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0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9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1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3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1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4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0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EF8A-F31A-43AE-8987-9A388CE84456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8F5C-D2E3-48A8-B1D2-1D01B7130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9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YRaSjRy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DYRaSjRy9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DYRaSjRy9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YRaSjRy9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760" y="191486"/>
            <a:ext cx="6953642" cy="12418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b="1" u="sng" dirty="0" err="1" smtClean="0"/>
              <a:t>Lundi</a:t>
            </a:r>
            <a:r>
              <a:rPr lang="en-GB" sz="3200" b="1" u="sng" dirty="0" smtClean="0"/>
              <a:t> </a:t>
            </a:r>
            <a:r>
              <a:rPr lang="en-GB" sz="3200" b="1" u="sng" dirty="0" err="1" smtClean="0"/>
              <a:t>onze</a:t>
            </a:r>
            <a:r>
              <a:rPr lang="en-GB" sz="3200" b="1" u="sng" dirty="0" smtClean="0"/>
              <a:t> </a:t>
            </a:r>
            <a:r>
              <a:rPr lang="en-GB" sz="3200" b="1" u="sng" dirty="0" err="1" smtClean="0"/>
              <a:t>juillet</a:t>
            </a:r>
            <a:r>
              <a:rPr lang="en-GB" sz="3200" b="1" u="sng" dirty="0" smtClean="0"/>
              <a:t> 2016</a:t>
            </a:r>
            <a:br>
              <a:rPr lang="en-GB" sz="3200" b="1" u="sng" dirty="0" smtClean="0"/>
            </a:br>
            <a:r>
              <a:rPr lang="en-GB" sz="3200" b="1" u="sng" dirty="0" smtClean="0"/>
              <a:t>Les crayons</a:t>
            </a:r>
            <a:r>
              <a:rPr lang="en-GB" sz="2800" b="1" u="sng" dirty="0" smtClean="0"/>
              <a:t/>
            </a:r>
            <a:br>
              <a:rPr lang="en-GB" sz="2800" b="1" u="sng" dirty="0" smtClean="0"/>
            </a:br>
            <a:r>
              <a:rPr lang="en-GB" sz="1800" b="1" i="1" u="sng" dirty="0" smtClean="0"/>
              <a:t>L/O: exploiting a short clip to revise physical appearance and emotions </a:t>
            </a:r>
            <a:endParaRPr lang="en-GB" sz="1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25" y="192151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20309" y="191486"/>
            <a:ext cx="118488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SMSC</a:t>
            </a:r>
          </a:p>
          <a:p>
            <a:pPr algn="ctr"/>
            <a:r>
              <a:rPr lang="en-GB" dirty="0" smtClean="0"/>
              <a:t>Exploiting short clips in French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" y="191486"/>
            <a:ext cx="2782612" cy="217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063" y="2441407"/>
            <a:ext cx="4390926" cy="4154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Traduis </a:t>
            </a:r>
            <a:r>
              <a:rPr lang="en-GB" sz="2400" b="1" u="sng" dirty="0" err="1" smtClean="0"/>
              <a:t>en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anglais</a:t>
            </a:r>
            <a:endParaRPr lang="en-GB" sz="2400" b="1" u="sng" dirty="0" smtClean="0"/>
          </a:p>
          <a:p>
            <a:endParaRPr lang="en-GB" sz="2400" dirty="0"/>
          </a:p>
          <a:p>
            <a:r>
              <a:rPr lang="en-GB" sz="2400" dirty="0" smtClean="0"/>
              <a:t>Elle a les </a:t>
            </a:r>
            <a:r>
              <a:rPr lang="en-GB" sz="2400" dirty="0" err="1" smtClean="0"/>
              <a:t>cheveux</a:t>
            </a:r>
            <a:r>
              <a:rPr lang="en-GB" sz="2400" dirty="0" smtClean="0"/>
              <a:t> blonds.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Il a les </a:t>
            </a:r>
            <a:r>
              <a:rPr lang="en-GB" sz="2400" dirty="0" err="1" smtClean="0"/>
              <a:t>cheveux</a:t>
            </a:r>
            <a:r>
              <a:rPr lang="en-GB" sz="2400" dirty="0" smtClean="0"/>
              <a:t> noirs.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Il a les </a:t>
            </a:r>
            <a:r>
              <a:rPr lang="en-GB" sz="2400" dirty="0" err="1" smtClean="0"/>
              <a:t>yeux</a:t>
            </a:r>
            <a:r>
              <a:rPr lang="en-GB" sz="2400" dirty="0" smtClean="0"/>
              <a:t> marron.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Elle a les </a:t>
            </a:r>
            <a:r>
              <a:rPr lang="en-GB" sz="2400" dirty="0" err="1" smtClean="0"/>
              <a:t>yeux</a:t>
            </a:r>
            <a:r>
              <a:rPr lang="en-GB" sz="2400" dirty="0" smtClean="0"/>
              <a:t> verts.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Il </a:t>
            </a:r>
            <a:r>
              <a:rPr lang="en-GB" sz="2400" dirty="0" err="1" smtClean="0"/>
              <a:t>est</a:t>
            </a:r>
            <a:r>
              <a:rPr lang="en-GB" sz="2400" dirty="0" smtClean="0"/>
              <a:t> grand.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Elle </a:t>
            </a:r>
            <a:r>
              <a:rPr lang="en-GB" sz="2400" dirty="0" err="1" smtClean="0"/>
              <a:t>est</a:t>
            </a:r>
            <a:r>
              <a:rPr lang="en-GB" sz="2400" dirty="0" smtClean="0"/>
              <a:t> petite.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err="1" smtClean="0"/>
              <a:t>Ils</a:t>
            </a:r>
            <a:r>
              <a:rPr lang="en-GB" sz="2400" dirty="0" smtClean="0"/>
              <a:t> </a:t>
            </a:r>
            <a:r>
              <a:rPr lang="en-GB" sz="2400" dirty="0" err="1" smtClean="0"/>
              <a:t>sont</a:t>
            </a:r>
            <a:r>
              <a:rPr lang="en-GB" sz="2400" dirty="0" smtClean="0"/>
              <a:t> de </a:t>
            </a:r>
            <a:r>
              <a:rPr lang="en-GB" sz="2400" dirty="0" err="1" smtClean="0"/>
              <a:t>taille</a:t>
            </a:r>
            <a:r>
              <a:rPr lang="en-GB" sz="2400" dirty="0" smtClean="0"/>
              <a:t> </a:t>
            </a:r>
            <a:r>
              <a:rPr lang="en-GB" sz="2400" dirty="0" err="1" smtClean="0"/>
              <a:t>moyenne</a:t>
            </a:r>
            <a:r>
              <a:rPr lang="en-GB" sz="2400" dirty="0" smtClean="0"/>
              <a:t>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Je </a:t>
            </a:r>
            <a:r>
              <a:rPr lang="en-GB" sz="2400" dirty="0" err="1" smtClean="0"/>
              <a:t>pense</a:t>
            </a:r>
            <a:r>
              <a:rPr lang="en-GB" sz="2400" dirty="0" smtClean="0"/>
              <a:t> </a:t>
            </a:r>
            <a:r>
              <a:rPr lang="en-GB" sz="2400" dirty="0" err="1" smtClean="0"/>
              <a:t>qu’il</a:t>
            </a:r>
            <a:r>
              <a:rPr lang="en-GB" sz="2400" dirty="0" smtClean="0"/>
              <a:t> </a:t>
            </a:r>
            <a:r>
              <a:rPr lang="en-GB" sz="2400" dirty="0" err="1" smtClean="0"/>
              <a:t>est</a:t>
            </a:r>
            <a:r>
              <a:rPr lang="en-GB" sz="2400" dirty="0" smtClean="0"/>
              <a:t> beau.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 smtClean="0"/>
          </a:p>
          <a:p>
            <a:r>
              <a:rPr lang="en-GB" sz="2400" dirty="0" smtClean="0"/>
              <a:t>Je </a:t>
            </a:r>
            <a:r>
              <a:rPr lang="en-GB" sz="2400" dirty="0" err="1" smtClean="0"/>
              <a:t>pense</a:t>
            </a:r>
            <a:r>
              <a:rPr lang="en-GB" sz="2400" dirty="0" smtClean="0"/>
              <a:t> </a:t>
            </a:r>
            <a:r>
              <a:rPr lang="en-GB" sz="2400" dirty="0" err="1" smtClean="0"/>
              <a:t>qu’il</a:t>
            </a:r>
            <a:r>
              <a:rPr lang="en-GB" sz="2400" dirty="0" smtClean="0"/>
              <a:t> </a:t>
            </a:r>
            <a:r>
              <a:rPr lang="en-GB" sz="2400" dirty="0" err="1" smtClean="0"/>
              <a:t>est</a:t>
            </a:r>
            <a:r>
              <a:rPr lang="en-GB" sz="2400" dirty="0" smtClean="0"/>
              <a:t> </a:t>
            </a:r>
            <a:r>
              <a:rPr lang="en-GB" sz="2400" dirty="0" err="1" smtClean="0"/>
              <a:t>moche</a:t>
            </a:r>
            <a:r>
              <a:rPr lang="en-GB" sz="2400" dirty="0" smtClean="0"/>
              <a:t>.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83060" y="1686088"/>
            <a:ext cx="49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https://www.youtube.com/watch?v=dDYRaSjRy9E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98958" y="2543556"/>
            <a:ext cx="7038364" cy="1780655"/>
          </a:xfrm>
          <a:prstGeom prst="wedgeRoundRectCallout">
            <a:avLst>
              <a:gd name="adj1" fmla="val 15639"/>
              <a:gd name="adj2" fmla="val 75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What are the rules in French when talking about physical appearance?</a:t>
            </a:r>
          </a:p>
          <a:p>
            <a:r>
              <a:rPr lang="en-GB" sz="2000" dirty="0" smtClean="0"/>
              <a:t>When do we add  an –e and why? Give an example.</a:t>
            </a:r>
          </a:p>
          <a:p>
            <a:r>
              <a:rPr lang="en-GB" sz="2000" dirty="0" smtClean="0"/>
              <a:t>When do we add an –s and why? Give an example.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7" y="4812347"/>
            <a:ext cx="1906001" cy="17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42" y="257954"/>
            <a:ext cx="10515600" cy="838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On  </a:t>
            </a:r>
            <a:r>
              <a:rPr lang="en-GB" b="1" u="sng" dirty="0" err="1" smtClean="0"/>
              <a:t>va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décrire</a:t>
            </a:r>
            <a:r>
              <a:rPr lang="en-GB" b="1" u="sng" dirty="0" smtClean="0"/>
              <a:t> les </a:t>
            </a:r>
            <a:r>
              <a:rPr lang="en-GB" b="1" u="sng" dirty="0" err="1" smtClean="0"/>
              <a:t>deux</a:t>
            </a:r>
            <a:r>
              <a:rPr lang="en-GB" b="1" u="sng" dirty="0" smtClean="0"/>
              <a:t> gamins</a:t>
            </a:r>
            <a:br>
              <a:rPr lang="en-GB" b="1" u="sng" dirty="0" smtClean="0"/>
            </a:br>
            <a:r>
              <a:rPr lang="en-GB" sz="2700" i="1" dirty="0" smtClean="0">
                <a:solidFill>
                  <a:srgbClr val="FF0000"/>
                </a:solidFill>
              </a:rPr>
              <a:t>0 </a:t>
            </a:r>
            <a:r>
              <a:rPr lang="en-GB" sz="27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0:30 sec</a:t>
            </a:r>
            <a:endParaRPr lang="en-GB" sz="27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2" y="13810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https://www.youtube.com/watch?v=dDYRaSjRy9E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15" y="1862355"/>
            <a:ext cx="5036447" cy="2835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393" y="2172749"/>
            <a:ext cx="626657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Il </a:t>
            </a:r>
            <a:r>
              <a:rPr lang="en-GB" sz="2000" dirty="0" err="1" smtClean="0"/>
              <a:t>est</a:t>
            </a:r>
            <a:r>
              <a:rPr lang="en-GB" sz="2000" dirty="0" smtClean="0"/>
              <a:t>    </a:t>
            </a:r>
            <a:r>
              <a:rPr lang="en-GB" sz="2000" i="1" dirty="0" err="1" smtClean="0">
                <a:solidFill>
                  <a:srgbClr val="FF0000"/>
                </a:solidFill>
              </a:rPr>
              <a:t>moche</a:t>
            </a:r>
            <a:r>
              <a:rPr lang="en-GB" sz="2000" i="1" dirty="0" smtClean="0">
                <a:solidFill>
                  <a:srgbClr val="FF0000"/>
                </a:solidFill>
              </a:rPr>
              <a:t>/beau/ grand/ petit/de </a:t>
            </a:r>
            <a:r>
              <a:rPr lang="en-GB" sz="2000" i="1" dirty="0" err="1" smtClean="0">
                <a:solidFill>
                  <a:srgbClr val="FF0000"/>
                </a:solidFill>
              </a:rPr>
              <a:t>taille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moyenne</a:t>
            </a:r>
            <a:endParaRPr lang="en-GB" sz="2000" i="1" dirty="0" smtClean="0">
              <a:solidFill>
                <a:srgbClr val="FF0000"/>
              </a:solidFill>
            </a:endParaRPr>
          </a:p>
          <a:p>
            <a:endParaRPr lang="en-GB" sz="2000" dirty="0"/>
          </a:p>
          <a:p>
            <a:r>
              <a:rPr lang="en-GB" sz="2000" dirty="0" smtClean="0"/>
              <a:t>Il a     les </a:t>
            </a:r>
            <a:r>
              <a:rPr lang="en-GB" sz="2000" dirty="0" err="1" smtClean="0"/>
              <a:t>cheveux</a:t>
            </a:r>
            <a:r>
              <a:rPr lang="en-GB" sz="2000" dirty="0" smtClean="0"/>
              <a:t> </a:t>
            </a:r>
            <a:r>
              <a:rPr lang="en-GB" sz="2000" i="1" dirty="0" smtClean="0">
                <a:solidFill>
                  <a:srgbClr val="FF0000"/>
                </a:solidFill>
              </a:rPr>
              <a:t>noirs / marron/blonds/ courts/ longs /…</a:t>
            </a:r>
          </a:p>
          <a:p>
            <a:r>
              <a:rPr lang="en-GB" sz="2000" dirty="0" smtClean="0"/>
              <a:t>Il a     les </a:t>
            </a:r>
            <a:r>
              <a:rPr lang="en-GB" sz="2000" dirty="0" err="1" smtClean="0"/>
              <a:t>yeux</a:t>
            </a:r>
            <a:r>
              <a:rPr lang="en-GB" sz="2000" dirty="0" smtClean="0"/>
              <a:t>     </a:t>
            </a:r>
            <a:r>
              <a:rPr lang="en-GB" sz="2000" i="1" dirty="0" smtClean="0">
                <a:solidFill>
                  <a:srgbClr val="FF0000"/>
                </a:solidFill>
              </a:rPr>
              <a:t>noirs / marrons / verts / bleus / …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92" y="4199792"/>
            <a:ext cx="635046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Elle </a:t>
            </a:r>
            <a:r>
              <a:rPr lang="en-GB" sz="2000" dirty="0" err="1" smtClean="0"/>
              <a:t>est</a:t>
            </a:r>
            <a:r>
              <a:rPr lang="en-GB" sz="2000" dirty="0" smtClean="0"/>
              <a:t>    </a:t>
            </a:r>
            <a:r>
              <a:rPr lang="en-GB" sz="2000" i="1" dirty="0" err="1" smtClean="0">
                <a:solidFill>
                  <a:srgbClr val="FF0000"/>
                </a:solidFill>
              </a:rPr>
              <a:t>moche</a:t>
            </a:r>
            <a:r>
              <a:rPr lang="en-GB" sz="2000" i="1" dirty="0" smtClean="0">
                <a:solidFill>
                  <a:srgbClr val="FF0000"/>
                </a:solidFill>
              </a:rPr>
              <a:t>/belle/ </a:t>
            </a:r>
            <a:r>
              <a:rPr lang="en-GB" sz="2000" i="1" dirty="0" err="1" smtClean="0">
                <a:solidFill>
                  <a:srgbClr val="FF0000"/>
                </a:solidFill>
              </a:rPr>
              <a:t>grande</a:t>
            </a:r>
            <a:r>
              <a:rPr lang="en-GB" sz="2000" i="1" dirty="0" smtClean="0">
                <a:solidFill>
                  <a:srgbClr val="FF0000"/>
                </a:solidFill>
              </a:rPr>
              <a:t>/ petite/de </a:t>
            </a:r>
            <a:r>
              <a:rPr lang="en-GB" sz="2000" i="1" dirty="0" err="1" smtClean="0">
                <a:solidFill>
                  <a:srgbClr val="FF0000"/>
                </a:solidFill>
              </a:rPr>
              <a:t>taille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moyenne</a:t>
            </a:r>
            <a:endParaRPr lang="en-GB" sz="2000" i="1" dirty="0" smtClean="0">
              <a:solidFill>
                <a:srgbClr val="FF0000"/>
              </a:solidFill>
            </a:endParaRPr>
          </a:p>
          <a:p>
            <a:endParaRPr lang="en-GB" sz="2000" dirty="0"/>
          </a:p>
          <a:p>
            <a:r>
              <a:rPr lang="en-GB" sz="2000" dirty="0" smtClean="0"/>
              <a:t>Elle a    les </a:t>
            </a:r>
            <a:r>
              <a:rPr lang="en-GB" sz="2000" dirty="0" err="1" smtClean="0"/>
              <a:t>cheveux</a:t>
            </a:r>
            <a:r>
              <a:rPr lang="en-GB" sz="2000" dirty="0" smtClean="0"/>
              <a:t> </a:t>
            </a:r>
            <a:r>
              <a:rPr lang="en-GB" sz="2000" i="1" dirty="0" smtClean="0">
                <a:solidFill>
                  <a:srgbClr val="FF0000"/>
                </a:solidFill>
              </a:rPr>
              <a:t>noirs / marron/blonds/ courts/ longs /…</a:t>
            </a:r>
          </a:p>
          <a:p>
            <a:r>
              <a:rPr lang="en-GB" sz="2000" dirty="0" smtClean="0"/>
              <a:t>Elle a     les </a:t>
            </a:r>
            <a:r>
              <a:rPr lang="en-GB" sz="2000" dirty="0" err="1" smtClean="0"/>
              <a:t>yeux</a:t>
            </a:r>
            <a:r>
              <a:rPr lang="en-GB" sz="2000" dirty="0" smtClean="0"/>
              <a:t>     </a:t>
            </a:r>
            <a:r>
              <a:rPr lang="en-GB" sz="2000" i="1" dirty="0" smtClean="0">
                <a:solidFill>
                  <a:srgbClr val="FF0000"/>
                </a:solidFill>
              </a:rPr>
              <a:t>noirs / marrons / verts / bleus / …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76969" y="2466363"/>
            <a:ext cx="369115" cy="1029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660859" y="4420998"/>
            <a:ext cx="379956" cy="93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515927" y="5463336"/>
            <a:ext cx="118488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SMSC</a:t>
            </a:r>
          </a:p>
          <a:p>
            <a:pPr algn="ctr"/>
            <a:r>
              <a:rPr lang="en-GB" dirty="0" smtClean="0"/>
              <a:t>Exploiting short clips in French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904" y="3900882"/>
            <a:ext cx="4534052" cy="2953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700" y="794765"/>
            <a:ext cx="4558918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Traduis </a:t>
            </a:r>
            <a:r>
              <a:rPr lang="en-GB" sz="3200" b="1" u="sng" dirty="0" err="1" smtClean="0"/>
              <a:t>en</a:t>
            </a:r>
            <a:r>
              <a:rPr lang="en-GB" sz="3200" b="1" u="sng" dirty="0" smtClean="0"/>
              <a:t> </a:t>
            </a:r>
            <a:r>
              <a:rPr lang="en-GB" sz="3200" b="1" u="sng" dirty="0" err="1" smtClean="0"/>
              <a:t>anglais</a:t>
            </a:r>
            <a:endParaRPr lang="en-GB" sz="3200" b="1" u="sng" dirty="0" smtClean="0"/>
          </a:p>
          <a:p>
            <a:endParaRPr lang="en-GB" sz="2000" dirty="0"/>
          </a:p>
          <a:p>
            <a:r>
              <a:rPr lang="en-GB" sz="2000" dirty="0" smtClean="0"/>
              <a:t>Je </a:t>
            </a:r>
            <a:r>
              <a:rPr lang="en-GB" sz="2000" dirty="0" err="1" smtClean="0"/>
              <a:t>pense</a:t>
            </a:r>
            <a:r>
              <a:rPr lang="en-GB" sz="2000" dirty="0" smtClean="0"/>
              <a:t> que …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À mon </a:t>
            </a:r>
            <a:r>
              <a:rPr lang="en-GB" sz="2000" dirty="0" err="1" smtClean="0">
                <a:sym typeface="Wingdings" panose="05000000000000000000" pitchFamily="2" charset="2"/>
              </a:rPr>
              <a:t>avis</a:t>
            </a:r>
            <a:r>
              <a:rPr lang="en-GB" sz="2000" dirty="0" smtClean="0">
                <a:sym typeface="Wingdings" panose="05000000000000000000" pitchFamily="2" charset="2"/>
              </a:rPr>
              <a:t> …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Je </a:t>
            </a:r>
            <a:r>
              <a:rPr lang="en-GB" sz="2000" dirty="0" err="1" smtClean="0">
                <a:sym typeface="Wingdings" panose="05000000000000000000" pitchFamily="2" charset="2"/>
              </a:rPr>
              <a:t>crois</a:t>
            </a:r>
            <a:r>
              <a:rPr lang="en-GB" sz="2000" dirty="0" smtClean="0">
                <a:sym typeface="Wingdings" panose="05000000000000000000" pitchFamily="2" charset="2"/>
              </a:rPr>
              <a:t> que  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 smtClean="0">
              <a:sym typeface="Wingdings" panose="05000000000000000000" pitchFamily="2" charset="2"/>
            </a:endParaRPr>
          </a:p>
          <a:p>
            <a:r>
              <a:rPr lang="en-GB" sz="2000" dirty="0" smtClean="0">
                <a:sym typeface="Wingdings" panose="05000000000000000000" pitchFamily="2" charset="2"/>
              </a:rPr>
              <a:t>Il </a:t>
            </a:r>
            <a:r>
              <a:rPr lang="en-GB" sz="2000" dirty="0" err="1" smtClean="0">
                <a:sym typeface="Wingdings" panose="05000000000000000000" pitchFamily="2" charset="2"/>
              </a:rPr>
              <a:t>est</a:t>
            </a:r>
            <a:r>
              <a:rPr lang="en-GB" sz="2000" dirty="0" smtClean="0">
                <a:sym typeface="Wingdings" panose="05000000000000000000" pitchFamily="2" charset="2"/>
              </a:rPr>
              <a:t> content 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Il  </a:t>
            </a:r>
            <a:r>
              <a:rPr lang="en-GB" sz="2000" dirty="0" err="1" smtClean="0">
                <a:sym typeface="Wingdings" panose="05000000000000000000" pitchFamily="2" charset="2"/>
              </a:rPr>
              <a:t>est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sym typeface="Wingdings" panose="05000000000000000000" pitchFamily="2" charset="2"/>
              </a:rPr>
              <a:t>méchant</a:t>
            </a:r>
            <a:r>
              <a:rPr lang="en-GB" sz="2000" dirty="0" smtClean="0">
                <a:sym typeface="Wingdings" panose="05000000000000000000" pitchFamily="2" charset="2"/>
              </a:rPr>
              <a:t> 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Il </a:t>
            </a:r>
            <a:r>
              <a:rPr lang="en-GB" sz="2000" dirty="0" err="1" smtClean="0">
                <a:sym typeface="Wingdings" panose="05000000000000000000" pitchFamily="2" charset="2"/>
              </a:rPr>
              <a:t>est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sym typeface="Wingdings" panose="05000000000000000000" pitchFamily="2" charset="2"/>
              </a:rPr>
              <a:t>amoureux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Elle </a:t>
            </a:r>
            <a:r>
              <a:rPr lang="en-GB" sz="2000" dirty="0" err="1" smtClean="0">
                <a:sym typeface="Wingdings" panose="05000000000000000000" pitchFamily="2" charset="2"/>
              </a:rPr>
              <a:t>est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sym typeface="Wingdings" panose="05000000000000000000" pitchFamily="2" charset="2"/>
              </a:rPr>
              <a:t>amoureu</a:t>
            </a:r>
            <a:r>
              <a:rPr lang="en-GB" sz="2000" b="1" u="sng" dirty="0" err="1" smtClean="0">
                <a:sym typeface="Wingdings" panose="05000000000000000000" pitchFamily="2" charset="2"/>
              </a:rPr>
              <a:t>se</a:t>
            </a:r>
            <a:r>
              <a:rPr lang="en-GB" sz="2000" dirty="0" smtClean="0">
                <a:sym typeface="Wingdings" panose="05000000000000000000" pitchFamily="2" charset="2"/>
              </a:rPr>
              <a:t> 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Il </a:t>
            </a:r>
            <a:r>
              <a:rPr lang="en-GB" sz="2000" dirty="0" err="1" smtClean="0">
                <a:sym typeface="Wingdings" panose="05000000000000000000" pitchFamily="2" charset="2"/>
              </a:rPr>
              <a:t>n’est</a:t>
            </a:r>
            <a:r>
              <a:rPr lang="en-GB" sz="2000" dirty="0" smtClean="0">
                <a:sym typeface="Wingdings" panose="05000000000000000000" pitchFamily="2" charset="2"/>
              </a:rPr>
              <a:t> pas </a:t>
            </a:r>
            <a:r>
              <a:rPr lang="en-GB" sz="2000" dirty="0" err="1" smtClean="0">
                <a:sym typeface="Wingdings" panose="05000000000000000000" pitchFamily="2" charset="2"/>
              </a:rPr>
              <a:t>amoureux</a:t>
            </a:r>
            <a:r>
              <a:rPr lang="en-GB" sz="2000" dirty="0" smtClean="0">
                <a:sym typeface="Wingdings" panose="05000000000000000000" pitchFamily="2" charset="2"/>
              </a:rPr>
              <a:t> </a:t>
            </a:r>
          </a:p>
          <a:p>
            <a:r>
              <a:rPr lang="en-GB" sz="2000" dirty="0" smtClean="0">
                <a:sym typeface="Wingdings" panose="05000000000000000000" pitchFamily="2" charset="2"/>
              </a:rPr>
              <a:t>Elle </a:t>
            </a:r>
            <a:r>
              <a:rPr lang="en-GB" sz="2000" dirty="0" err="1" smtClean="0">
                <a:sym typeface="Wingdings" panose="05000000000000000000" pitchFamily="2" charset="2"/>
              </a:rPr>
              <a:t>est</a:t>
            </a:r>
            <a:r>
              <a:rPr lang="en-GB" sz="2000" dirty="0" smtClean="0">
                <a:sym typeface="Wingdings" panose="05000000000000000000" pitchFamily="2" charset="2"/>
              </a:rPr>
              <a:t> triste </a:t>
            </a:r>
          </a:p>
          <a:p>
            <a:r>
              <a:rPr lang="en-GB" sz="2000" dirty="0" err="1" smtClean="0">
                <a:sym typeface="Wingdings" panose="05000000000000000000" pitchFamily="2" charset="2"/>
              </a:rPr>
              <a:t>Ils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sym typeface="Wingdings" panose="05000000000000000000" pitchFamily="2" charset="2"/>
              </a:rPr>
              <a:t>sont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sym typeface="Wingdings" panose="05000000000000000000" pitchFamily="2" charset="2"/>
              </a:rPr>
              <a:t>heureux</a:t>
            </a:r>
            <a:r>
              <a:rPr lang="en-GB" sz="2000" dirty="0" smtClean="0">
                <a:sym typeface="Wingdings" panose="05000000000000000000" pitchFamily="2" charset="2"/>
              </a:rPr>
              <a:t> </a:t>
            </a:r>
          </a:p>
          <a:p>
            <a:endParaRPr lang="en-GB" sz="2000" dirty="0" smtClean="0">
              <a:sym typeface="Wingdings" panose="05000000000000000000" pitchFamily="2" charset="2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15199" y="332647"/>
            <a:ext cx="4563399" cy="2847749"/>
          </a:xfrm>
          <a:prstGeom prst="wedgeRoundRectCallout">
            <a:avLst>
              <a:gd name="adj1" fmla="val 30713"/>
              <a:gd name="adj2" fmla="val 66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What are the rules in French when using adjectives to describe people?</a:t>
            </a:r>
          </a:p>
          <a:p>
            <a:r>
              <a:rPr lang="en-GB" sz="2000" dirty="0" smtClean="0"/>
              <a:t>When do we  add an –e and why? Give an example.</a:t>
            </a:r>
          </a:p>
          <a:p>
            <a:r>
              <a:rPr lang="en-GB" sz="2000" dirty="0" smtClean="0"/>
              <a:t>What happens to the words “</a:t>
            </a:r>
            <a:r>
              <a:rPr lang="en-GB" sz="2000" dirty="0" err="1" smtClean="0"/>
              <a:t>amoureux</a:t>
            </a:r>
            <a:r>
              <a:rPr lang="en-GB" sz="2000" dirty="0" smtClean="0"/>
              <a:t>”?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56" y="3598741"/>
            <a:ext cx="1685974" cy="143748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977640" y="4681056"/>
            <a:ext cx="379956" cy="93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515927" y="5463336"/>
            <a:ext cx="118488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SMSC</a:t>
            </a:r>
          </a:p>
          <a:p>
            <a:pPr algn="ctr"/>
            <a:r>
              <a:rPr lang="en-GB" dirty="0" smtClean="0"/>
              <a:t>Exploiting short clips in French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42" y="257954"/>
            <a:ext cx="10515600" cy="8389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 smtClean="0"/>
              <a:t>On  </a:t>
            </a:r>
            <a:r>
              <a:rPr lang="en-GB" b="1" u="sng" dirty="0" err="1" smtClean="0"/>
              <a:t>va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décrire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leurs</a:t>
            </a:r>
            <a:r>
              <a:rPr lang="en-GB" b="1" u="sng" dirty="0" smtClean="0"/>
              <a:t> </a:t>
            </a:r>
            <a:r>
              <a:rPr lang="en-GB" b="1" u="sng" smtClean="0"/>
              <a:t>émotions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27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0:30  1:15 </a:t>
            </a:r>
            <a:endParaRPr lang="en-GB" sz="27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2" y="13810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https://www.youtube.com/watch?v=dDYRaSjRy9E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0393" y="2172749"/>
            <a:ext cx="626657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Je </a:t>
            </a:r>
            <a:r>
              <a:rPr lang="en-GB" sz="2000" dirty="0" err="1" smtClean="0"/>
              <a:t>pense</a:t>
            </a:r>
            <a:r>
              <a:rPr lang="en-GB" sz="2000" dirty="0" smtClean="0"/>
              <a:t> que / je </a:t>
            </a:r>
            <a:r>
              <a:rPr lang="en-GB" sz="2000" dirty="0" err="1" smtClean="0"/>
              <a:t>crois</a:t>
            </a:r>
            <a:r>
              <a:rPr lang="en-GB" sz="2000" dirty="0" smtClean="0"/>
              <a:t> que/ à mon </a:t>
            </a:r>
            <a:r>
              <a:rPr lang="en-GB" sz="2000" dirty="0" err="1" smtClean="0"/>
              <a:t>avis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Il </a:t>
            </a:r>
            <a:r>
              <a:rPr lang="en-GB" sz="2000" dirty="0" err="1" smtClean="0"/>
              <a:t>est</a:t>
            </a:r>
            <a:r>
              <a:rPr lang="en-GB" sz="2000" dirty="0" smtClean="0"/>
              <a:t>    </a:t>
            </a:r>
            <a:r>
              <a:rPr lang="en-GB" sz="2000" i="1" dirty="0" err="1" smtClean="0">
                <a:solidFill>
                  <a:srgbClr val="FF0000"/>
                </a:solidFill>
              </a:rPr>
              <a:t>amoureux</a:t>
            </a:r>
            <a:r>
              <a:rPr lang="en-GB" sz="2000" i="1" dirty="0" smtClean="0">
                <a:solidFill>
                  <a:srgbClr val="FF0000"/>
                </a:solidFill>
              </a:rPr>
              <a:t> /content / triste/ </a:t>
            </a:r>
            <a:r>
              <a:rPr lang="en-GB" sz="2000" i="1" dirty="0" err="1" smtClean="0">
                <a:solidFill>
                  <a:srgbClr val="FF0000"/>
                </a:solidFill>
              </a:rPr>
              <a:t>gentil</a:t>
            </a:r>
            <a:r>
              <a:rPr lang="en-GB" sz="2000" i="1" dirty="0" smtClean="0">
                <a:solidFill>
                  <a:srgbClr val="FF0000"/>
                </a:solidFill>
              </a:rPr>
              <a:t> / </a:t>
            </a:r>
            <a:r>
              <a:rPr lang="en-GB" sz="2000" i="1" dirty="0" err="1" smtClean="0">
                <a:solidFill>
                  <a:srgbClr val="FF0000"/>
                </a:solidFill>
              </a:rPr>
              <a:t>méchant</a:t>
            </a:r>
            <a:r>
              <a:rPr lang="en-GB" sz="2000" i="1" dirty="0" smtClean="0">
                <a:solidFill>
                  <a:srgbClr val="FF0000"/>
                </a:solidFill>
              </a:rPr>
              <a:t> / </a:t>
            </a:r>
            <a:r>
              <a:rPr lang="en-GB" sz="2000" i="1" dirty="0" err="1" smtClean="0">
                <a:solidFill>
                  <a:srgbClr val="FF0000"/>
                </a:solidFill>
              </a:rPr>
              <a:t>sympa</a:t>
            </a:r>
            <a:r>
              <a:rPr lang="en-GB" sz="2000" i="1" dirty="0" smtClean="0">
                <a:solidFill>
                  <a:srgbClr val="FF0000"/>
                </a:solidFill>
              </a:rPr>
              <a:t> / un </a:t>
            </a:r>
            <a:r>
              <a:rPr lang="en-GB" sz="2000" i="1" dirty="0" err="1" smtClean="0">
                <a:solidFill>
                  <a:srgbClr val="FF0000"/>
                </a:solidFill>
              </a:rPr>
              <a:t>fou</a:t>
            </a:r>
            <a:r>
              <a:rPr lang="en-GB" sz="2000" i="1" dirty="0" smtClean="0">
                <a:solidFill>
                  <a:srgbClr val="FF0000"/>
                </a:solidFill>
              </a:rPr>
              <a:t>/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392" y="4199792"/>
            <a:ext cx="6350467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Je </a:t>
            </a:r>
            <a:r>
              <a:rPr lang="en-GB" sz="2000" dirty="0" err="1" smtClean="0"/>
              <a:t>pense</a:t>
            </a:r>
            <a:r>
              <a:rPr lang="en-GB" sz="2000" dirty="0" smtClean="0"/>
              <a:t> que / je </a:t>
            </a:r>
            <a:r>
              <a:rPr lang="en-GB" sz="2000" dirty="0" err="1" smtClean="0"/>
              <a:t>crois</a:t>
            </a:r>
            <a:r>
              <a:rPr lang="en-GB" sz="2000" dirty="0" smtClean="0"/>
              <a:t> que/ à mon </a:t>
            </a:r>
            <a:r>
              <a:rPr lang="en-GB" sz="2000" dirty="0" err="1" smtClean="0"/>
              <a:t>avis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err="1"/>
              <a:t>e</a:t>
            </a:r>
            <a:r>
              <a:rPr lang="en-GB" sz="2000" dirty="0" err="1" smtClean="0"/>
              <a:t>lle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   </a:t>
            </a:r>
            <a:r>
              <a:rPr lang="en-GB" sz="2000" i="1" dirty="0" err="1" smtClean="0">
                <a:solidFill>
                  <a:srgbClr val="FF0000"/>
                </a:solidFill>
              </a:rPr>
              <a:t>amoureu</a:t>
            </a:r>
            <a:r>
              <a:rPr lang="en-GB" sz="2000" b="1" i="1" u="sng" dirty="0" err="1" smtClean="0">
                <a:solidFill>
                  <a:srgbClr val="FF0000"/>
                </a:solidFill>
              </a:rPr>
              <a:t>se</a:t>
            </a:r>
            <a:r>
              <a:rPr lang="en-GB" sz="2000" i="1" dirty="0" smtClean="0">
                <a:solidFill>
                  <a:srgbClr val="FF0000"/>
                </a:solidFill>
              </a:rPr>
              <a:t> /</a:t>
            </a:r>
            <a:r>
              <a:rPr lang="en-GB" sz="2000" i="1" dirty="0" err="1" smtClean="0">
                <a:solidFill>
                  <a:srgbClr val="FF0000"/>
                </a:solidFill>
              </a:rPr>
              <a:t>content</a:t>
            </a:r>
            <a:r>
              <a:rPr lang="en-GB" sz="2000" b="1" i="1" u="sng" dirty="0" err="1" smtClean="0">
                <a:solidFill>
                  <a:srgbClr val="FF0000"/>
                </a:solidFill>
              </a:rPr>
              <a:t>e</a:t>
            </a:r>
            <a:r>
              <a:rPr lang="en-GB" sz="2000" i="1" dirty="0" smtClean="0">
                <a:solidFill>
                  <a:srgbClr val="FF0000"/>
                </a:solidFill>
              </a:rPr>
              <a:t> / triste/ </a:t>
            </a:r>
            <a:r>
              <a:rPr lang="en-GB" sz="2000" i="1" dirty="0" err="1" smtClean="0">
                <a:solidFill>
                  <a:srgbClr val="FF0000"/>
                </a:solidFill>
              </a:rPr>
              <a:t>gentil</a:t>
            </a:r>
            <a:r>
              <a:rPr lang="en-GB" sz="2000" b="1" i="1" u="sng" dirty="0" err="1" smtClean="0">
                <a:solidFill>
                  <a:srgbClr val="FF0000"/>
                </a:solidFill>
              </a:rPr>
              <a:t>le</a:t>
            </a:r>
            <a:r>
              <a:rPr lang="en-GB" sz="2000" i="1" dirty="0" smtClean="0">
                <a:solidFill>
                  <a:srgbClr val="FF0000"/>
                </a:solidFill>
              </a:rPr>
              <a:t> / </a:t>
            </a:r>
            <a:r>
              <a:rPr lang="en-GB" sz="2000" i="1" dirty="0" err="1" smtClean="0">
                <a:solidFill>
                  <a:srgbClr val="FF0000"/>
                </a:solidFill>
              </a:rPr>
              <a:t>méchant</a:t>
            </a:r>
            <a:r>
              <a:rPr lang="en-GB" sz="2000" b="1" i="1" u="sng" dirty="0" err="1" smtClean="0">
                <a:solidFill>
                  <a:srgbClr val="FF0000"/>
                </a:solidFill>
              </a:rPr>
              <a:t>e</a:t>
            </a:r>
            <a:r>
              <a:rPr lang="en-GB" sz="2000" i="1" dirty="0" smtClean="0">
                <a:solidFill>
                  <a:srgbClr val="FF0000"/>
                </a:solidFill>
              </a:rPr>
              <a:t> / </a:t>
            </a:r>
            <a:r>
              <a:rPr lang="en-GB" sz="2000" i="1" dirty="0" err="1" smtClean="0">
                <a:solidFill>
                  <a:srgbClr val="FF0000"/>
                </a:solidFill>
              </a:rPr>
              <a:t>sympa</a:t>
            </a:r>
            <a:r>
              <a:rPr lang="en-GB" sz="2000" i="1" dirty="0" smtClean="0">
                <a:solidFill>
                  <a:srgbClr val="FF0000"/>
                </a:solidFill>
              </a:rPr>
              <a:t> / </a:t>
            </a:r>
            <a:r>
              <a:rPr lang="en-GB" sz="2000" i="1" dirty="0" err="1" smtClean="0">
                <a:solidFill>
                  <a:srgbClr val="FF0000"/>
                </a:solidFill>
              </a:rPr>
              <a:t>une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folle</a:t>
            </a:r>
            <a:r>
              <a:rPr lang="en-GB" sz="2000" i="1" dirty="0" smtClean="0">
                <a:solidFill>
                  <a:srgbClr val="FF0000"/>
                </a:solidFill>
              </a:rPr>
              <a:t> /…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576969" y="2466363"/>
            <a:ext cx="369115" cy="1029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660859" y="4420998"/>
            <a:ext cx="379956" cy="93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843097" y="257954"/>
            <a:ext cx="118488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SMSC</a:t>
            </a:r>
          </a:p>
          <a:p>
            <a:pPr algn="ctr"/>
            <a:r>
              <a:rPr lang="en-GB" dirty="0" smtClean="0"/>
              <a:t>Exploiting short clips in French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57" y="1995997"/>
            <a:ext cx="4335534" cy="233368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457974" y="2642532"/>
            <a:ext cx="704676" cy="40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2266425" y="4689445"/>
            <a:ext cx="704676" cy="40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78" y="515730"/>
            <a:ext cx="2128036" cy="2604781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14" y="365125"/>
            <a:ext cx="4404220" cy="2868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53" y="350797"/>
            <a:ext cx="4882392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Il </a:t>
            </a:r>
            <a:r>
              <a:rPr lang="en-GB" sz="1600" dirty="0" err="1" smtClean="0"/>
              <a:t>est</a:t>
            </a:r>
            <a:r>
              <a:rPr lang="en-GB" sz="1600" dirty="0" smtClean="0"/>
              <a:t>    </a:t>
            </a:r>
            <a:r>
              <a:rPr lang="en-GB" sz="1600" i="1" dirty="0" err="1" smtClean="0">
                <a:solidFill>
                  <a:srgbClr val="FF0000"/>
                </a:solidFill>
              </a:rPr>
              <a:t>moche</a:t>
            </a:r>
            <a:r>
              <a:rPr lang="en-GB" sz="1600" i="1" dirty="0" smtClean="0">
                <a:solidFill>
                  <a:srgbClr val="FF0000"/>
                </a:solidFill>
              </a:rPr>
              <a:t>/beau/ grand/ petit/de </a:t>
            </a:r>
            <a:r>
              <a:rPr lang="en-GB" sz="1600" i="1" dirty="0" err="1" smtClean="0">
                <a:solidFill>
                  <a:srgbClr val="FF0000"/>
                </a:solidFill>
              </a:rPr>
              <a:t>taille</a:t>
            </a:r>
            <a:r>
              <a:rPr lang="en-GB" sz="1600" i="1" dirty="0" smtClean="0">
                <a:solidFill>
                  <a:srgbClr val="FF0000"/>
                </a:solidFill>
              </a:rPr>
              <a:t> </a:t>
            </a:r>
            <a:r>
              <a:rPr lang="en-GB" sz="1600" i="1" dirty="0" err="1" smtClean="0">
                <a:solidFill>
                  <a:srgbClr val="FF0000"/>
                </a:solidFill>
              </a:rPr>
              <a:t>moyenne</a:t>
            </a:r>
            <a:endParaRPr lang="en-GB" sz="1600" i="1" dirty="0" smtClean="0">
              <a:solidFill>
                <a:srgbClr val="FF0000"/>
              </a:solidFill>
            </a:endParaRPr>
          </a:p>
          <a:p>
            <a:endParaRPr lang="en-GB" sz="1600" dirty="0"/>
          </a:p>
          <a:p>
            <a:r>
              <a:rPr lang="en-GB" sz="1600" dirty="0" smtClean="0"/>
              <a:t>Il a     les </a:t>
            </a:r>
            <a:r>
              <a:rPr lang="en-GB" sz="1600" dirty="0" err="1" smtClean="0"/>
              <a:t>cheveux</a:t>
            </a:r>
            <a:r>
              <a:rPr lang="en-GB" sz="1600" dirty="0" smtClean="0"/>
              <a:t> </a:t>
            </a:r>
            <a:r>
              <a:rPr lang="en-GB" sz="1600" i="1" dirty="0" smtClean="0">
                <a:solidFill>
                  <a:srgbClr val="FF0000"/>
                </a:solidFill>
              </a:rPr>
              <a:t>noirs / marron/blonds/ courts/ longs /…</a:t>
            </a:r>
          </a:p>
          <a:p>
            <a:r>
              <a:rPr lang="en-GB" sz="1600" dirty="0" smtClean="0"/>
              <a:t>Il a     les </a:t>
            </a:r>
            <a:r>
              <a:rPr lang="en-GB" sz="1600" dirty="0" err="1" smtClean="0"/>
              <a:t>yeux</a:t>
            </a:r>
            <a:r>
              <a:rPr lang="en-GB" sz="1600" dirty="0" smtClean="0"/>
              <a:t>     </a:t>
            </a:r>
            <a:r>
              <a:rPr lang="en-GB" sz="1600" i="1" dirty="0" smtClean="0">
                <a:solidFill>
                  <a:srgbClr val="FF0000"/>
                </a:solidFill>
              </a:rPr>
              <a:t>noirs / marrons / verts / bleus / …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953" y="1923644"/>
            <a:ext cx="4882392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Elle </a:t>
            </a:r>
            <a:r>
              <a:rPr lang="en-GB" sz="1600" dirty="0" err="1" smtClean="0"/>
              <a:t>est</a:t>
            </a:r>
            <a:r>
              <a:rPr lang="en-GB" sz="1600" dirty="0" smtClean="0"/>
              <a:t>    </a:t>
            </a:r>
            <a:r>
              <a:rPr lang="en-GB" sz="1600" i="1" dirty="0" err="1" smtClean="0">
                <a:solidFill>
                  <a:srgbClr val="FF0000"/>
                </a:solidFill>
              </a:rPr>
              <a:t>moche</a:t>
            </a:r>
            <a:r>
              <a:rPr lang="en-GB" sz="1600" i="1" dirty="0" smtClean="0">
                <a:solidFill>
                  <a:srgbClr val="FF0000"/>
                </a:solidFill>
              </a:rPr>
              <a:t>/belle/ </a:t>
            </a:r>
            <a:r>
              <a:rPr lang="en-GB" sz="1600" i="1" dirty="0" err="1" smtClean="0">
                <a:solidFill>
                  <a:srgbClr val="FF0000"/>
                </a:solidFill>
              </a:rPr>
              <a:t>grande</a:t>
            </a:r>
            <a:r>
              <a:rPr lang="en-GB" sz="1600" i="1" dirty="0" smtClean="0">
                <a:solidFill>
                  <a:srgbClr val="FF0000"/>
                </a:solidFill>
              </a:rPr>
              <a:t>/ petite/de </a:t>
            </a:r>
            <a:r>
              <a:rPr lang="en-GB" sz="1600" i="1" dirty="0" err="1" smtClean="0">
                <a:solidFill>
                  <a:srgbClr val="FF0000"/>
                </a:solidFill>
              </a:rPr>
              <a:t>taille</a:t>
            </a:r>
            <a:r>
              <a:rPr lang="en-GB" sz="1600" i="1" dirty="0" smtClean="0">
                <a:solidFill>
                  <a:srgbClr val="FF0000"/>
                </a:solidFill>
              </a:rPr>
              <a:t> </a:t>
            </a:r>
            <a:r>
              <a:rPr lang="en-GB" sz="1600" i="1" dirty="0" err="1" smtClean="0">
                <a:solidFill>
                  <a:srgbClr val="FF0000"/>
                </a:solidFill>
              </a:rPr>
              <a:t>moyenne</a:t>
            </a:r>
            <a:endParaRPr lang="en-GB" sz="1600" i="1" dirty="0" smtClean="0">
              <a:solidFill>
                <a:srgbClr val="FF0000"/>
              </a:solidFill>
            </a:endParaRPr>
          </a:p>
          <a:p>
            <a:endParaRPr lang="en-GB" sz="1600" dirty="0"/>
          </a:p>
          <a:p>
            <a:r>
              <a:rPr lang="en-GB" sz="1600" dirty="0" smtClean="0"/>
              <a:t>Elle a    les </a:t>
            </a:r>
            <a:r>
              <a:rPr lang="en-GB" sz="1600" dirty="0" err="1" smtClean="0"/>
              <a:t>cheveux</a:t>
            </a:r>
            <a:r>
              <a:rPr lang="en-GB" sz="1600" dirty="0" smtClean="0"/>
              <a:t> </a:t>
            </a:r>
            <a:r>
              <a:rPr lang="en-GB" sz="1600" i="1" dirty="0" smtClean="0">
                <a:solidFill>
                  <a:srgbClr val="FF0000"/>
                </a:solidFill>
              </a:rPr>
              <a:t>noirs / marron/blonds/ courts/ longs /…</a:t>
            </a:r>
          </a:p>
          <a:p>
            <a:r>
              <a:rPr lang="en-GB" sz="1600" dirty="0" smtClean="0"/>
              <a:t>Elle a     les </a:t>
            </a:r>
            <a:r>
              <a:rPr lang="en-GB" sz="1600" dirty="0" err="1" smtClean="0"/>
              <a:t>yeux</a:t>
            </a:r>
            <a:r>
              <a:rPr lang="en-GB" sz="1600" dirty="0" smtClean="0"/>
              <a:t>     </a:t>
            </a:r>
            <a:r>
              <a:rPr lang="en-GB" sz="1600" i="1" dirty="0" smtClean="0">
                <a:solidFill>
                  <a:srgbClr val="FF0000"/>
                </a:solidFill>
              </a:rPr>
              <a:t>noirs / marrons / verts / bleus / …</a:t>
            </a:r>
            <a:endParaRPr lang="en-GB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04" y="3465713"/>
            <a:ext cx="531023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Je </a:t>
            </a:r>
            <a:r>
              <a:rPr lang="en-GB" dirty="0" err="1" smtClean="0"/>
              <a:t>pense</a:t>
            </a:r>
            <a:r>
              <a:rPr lang="en-GB" dirty="0" smtClean="0"/>
              <a:t> que / je </a:t>
            </a:r>
            <a:r>
              <a:rPr lang="en-GB" dirty="0" err="1" smtClean="0"/>
              <a:t>crois</a:t>
            </a:r>
            <a:r>
              <a:rPr lang="en-GB" dirty="0" smtClean="0"/>
              <a:t> que/ à mon </a:t>
            </a:r>
            <a:r>
              <a:rPr lang="en-GB" dirty="0" err="1" smtClean="0"/>
              <a:t>avis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Il </a:t>
            </a:r>
            <a:r>
              <a:rPr lang="en-GB" dirty="0" err="1" smtClean="0"/>
              <a:t>est</a:t>
            </a:r>
            <a:r>
              <a:rPr lang="en-GB" dirty="0" smtClean="0"/>
              <a:t>    </a:t>
            </a:r>
            <a:r>
              <a:rPr lang="en-GB" i="1" dirty="0" err="1" smtClean="0">
                <a:solidFill>
                  <a:srgbClr val="FF0000"/>
                </a:solidFill>
              </a:rPr>
              <a:t>amoureux</a:t>
            </a:r>
            <a:r>
              <a:rPr lang="en-GB" i="1" dirty="0" smtClean="0">
                <a:solidFill>
                  <a:srgbClr val="FF0000"/>
                </a:solidFill>
              </a:rPr>
              <a:t> /content / triste/ </a:t>
            </a:r>
            <a:r>
              <a:rPr lang="en-GB" i="1" dirty="0" err="1" smtClean="0">
                <a:solidFill>
                  <a:srgbClr val="FF0000"/>
                </a:solidFill>
              </a:rPr>
              <a:t>gentil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méchant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sympa</a:t>
            </a:r>
            <a:r>
              <a:rPr lang="en-GB" i="1" dirty="0" smtClean="0">
                <a:solidFill>
                  <a:srgbClr val="FF0000"/>
                </a:solidFill>
              </a:rPr>
              <a:t> / un </a:t>
            </a:r>
            <a:r>
              <a:rPr lang="en-GB" i="1" dirty="0" err="1" smtClean="0">
                <a:solidFill>
                  <a:srgbClr val="FF0000"/>
                </a:solidFill>
              </a:rPr>
              <a:t>fou</a:t>
            </a:r>
            <a:r>
              <a:rPr lang="en-GB" i="1" dirty="0" smtClean="0">
                <a:solidFill>
                  <a:srgbClr val="FF0000"/>
                </a:solidFill>
              </a:rPr>
              <a:t>/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418" y="5189693"/>
            <a:ext cx="565418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Je </a:t>
            </a:r>
            <a:r>
              <a:rPr lang="en-GB" dirty="0" err="1" smtClean="0"/>
              <a:t>pense</a:t>
            </a:r>
            <a:r>
              <a:rPr lang="en-GB" dirty="0" smtClean="0"/>
              <a:t> que / je </a:t>
            </a:r>
            <a:r>
              <a:rPr lang="en-GB" dirty="0" err="1" smtClean="0"/>
              <a:t>crois</a:t>
            </a:r>
            <a:r>
              <a:rPr lang="en-GB" dirty="0" smtClean="0"/>
              <a:t> que/ à mon </a:t>
            </a:r>
            <a:r>
              <a:rPr lang="en-GB" dirty="0" err="1" smtClean="0"/>
              <a:t>avis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/>
              <a:t>e</a:t>
            </a:r>
            <a:r>
              <a:rPr lang="en-GB" dirty="0" err="1" smtClean="0"/>
              <a:t>lle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   </a:t>
            </a:r>
            <a:r>
              <a:rPr lang="en-GB" i="1" dirty="0" err="1" smtClean="0">
                <a:solidFill>
                  <a:srgbClr val="FF0000"/>
                </a:solidFill>
              </a:rPr>
              <a:t>amoureu</a:t>
            </a:r>
            <a:r>
              <a:rPr lang="en-GB" b="1" i="1" u="sng" dirty="0" err="1" smtClean="0">
                <a:solidFill>
                  <a:srgbClr val="FF0000"/>
                </a:solidFill>
              </a:rPr>
              <a:t>se</a:t>
            </a:r>
            <a:r>
              <a:rPr lang="en-GB" i="1" dirty="0" smtClean="0">
                <a:solidFill>
                  <a:srgbClr val="FF0000"/>
                </a:solidFill>
              </a:rPr>
              <a:t> /</a:t>
            </a:r>
            <a:r>
              <a:rPr lang="en-GB" i="1" dirty="0" err="1" smtClean="0">
                <a:solidFill>
                  <a:srgbClr val="FF0000"/>
                </a:solidFill>
              </a:rPr>
              <a:t>content</a:t>
            </a:r>
            <a:r>
              <a:rPr lang="en-GB" b="1" i="1" u="sng" dirty="0" err="1" smtClean="0">
                <a:solidFill>
                  <a:srgbClr val="FF0000"/>
                </a:solidFill>
              </a:rPr>
              <a:t>e</a:t>
            </a:r>
            <a:r>
              <a:rPr lang="en-GB" i="1" dirty="0" smtClean="0">
                <a:solidFill>
                  <a:srgbClr val="FF0000"/>
                </a:solidFill>
              </a:rPr>
              <a:t> / triste/ </a:t>
            </a:r>
            <a:r>
              <a:rPr lang="en-GB" i="1" dirty="0" err="1" smtClean="0">
                <a:solidFill>
                  <a:srgbClr val="FF0000"/>
                </a:solidFill>
              </a:rPr>
              <a:t>gentil</a:t>
            </a:r>
            <a:r>
              <a:rPr lang="en-GB" b="1" i="1" u="sng" dirty="0" err="1" smtClean="0">
                <a:solidFill>
                  <a:srgbClr val="FF0000"/>
                </a:solidFill>
              </a:rPr>
              <a:t>le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méchant</a:t>
            </a:r>
            <a:r>
              <a:rPr lang="en-GB" b="1" i="1" u="sng" dirty="0" err="1" smtClean="0">
                <a:solidFill>
                  <a:srgbClr val="FF0000"/>
                </a:solidFill>
              </a:rPr>
              <a:t>e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sympa</a:t>
            </a:r>
            <a:r>
              <a:rPr lang="en-GB" i="1" dirty="0" smtClean="0">
                <a:solidFill>
                  <a:srgbClr val="FF0000"/>
                </a:solidFill>
              </a:rPr>
              <a:t> / </a:t>
            </a:r>
            <a:r>
              <a:rPr lang="en-GB" i="1" dirty="0" err="1" smtClean="0">
                <a:solidFill>
                  <a:srgbClr val="FF0000"/>
                </a:solidFill>
              </a:rPr>
              <a:t>une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err="1" smtClean="0">
                <a:solidFill>
                  <a:srgbClr val="FF0000"/>
                </a:solidFill>
              </a:rPr>
              <a:t>folle</a:t>
            </a:r>
            <a:r>
              <a:rPr lang="en-GB" i="1" dirty="0" smtClean="0">
                <a:solidFill>
                  <a:srgbClr val="FF0000"/>
                </a:solidFill>
              </a:rPr>
              <a:t> /…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269221" y="3953766"/>
            <a:ext cx="704676" cy="40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2375482" y="5542462"/>
            <a:ext cx="704676" cy="402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ular Callout 11"/>
          <p:cNvSpPr/>
          <p:nvPr/>
        </p:nvSpPr>
        <p:spPr>
          <a:xfrm>
            <a:off x="5897461" y="4070588"/>
            <a:ext cx="6040073" cy="2623525"/>
          </a:xfrm>
          <a:prstGeom prst="wedgeRoundRectCallout">
            <a:avLst>
              <a:gd name="adj1" fmla="val -37222"/>
              <a:gd name="adj2" fmla="val -836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Prepare a short presentation on the clip you’ve watched so far.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Then, you’ll have to present it to the class as they watch the first part of the clip.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8760" y="191486"/>
            <a:ext cx="6953642" cy="12418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200" b="1" u="sng" dirty="0" smtClean="0"/>
              <a:t>Mardi </a:t>
            </a:r>
            <a:r>
              <a:rPr lang="en-GB" sz="3200" b="1" u="sng" dirty="0" err="1" smtClean="0"/>
              <a:t>douze</a:t>
            </a:r>
            <a:r>
              <a:rPr lang="en-GB" sz="3200" b="1" u="sng" dirty="0" smtClean="0"/>
              <a:t> </a:t>
            </a:r>
            <a:r>
              <a:rPr lang="en-GB" sz="3200" b="1" u="sng" dirty="0" err="1" smtClean="0"/>
              <a:t>juillet</a:t>
            </a:r>
            <a:r>
              <a:rPr lang="en-GB" sz="3200" b="1" u="sng" dirty="0" smtClean="0"/>
              <a:t> 2016</a:t>
            </a:r>
            <a:br>
              <a:rPr lang="en-GB" sz="3200" b="1" u="sng" dirty="0" smtClean="0"/>
            </a:br>
            <a:r>
              <a:rPr lang="en-GB" sz="3200" b="1" u="sng" dirty="0" smtClean="0"/>
              <a:t>Les crayons</a:t>
            </a:r>
            <a:r>
              <a:rPr lang="en-GB" sz="2800" b="1" u="sng" dirty="0" smtClean="0"/>
              <a:t/>
            </a:r>
            <a:br>
              <a:rPr lang="en-GB" sz="2800" b="1" u="sng" dirty="0" smtClean="0"/>
            </a:br>
            <a:r>
              <a:rPr lang="en-GB" sz="1800" b="1" i="1" u="sng" dirty="0" smtClean="0"/>
              <a:t>L/O: exploiting a short clip to revise –</a:t>
            </a:r>
            <a:r>
              <a:rPr lang="en-GB" sz="1800" b="1" i="1" u="sng" dirty="0" err="1" smtClean="0"/>
              <a:t>er</a:t>
            </a:r>
            <a:r>
              <a:rPr lang="en-GB" sz="1800" b="1" i="1" u="sng" dirty="0" smtClean="0"/>
              <a:t> verbs</a:t>
            </a:r>
            <a:endParaRPr lang="en-GB" sz="18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25" y="1921519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20309" y="191486"/>
            <a:ext cx="1184881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SMSC</a:t>
            </a:r>
          </a:p>
          <a:p>
            <a:pPr algn="ctr"/>
            <a:r>
              <a:rPr lang="en-GB" dirty="0" smtClean="0"/>
              <a:t>Exploiting short clips in French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2" y="191486"/>
            <a:ext cx="2782612" cy="217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32" y="2780661"/>
            <a:ext cx="4022023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Traduis </a:t>
            </a:r>
            <a:r>
              <a:rPr lang="en-GB" sz="2000" b="1" u="sng" dirty="0" err="1" smtClean="0"/>
              <a:t>en</a:t>
            </a:r>
            <a:r>
              <a:rPr lang="en-GB" sz="2000" b="1" u="sng" dirty="0" smtClean="0"/>
              <a:t> </a:t>
            </a:r>
            <a:r>
              <a:rPr lang="en-GB" sz="2000" b="1" u="sng" dirty="0" err="1" smtClean="0"/>
              <a:t>anglais</a:t>
            </a:r>
            <a:endParaRPr lang="en-GB" sz="2000" b="1" u="sng" dirty="0" smtClean="0"/>
          </a:p>
          <a:p>
            <a:endParaRPr lang="en-GB" sz="2000" b="1" u="sng" dirty="0" smtClean="0"/>
          </a:p>
          <a:p>
            <a:r>
              <a:rPr lang="en-GB" sz="2000" i="1" dirty="0" smtClean="0"/>
              <a:t>Cri</a:t>
            </a:r>
            <a:r>
              <a:rPr lang="en-GB" sz="2000" i="1" u="sng" dirty="0" smtClean="0"/>
              <a:t>er</a:t>
            </a:r>
            <a:r>
              <a:rPr lang="en-GB" sz="2000" i="1" dirty="0" smtClean="0"/>
              <a:t> – to shout</a:t>
            </a:r>
            <a:endParaRPr lang="en-GB" sz="2000" i="1" dirty="0"/>
          </a:p>
          <a:p>
            <a:r>
              <a:rPr lang="en-GB" sz="2000" dirty="0" smtClean="0"/>
              <a:t>Je 	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e</a:t>
            </a:r>
            <a:r>
              <a:rPr lang="en-GB" sz="2000" b="1" u="sng" dirty="0" smtClean="0"/>
              <a:t> </a:t>
            </a:r>
            <a:r>
              <a:rPr lang="en-GB" sz="2000" dirty="0" smtClean="0"/>
              <a:t> 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b="1" u="sng" dirty="0" smtClean="0">
                <a:sym typeface="Wingdings" panose="05000000000000000000" pitchFamily="2" charset="2"/>
              </a:rPr>
              <a:t> </a:t>
            </a:r>
            <a:endParaRPr lang="en-GB" sz="2000" b="1" u="sng" dirty="0" smtClean="0"/>
          </a:p>
          <a:p>
            <a:r>
              <a:rPr lang="en-GB" sz="2000" dirty="0" err="1" smtClean="0"/>
              <a:t>Tu</a:t>
            </a:r>
            <a:r>
              <a:rPr lang="en-GB" sz="2000" dirty="0" smtClean="0"/>
              <a:t> 	cri</a:t>
            </a:r>
            <a:r>
              <a:rPr lang="en-GB" sz="2000" b="1" u="sng" dirty="0" smtClean="0"/>
              <a:t>es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b="1" u="sng" dirty="0" smtClean="0"/>
          </a:p>
          <a:p>
            <a:r>
              <a:rPr lang="en-GB" sz="2000" dirty="0" smtClean="0"/>
              <a:t>Il 	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e</a:t>
            </a:r>
            <a:r>
              <a:rPr lang="en-GB" sz="2000" b="1" u="sng" dirty="0" smtClean="0"/>
              <a:t>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b="1" u="sng" dirty="0" smtClean="0"/>
          </a:p>
          <a:p>
            <a:r>
              <a:rPr lang="en-GB" sz="2000" dirty="0" smtClean="0"/>
              <a:t>Elle 	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e</a:t>
            </a:r>
            <a:r>
              <a:rPr lang="en-GB" sz="2000" b="1" u="sng" dirty="0" smtClean="0"/>
              <a:t>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b="1" u="sng" dirty="0" smtClean="0"/>
          </a:p>
          <a:p>
            <a:r>
              <a:rPr lang="en-GB" sz="2000" dirty="0" smtClean="0"/>
              <a:t>Nous 	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ons</a:t>
            </a:r>
            <a:r>
              <a:rPr lang="en-GB" sz="2000" b="1" u="sng" dirty="0" smtClean="0"/>
              <a:t>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b="1" u="sng" dirty="0" smtClean="0"/>
          </a:p>
          <a:p>
            <a:r>
              <a:rPr lang="en-GB" sz="2000" dirty="0" err="1" smtClean="0"/>
              <a:t>Vous</a:t>
            </a:r>
            <a:r>
              <a:rPr lang="en-GB" sz="2000" dirty="0" smtClean="0"/>
              <a:t>	 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ez</a:t>
            </a:r>
            <a:r>
              <a:rPr lang="en-GB" sz="2000" b="1" u="sng" dirty="0" smtClean="0"/>
              <a:t>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b="1" u="sng" dirty="0" smtClean="0"/>
          </a:p>
          <a:p>
            <a:r>
              <a:rPr lang="en-GB" sz="2000" dirty="0" err="1" smtClean="0"/>
              <a:t>Ils</a:t>
            </a:r>
            <a:r>
              <a:rPr lang="en-GB" sz="2000" dirty="0" smtClean="0"/>
              <a:t> 	</a:t>
            </a:r>
            <a:r>
              <a:rPr lang="en-GB" sz="2000" dirty="0" err="1" smtClean="0"/>
              <a:t>cri</a:t>
            </a:r>
            <a:r>
              <a:rPr lang="en-GB" sz="2000" b="1" u="sng" dirty="0" err="1" smtClean="0"/>
              <a:t>ent</a:t>
            </a:r>
            <a:r>
              <a:rPr lang="en-GB" sz="2000" dirty="0" smtClean="0"/>
              <a:t>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83060" y="1686088"/>
            <a:ext cx="49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https://www.youtube.com/watch?v=dDYRaSjRy9E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98958" y="2543556"/>
            <a:ext cx="7038364" cy="1780655"/>
          </a:xfrm>
          <a:prstGeom prst="wedgeRoundRectCallout">
            <a:avLst>
              <a:gd name="adj1" fmla="val 15639"/>
              <a:gd name="adj2" fmla="val 756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What do you notice in the endings ?</a:t>
            </a:r>
          </a:p>
          <a:p>
            <a:r>
              <a:rPr lang="en-GB" sz="2000" dirty="0" smtClean="0"/>
              <a:t>The word you have to look for in the dictionary is the infinitive (to </a:t>
            </a:r>
            <a:r>
              <a:rPr lang="en-GB" sz="2000" b="1" u="sng" dirty="0" smtClean="0"/>
              <a:t>eat</a:t>
            </a:r>
            <a:r>
              <a:rPr lang="en-GB" sz="2000" dirty="0" smtClean="0"/>
              <a:t> – to </a:t>
            </a:r>
            <a:r>
              <a:rPr lang="en-GB" sz="2000" b="1" u="sng" dirty="0" smtClean="0"/>
              <a:t>cry</a:t>
            </a:r>
            <a:r>
              <a:rPr lang="en-GB" sz="2000" dirty="0" smtClean="0"/>
              <a:t> – to </a:t>
            </a:r>
            <a:r>
              <a:rPr lang="en-GB" sz="2000" b="1" u="sng" dirty="0" smtClean="0"/>
              <a:t>shout</a:t>
            </a:r>
            <a:r>
              <a:rPr lang="en-GB" sz="2000" dirty="0" smtClean="0"/>
              <a:t> - ..). </a:t>
            </a:r>
          </a:p>
          <a:p>
            <a:r>
              <a:rPr lang="en-GB" sz="2000" dirty="0" smtClean="0"/>
              <a:t>How would you say they cry?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7" y="4812347"/>
            <a:ext cx="1906001" cy="17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4358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u="sng" dirty="0" smtClean="0"/>
              <a:t>Je </a:t>
            </a:r>
            <a:r>
              <a:rPr lang="en-GB" b="1" u="sng" dirty="0" err="1" smtClean="0"/>
              <a:t>pense</a:t>
            </a:r>
            <a:r>
              <a:rPr lang="en-GB" b="1" u="sng" dirty="0" smtClean="0"/>
              <a:t> que </a:t>
            </a:r>
            <a:r>
              <a:rPr lang="en-GB" b="1" u="sng" dirty="0" err="1" smtClean="0"/>
              <a:t>c’est</a:t>
            </a:r>
            <a:r>
              <a:rPr lang="en-GB" b="1" u="sng" dirty="0" smtClean="0"/>
              <a:t>…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91" y="365124"/>
            <a:ext cx="1370896" cy="1325563"/>
          </a:xfrm>
        </p:spPr>
      </p:pic>
      <p:sp>
        <p:nvSpPr>
          <p:cNvPr id="5" name="TextBox 4"/>
          <p:cNvSpPr txBox="1"/>
          <p:nvPr/>
        </p:nvSpPr>
        <p:spPr>
          <a:xfrm>
            <a:off x="1172308" y="2305538"/>
            <a:ext cx="3797001" cy="4062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WINDIES" sz="2400" b="1" u="sng" dirty="0" smtClean="0"/>
              <a:t>Traduis les adjectifs suivants</a:t>
            </a:r>
          </a:p>
          <a:p>
            <a:endParaRPr lang="fr-WINDIES" sz="2400" b="1" u="sng" dirty="0"/>
          </a:p>
          <a:p>
            <a:endParaRPr lang="fr-WINDIES" sz="24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Agaçant </a:t>
            </a:r>
            <a:r>
              <a:rPr lang="fr-WINDIES" sz="2400" dirty="0" smtClean="0">
                <a:sym typeface="Wingdings" panose="05000000000000000000" pitchFamily="2" charset="2"/>
              </a:rPr>
              <a:t></a:t>
            </a:r>
            <a:endParaRPr lang="fr-WINDI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Énervant </a:t>
            </a:r>
            <a:r>
              <a:rPr lang="fr-WINDIES" sz="2400" dirty="0" smtClean="0">
                <a:sym typeface="Wingdings" panose="05000000000000000000" pitchFamily="2" charset="2"/>
              </a:rPr>
              <a:t></a:t>
            </a:r>
            <a:endParaRPr lang="fr-WINDI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Affreux </a:t>
            </a:r>
            <a:r>
              <a:rPr lang="fr-WINDIES" sz="2400" dirty="0" smtClean="0">
                <a:sym typeface="Wingdings" panose="05000000000000000000" pitchFamily="2" charset="2"/>
              </a:rPr>
              <a:t></a:t>
            </a:r>
            <a:endParaRPr lang="fr-WINDI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Horrible </a:t>
            </a:r>
            <a:r>
              <a:rPr lang="fr-WINDIES" sz="2400" dirty="0" smtClean="0">
                <a:sym typeface="Wingdings" panose="05000000000000000000" pitchFamily="2" charset="2"/>
              </a:rPr>
              <a:t> </a:t>
            </a:r>
            <a:endParaRPr lang="fr-WINDI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Épouvantable </a:t>
            </a:r>
            <a:r>
              <a:rPr lang="fr-WINDIES" sz="2400" dirty="0" smtClean="0">
                <a:sym typeface="Wingdings" panose="05000000000000000000" pitchFamily="2" charset="2"/>
              </a:rPr>
              <a:t></a:t>
            </a:r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>
                <a:sym typeface="Wingdings" panose="05000000000000000000" pitchFamily="2" charset="2"/>
              </a:rPr>
              <a:t>Stressant </a:t>
            </a:r>
          </a:p>
          <a:p>
            <a:pPr marL="342900" indent="-342900">
              <a:buFont typeface="+mj-lt"/>
              <a:buAutoNum type="arabicPeriod"/>
            </a:pPr>
            <a:r>
              <a:rPr lang="fr-WINDIES" sz="2400" dirty="0" smtClean="0"/>
              <a:t>Réaliste </a:t>
            </a:r>
            <a:r>
              <a:rPr lang="fr-WINDIES" sz="2400" dirty="0" smtClean="0">
                <a:sym typeface="Wingdings" panose="05000000000000000000" pitchFamily="2" charset="2"/>
              </a:rPr>
              <a:t></a:t>
            </a:r>
            <a:endParaRPr lang="fr-WINDIES" dirty="0" smtClean="0"/>
          </a:p>
          <a:p>
            <a:r>
              <a:rPr lang="fr-WINDIES" dirty="0" smtClean="0"/>
              <a:t> </a:t>
            </a:r>
            <a:endParaRPr lang="fr-WINDIE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85" y="2305538"/>
            <a:ext cx="6127261" cy="3475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790572" y="3186051"/>
            <a:ext cx="891213" cy="1714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920309" y="191486"/>
            <a:ext cx="1184881" cy="129266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bg1"/>
                </a:solidFill>
              </a:rPr>
              <a:t>SMSC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Exploiting short clips in French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0169" cy="34575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 err="1" smtClean="0"/>
              <a:t>Transalte</a:t>
            </a:r>
            <a:r>
              <a:rPr lang="en-GB" b="1" u="sng" dirty="0" smtClean="0"/>
              <a:t> these 2 sentences. Can you deduce what the two infinitives would be?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Moi</a:t>
            </a:r>
            <a:r>
              <a:rPr lang="en-GB" dirty="0" smtClean="0"/>
              <a:t> </a:t>
            </a:r>
            <a:r>
              <a:rPr lang="en-GB" dirty="0" err="1" smtClean="0"/>
              <a:t>j’</a:t>
            </a:r>
            <a:r>
              <a:rPr lang="en-GB" b="1" u="sng" dirty="0" err="1" smtClean="0"/>
              <a:t>apprécie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genre de cinema…</a:t>
            </a:r>
          </a:p>
          <a:p>
            <a:endParaRPr lang="en-GB" dirty="0"/>
          </a:p>
          <a:p>
            <a:r>
              <a:rPr lang="en-GB" dirty="0" err="1" smtClean="0"/>
              <a:t>Ça</a:t>
            </a:r>
            <a:r>
              <a:rPr lang="en-GB" dirty="0" smtClean="0"/>
              <a:t> </a:t>
            </a:r>
            <a:r>
              <a:rPr lang="en-GB" dirty="0" err="1" smtClean="0"/>
              <a:t>n’</a:t>
            </a:r>
            <a:r>
              <a:rPr lang="en-GB" b="1" u="sng" dirty="0" err="1" smtClean="0"/>
              <a:t>existe</a:t>
            </a:r>
            <a:r>
              <a:rPr lang="en-GB" b="1" u="sng" dirty="0" smtClean="0"/>
              <a:t> </a:t>
            </a:r>
            <a:r>
              <a:rPr lang="en-GB" dirty="0" smtClean="0"/>
              <a:t>pas, les </a:t>
            </a:r>
            <a:r>
              <a:rPr lang="en-GB" dirty="0" err="1" smtClean="0"/>
              <a:t>taille</a:t>
            </a:r>
            <a:r>
              <a:rPr lang="en-GB" dirty="0" smtClean="0"/>
              <a:t>-crayons!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077" y="1930400"/>
            <a:ext cx="4665784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1980" y="5365271"/>
            <a:ext cx="1184881" cy="129266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bg1"/>
                </a:solidFill>
              </a:rPr>
              <a:t>SMSC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Exploiting short clips in French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2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9884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u="sng" dirty="0" err="1" smtClean="0"/>
              <a:t>Vrai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ou</a:t>
            </a:r>
            <a:r>
              <a:rPr lang="en-GB" b="1" u="sng" dirty="0" smtClean="0"/>
              <a:t> faux?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i="1" dirty="0" err="1" smtClean="0"/>
              <a:t>Transalte</a:t>
            </a:r>
            <a:r>
              <a:rPr lang="en-GB" sz="2700" i="1" dirty="0" smtClean="0"/>
              <a:t> and decide if the statement are true or false</a:t>
            </a:r>
            <a:endParaRPr lang="en-GB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23" y="2302363"/>
            <a:ext cx="6547338" cy="28870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Les crayons </a:t>
            </a:r>
            <a:r>
              <a:rPr lang="en-GB" dirty="0" err="1" smtClean="0"/>
              <a:t>pleurent</a:t>
            </a:r>
            <a:r>
              <a:rPr lang="en-GB" dirty="0" smtClean="0"/>
              <a:t> . </a:t>
            </a:r>
            <a:r>
              <a:rPr lang="en-GB" sz="2400" i="1" dirty="0" smtClean="0">
                <a:solidFill>
                  <a:srgbClr val="FF0000"/>
                </a:solidFill>
              </a:rPr>
              <a:t>(</a:t>
            </a:r>
            <a:r>
              <a:rPr lang="en-GB" sz="2400" i="1" dirty="0" err="1" smtClean="0">
                <a:solidFill>
                  <a:srgbClr val="FF0000"/>
                </a:solidFill>
              </a:rPr>
              <a:t>pleurer</a:t>
            </a:r>
            <a:r>
              <a:rPr lang="en-GB" sz="2400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Les crayons </a:t>
            </a:r>
            <a:r>
              <a:rPr lang="en-GB" dirty="0" err="1" smtClean="0"/>
              <a:t>crient</a:t>
            </a:r>
            <a:r>
              <a:rPr lang="en-GB" dirty="0" smtClean="0"/>
              <a:t>. </a:t>
            </a:r>
            <a:r>
              <a:rPr lang="en-GB" sz="2400" i="1" dirty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crier)</a:t>
            </a:r>
            <a:endParaRPr lang="en-GB" sz="2400" i="1" dirty="0">
              <a:solidFill>
                <a:srgbClr val="FF0000"/>
              </a:solidFill>
            </a:endParaRPr>
          </a:p>
          <a:p>
            <a:r>
              <a:rPr lang="en-GB" dirty="0" smtClean="0"/>
              <a:t>Les crayons </a:t>
            </a:r>
            <a:r>
              <a:rPr lang="en-GB" dirty="0" err="1" smtClean="0"/>
              <a:t>rigolent</a:t>
            </a:r>
            <a:r>
              <a:rPr lang="en-GB" dirty="0" smtClean="0"/>
              <a:t>. </a:t>
            </a:r>
            <a:r>
              <a:rPr lang="en-GB" sz="2400" i="1" dirty="0" smtClean="0">
                <a:solidFill>
                  <a:srgbClr val="FF0000"/>
                </a:solidFill>
              </a:rPr>
              <a:t>(</a:t>
            </a:r>
            <a:r>
              <a:rPr lang="en-GB" sz="2400" i="1" dirty="0" err="1" smtClean="0">
                <a:solidFill>
                  <a:srgbClr val="FF0000"/>
                </a:solidFill>
              </a:rPr>
              <a:t>rigoler</a:t>
            </a:r>
            <a:r>
              <a:rPr lang="en-GB" sz="2400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Le crayons ne </a:t>
            </a:r>
            <a:r>
              <a:rPr lang="en-GB" dirty="0" err="1" smtClean="0"/>
              <a:t>parlent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espagnol</a:t>
            </a:r>
            <a:r>
              <a:rPr lang="en-GB" dirty="0" smtClean="0"/>
              <a:t>. </a:t>
            </a:r>
            <a:r>
              <a:rPr lang="en-GB" sz="2400" i="1" dirty="0" smtClean="0">
                <a:solidFill>
                  <a:srgbClr val="FF0000"/>
                </a:solidFill>
              </a:rPr>
              <a:t>(</a:t>
            </a:r>
            <a:r>
              <a:rPr lang="en-GB" sz="2400" i="1" dirty="0" err="1" smtClean="0">
                <a:solidFill>
                  <a:srgbClr val="FF0000"/>
                </a:solidFill>
              </a:rPr>
              <a:t>parler</a:t>
            </a:r>
            <a:r>
              <a:rPr lang="en-GB" sz="2400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Les crayons </a:t>
            </a:r>
            <a:r>
              <a:rPr lang="en-GB" dirty="0" err="1" smtClean="0"/>
              <a:t>apprécient</a:t>
            </a:r>
            <a:r>
              <a:rPr lang="en-GB" dirty="0" smtClean="0"/>
              <a:t> le film.</a:t>
            </a:r>
            <a:r>
              <a:rPr lang="en-GB" sz="2400" i="1" dirty="0" smtClean="0">
                <a:solidFill>
                  <a:srgbClr val="FF0000"/>
                </a:solidFill>
              </a:rPr>
              <a:t> </a:t>
            </a:r>
            <a:r>
              <a:rPr lang="en-GB" sz="2400" i="1" dirty="0">
                <a:solidFill>
                  <a:srgbClr val="FF0000"/>
                </a:solidFill>
              </a:rPr>
              <a:t>(</a:t>
            </a:r>
            <a:r>
              <a:rPr lang="en-GB" sz="2400" i="1" dirty="0" err="1" smtClean="0">
                <a:solidFill>
                  <a:srgbClr val="FF0000"/>
                </a:solidFill>
              </a:rPr>
              <a:t>apprécier</a:t>
            </a:r>
            <a:r>
              <a:rPr lang="en-GB" sz="2400" i="1" dirty="0" smtClean="0">
                <a:solidFill>
                  <a:srgbClr val="FF0000"/>
                </a:solidFill>
              </a:rPr>
              <a:t>)</a:t>
            </a:r>
            <a:endParaRPr lang="en-GB" sz="2400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69949" y="365125"/>
            <a:ext cx="1184881" cy="129266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bg1"/>
                </a:solidFill>
              </a:rPr>
              <a:t>SMSC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Exploiting short clips in French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15" y="2302363"/>
            <a:ext cx="3696973" cy="28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8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688</Words>
  <Application>Microsoft Office PowerPoint</Application>
  <PresentationFormat>Widescreen</PresentationFormat>
  <Paragraphs>126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Lundi onze juillet 2016 Les crayons L/O: exploiting a short clip to revise physical appearance and emotions </vt:lpstr>
      <vt:lpstr>On  va décrire les deux gamins 0  0:30 sec</vt:lpstr>
      <vt:lpstr>PowerPoint Presentation</vt:lpstr>
      <vt:lpstr>On  va décrire leurs émotions 0:30  1:15 </vt:lpstr>
      <vt:lpstr>PowerPoint Presentation</vt:lpstr>
      <vt:lpstr>Mardi douze juillet 2016 Les crayons L/O: exploiting a short clip to revise –er verbs</vt:lpstr>
      <vt:lpstr>Je pense que c’est…</vt:lpstr>
      <vt:lpstr>PowerPoint Presentation</vt:lpstr>
      <vt:lpstr>Vrai ou faux? Transalte and decide if the statement are true or false</vt:lpstr>
    </vt:vector>
  </TitlesOfParts>
  <Company>Harris Federation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Lundi onze juillet 2016 Les crayons L/O: exploiting a short clip to revise physical appearance</dc:title>
  <dc:creator>Riccardo Spada (HAP)</dc:creator>
  <cp:lastModifiedBy>Riccardo Spada (HAP)</cp:lastModifiedBy>
  <cp:revision>15</cp:revision>
  <dcterms:created xsi:type="dcterms:W3CDTF">2016-07-07T07:48:52Z</dcterms:created>
  <dcterms:modified xsi:type="dcterms:W3CDTF">2016-09-29T16:50:37Z</dcterms:modified>
</cp:coreProperties>
</file>