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60" r:id="rId2"/>
    <p:sldId id="256" r:id="rId3"/>
    <p:sldId id="267" r:id="rId4"/>
    <p:sldId id="268" r:id="rId5"/>
    <p:sldId id="282" r:id="rId6"/>
    <p:sldId id="270" r:id="rId7"/>
    <p:sldId id="284" r:id="rId8"/>
    <p:sldId id="283" r:id="rId9"/>
    <p:sldId id="281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72" r:id="rId19"/>
    <p:sldId id="257" r:id="rId20"/>
    <p:sldId id="262" r:id="rId21"/>
    <p:sldId id="263" r:id="rId22"/>
    <p:sldId id="264" r:id="rId23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1A13D-51DC-4203-8147-5B13A04CED4A}" type="datetimeFigureOut">
              <a:rPr lang="en-GB" smtClean="0"/>
              <a:t>19/11/2014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FF46D-0356-43DE-BC95-76AA9AA6E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41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B064-7C19-4B29-B842-E09370FE5FFE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C981-DADB-49AB-A5CD-F59B6E8ACD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864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B064-7C19-4B29-B842-E09370FE5FFE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C981-DADB-49AB-A5CD-F59B6E8ACD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546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B064-7C19-4B29-B842-E09370FE5FFE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C981-DADB-49AB-A5CD-F59B6E8ACD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96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B064-7C19-4B29-B842-E09370FE5FFE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C981-DADB-49AB-A5CD-F59B6E8ACD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26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B064-7C19-4B29-B842-E09370FE5FFE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C981-DADB-49AB-A5CD-F59B6E8ACD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87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B064-7C19-4B29-B842-E09370FE5FFE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C981-DADB-49AB-A5CD-F59B6E8ACD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377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B064-7C19-4B29-B842-E09370FE5FFE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C981-DADB-49AB-A5CD-F59B6E8ACD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14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B064-7C19-4B29-B842-E09370FE5FFE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C981-DADB-49AB-A5CD-F59B6E8ACD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67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B064-7C19-4B29-B842-E09370FE5FFE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C981-DADB-49AB-A5CD-F59B6E8ACD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697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B064-7C19-4B29-B842-E09370FE5FFE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C981-DADB-49AB-A5CD-F59B6E8ACD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39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B064-7C19-4B29-B842-E09370FE5FFE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C981-DADB-49AB-A5CD-F59B6E8ACD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54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6B064-7C19-4B29-B842-E09370FE5FFE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AC981-DADB-49AB-A5CD-F59B6E8ACD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hyperlink" Target="http://www.youtube.com/watch?v=_K8gWi-1BB4&amp;safe=activ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le+monde&amp;source=images&amp;cd=&amp;cad=rja&amp;uact=8&amp;docid=gmt_3-OezDfTHM&amp;tbnid=FgXAZbzbQOYrXM:&amp;ved=0CAUQjRw&amp;url=http://www.pha-media.com/case-study/berkeley-international-2/&amp;ei=Oy9ZU7HcGqHm7Ab_kYHYDA&amp;bvm=bv.65397613,d.ZGU&amp;psig=AFQjCNEIaFQmp4UzeLqEcNH_OteTE1NgLQ&amp;ust=139844011677153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_K8gWi-1BB4&amp;safe=activ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CkbBvyT_tI&amp;safe=active" TargetMode="External"/><Relationship Id="rId2" Type="http://schemas.openxmlformats.org/officeDocument/2006/relationships/hyperlink" Target="http://www.youtube.com/watch?v=jDBfgqFs8mw&amp;safe=activ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CkbBvyT_tI&amp;safe=active" TargetMode="External"/><Relationship Id="rId2" Type="http://schemas.openxmlformats.org/officeDocument/2006/relationships/hyperlink" Target="http://www.youtube.com/watch?v=_K8gWi-1BB4&amp;safe=activ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b="1" dirty="0" smtClean="0">
                <a:latin typeface="Segoe UI"/>
                <a:ea typeface="MS Mincho"/>
                <a:cs typeface="Arial"/>
              </a:rPr>
              <a:t> Projet de Film</a:t>
            </a:r>
            <a:endParaRPr lang="en-GB" sz="2800" dirty="0">
              <a:ea typeface="MS Mincho"/>
              <a:cs typeface="Arial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356" y="188640"/>
            <a:ext cx="1704975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Documents and Settings\TeachNF\Local Settings\Temporary Internet Files\Content.IE5\BZSN9SJW\MC900325644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838325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0" t="27443" r="11018" b="27235"/>
          <a:stretch/>
        </p:blipFill>
        <p:spPr bwMode="auto">
          <a:xfrm>
            <a:off x="2987824" y="2204864"/>
            <a:ext cx="2952328" cy="3024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610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39750" y="549275"/>
            <a:ext cx="7477125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</a:pPr>
            <a:r>
              <a:rPr lang="fr-FR" altLang="en-US" sz="4400" dirty="0" smtClean="0">
                <a:solidFill>
                  <a:srgbClr val="1F497D"/>
                </a:solidFill>
                <a:latin typeface="Comic Sans MS" pitchFamily="66" charset="0"/>
              </a:rPr>
              <a:t>A Réviser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95288" y="3213100"/>
            <a:ext cx="738663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defTabSz="457200" eaLnBrk="1" hangingPunct="1">
              <a:lnSpc>
                <a:spcPct val="90000"/>
              </a:lnSpc>
              <a:buNone/>
            </a:pPr>
            <a:r>
              <a:rPr lang="fr-FR" altLang="en-US" b="1" u="sng" dirty="0" smtClean="0">
                <a:solidFill>
                  <a:srgbClr val="CC99FF"/>
                </a:solidFill>
                <a:latin typeface="Comic Sans MS" pitchFamily="66" charset="0"/>
              </a:rPr>
              <a:t>5 </a:t>
            </a:r>
            <a:r>
              <a:rPr lang="fr-FR" altLang="en-US" b="1" u="sng" dirty="0" err="1">
                <a:solidFill>
                  <a:srgbClr val="CC99FF"/>
                </a:solidFill>
                <a:latin typeface="Comic Sans MS" pitchFamily="66" charset="0"/>
              </a:rPr>
              <a:t>easy</a:t>
            </a:r>
            <a:r>
              <a:rPr lang="fr-FR" altLang="en-US" b="1" u="sng" dirty="0">
                <a:solidFill>
                  <a:srgbClr val="CC99FF"/>
                </a:solidFill>
                <a:latin typeface="Comic Sans MS" pitchFamily="66" charset="0"/>
              </a:rPr>
              <a:t> </a:t>
            </a:r>
            <a:r>
              <a:rPr lang="fr-FR" altLang="en-US" b="1" u="sng" dirty="0" err="1">
                <a:solidFill>
                  <a:srgbClr val="CC99FF"/>
                </a:solidFill>
                <a:latin typeface="Comic Sans MS" pitchFamily="66" charset="0"/>
              </a:rPr>
              <a:t>steps</a:t>
            </a:r>
            <a:r>
              <a:rPr lang="fr-FR" altLang="en-US" dirty="0">
                <a:solidFill>
                  <a:prstClr val="black"/>
                </a:solidFill>
                <a:latin typeface="Comic Sans MS" pitchFamily="66" charset="0"/>
              </a:rPr>
              <a:t>...</a:t>
            </a:r>
            <a:endParaRPr lang="en-GB" alt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2302" y="1968649"/>
            <a:ext cx="54726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ct val="0"/>
              </a:spcBef>
            </a:pPr>
            <a:r>
              <a:rPr lang="fr-FR" altLang="en-US" sz="4400" dirty="0">
                <a:solidFill>
                  <a:srgbClr val="1F497D"/>
                </a:solidFill>
                <a:latin typeface="Comic Sans MS" pitchFamily="66" charset="0"/>
              </a:rPr>
              <a:t>The </a:t>
            </a:r>
            <a:r>
              <a:rPr lang="fr-FR" altLang="en-US" sz="4400" dirty="0" err="1">
                <a:solidFill>
                  <a:srgbClr val="1F497D"/>
                </a:solidFill>
                <a:latin typeface="Comic Sans MS" pitchFamily="66" charset="0"/>
              </a:rPr>
              <a:t>Present</a:t>
            </a:r>
            <a:r>
              <a:rPr lang="fr-FR" altLang="en-US" sz="4400" dirty="0">
                <a:solidFill>
                  <a:srgbClr val="1F497D"/>
                </a:solidFill>
                <a:latin typeface="Comic Sans MS" pitchFamily="66" charset="0"/>
              </a:rPr>
              <a:t> </a:t>
            </a:r>
            <a:r>
              <a:rPr lang="fr-FR" altLang="en-US" sz="4400" dirty="0" err="1">
                <a:solidFill>
                  <a:srgbClr val="1F497D"/>
                </a:solidFill>
                <a:latin typeface="Comic Sans MS" pitchFamily="66" charset="0"/>
              </a:rPr>
              <a:t>Tense</a:t>
            </a:r>
            <a:endParaRPr lang="en-GB" altLang="en-US" sz="4400" dirty="0">
              <a:solidFill>
                <a:srgbClr val="1F497D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27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075" y="227013"/>
            <a:ext cx="7477125" cy="1546225"/>
          </a:xfrm>
        </p:spPr>
        <p:txBody>
          <a:bodyPr/>
          <a:lstStyle/>
          <a:p>
            <a:pPr eaLnBrk="1" hangingPunct="1"/>
            <a:r>
              <a:rPr lang="fr-FR" altLang="en-US" smtClean="0">
                <a:solidFill>
                  <a:srgbClr val="CC99FF"/>
                </a:solidFill>
                <a:latin typeface="Comic Sans MS" pitchFamily="66" charset="0"/>
              </a:rPr>
              <a:t>STEP 1</a:t>
            </a:r>
            <a:endParaRPr lang="en-GB" altLang="en-US" smtClean="0">
              <a:solidFill>
                <a:srgbClr val="CC99FF"/>
              </a:solidFill>
              <a:latin typeface="Comic Sans MS" pitchFamily="66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205038"/>
            <a:ext cx="7386638" cy="2232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en-US" dirty="0" err="1" smtClean="0">
                <a:latin typeface="Comic Sans MS" pitchFamily="66" charset="0"/>
              </a:rPr>
              <a:t>Choose</a:t>
            </a:r>
            <a:r>
              <a:rPr lang="fr-FR" altLang="en-US" dirty="0" smtClean="0">
                <a:latin typeface="Comic Sans MS" pitchFamily="66" charset="0"/>
              </a:rPr>
              <a:t> the </a:t>
            </a:r>
            <a:r>
              <a:rPr lang="fr-FR" altLang="en-US" dirty="0" err="1" smtClean="0">
                <a:latin typeface="Comic Sans MS" pitchFamily="66" charset="0"/>
              </a:rPr>
              <a:t>verb</a:t>
            </a:r>
            <a:r>
              <a:rPr lang="fr-FR" altLang="en-US" dirty="0" smtClean="0">
                <a:latin typeface="Comic Sans MS" pitchFamily="66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altLang="en-US" dirty="0" smtClean="0">
                <a:latin typeface="Comic Sans MS" pitchFamily="66" charset="0"/>
              </a:rPr>
              <a:t>			</a:t>
            </a:r>
            <a:r>
              <a:rPr lang="fr-FR" altLang="en-US" dirty="0">
                <a:latin typeface="Comic Sans MS" pitchFamily="66" charset="0"/>
              </a:rPr>
              <a:t>	</a:t>
            </a:r>
            <a:r>
              <a:rPr lang="fr-FR" altLang="en-US" dirty="0" smtClean="0">
                <a:latin typeface="Comic Sans MS" pitchFamily="66" charset="0"/>
              </a:rPr>
              <a:t>DANSER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altLang="en-US" dirty="0" smtClean="0">
                <a:latin typeface="Comic Sans MS" pitchFamily="66" charset="0"/>
              </a:rPr>
              <a:t>				(to dance)</a:t>
            </a:r>
            <a:endParaRPr lang="en-GB" altLang="en-US" dirty="0" smtClean="0">
              <a:latin typeface="Comic Sans MS" pitchFamily="66" charset="0"/>
            </a:endParaRPr>
          </a:p>
        </p:txBody>
      </p:sp>
      <p:pic>
        <p:nvPicPr>
          <p:cNvPr id="4100" name="Picture 5" descr="villedieu-dan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924175"/>
            <a:ext cx="3382962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ANd9GcQ5OKgRjRdpDEQNUfKMBXGg5i2NomjfglcnAX4eiGhdBKOhmBvBs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49725"/>
            <a:ext cx="18859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" descr="ANd9GcSjOMYABFTdOXXvIaJfkSnxBkKAbWB_-C2TnIBnYibwd_FpxLHMz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33375"/>
            <a:ext cx="28670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AutoShape 11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4104" name="AutoShape 13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4105" name="AutoShape 15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pic>
        <p:nvPicPr>
          <p:cNvPr id="4106" name="Picture 17" descr="hip-hop-silhouett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97425"/>
            <a:ext cx="13335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217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075" y="227013"/>
            <a:ext cx="7477125" cy="1546225"/>
          </a:xfrm>
        </p:spPr>
        <p:txBody>
          <a:bodyPr/>
          <a:lstStyle/>
          <a:p>
            <a:pPr eaLnBrk="1" hangingPunct="1"/>
            <a:r>
              <a:rPr lang="fr-FR" altLang="en-US" smtClean="0">
                <a:solidFill>
                  <a:srgbClr val="CC99FF"/>
                </a:solidFill>
                <a:latin typeface="Comic Sans MS" pitchFamily="66" charset="0"/>
              </a:rPr>
              <a:t>STEP 2</a:t>
            </a:r>
            <a:endParaRPr lang="en-GB" altLang="en-US" smtClean="0">
              <a:solidFill>
                <a:srgbClr val="CC99FF"/>
              </a:solidFill>
              <a:latin typeface="Comic Sans MS" pitchFamily="66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205038"/>
            <a:ext cx="7386638" cy="3600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en-US" dirty="0" err="1" smtClean="0">
                <a:latin typeface="Comic Sans MS" pitchFamily="66" charset="0"/>
              </a:rPr>
              <a:t>Take</a:t>
            </a:r>
            <a:r>
              <a:rPr lang="fr-FR" altLang="en-US" dirty="0" smtClean="0">
                <a:latin typeface="Comic Sans MS" pitchFamily="66" charset="0"/>
              </a:rPr>
              <a:t> off the </a:t>
            </a:r>
            <a:r>
              <a:rPr lang="fr-FR" altLang="en-US" dirty="0" err="1" smtClean="0">
                <a:latin typeface="Comic Sans MS" pitchFamily="66" charset="0"/>
              </a:rPr>
              <a:t>ending</a:t>
            </a:r>
            <a:r>
              <a:rPr lang="fr-FR" altLang="en-US" dirty="0" smtClean="0">
                <a:latin typeface="Comic Sans MS" pitchFamily="66" charset="0"/>
              </a:rPr>
              <a:t> – </a:t>
            </a:r>
            <a:r>
              <a:rPr lang="fr-FR" altLang="en-US" dirty="0" err="1" smtClean="0">
                <a:latin typeface="Comic Sans MS" pitchFamily="66" charset="0"/>
              </a:rPr>
              <a:t>here</a:t>
            </a:r>
            <a:r>
              <a:rPr lang="fr-FR" altLang="en-US" dirty="0" smtClean="0">
                <a:latin typeface="Comic Sans MS" pitchFamily="66" charset="0"/>
              </a:rPr>
              <a:t> </a:t>
            </a:r>
            <a:r>
              <a:rPr lang="fr-FR" altLang="en-US" dirty="0" err="1" smtClean="0">
                <a:latin typeface="Comic Sans MS" pitchFamily="66" charset="0"/>
              </a:rPr>
              <a:t>it</a:t>
            </a:r>
            <a:r>
              <a:rPr lang="fr-FR" altLang="en-US" dirty="0" smtClean="0">
                <a:latin typeface="Comic Sans MS" pitchFamily="66" charset="0"/>
              </a:rPr>
              <a:t> </a:t>
            </a:r>
            <a:r>
              <a:rPr lang="fr-FR" altLang="en-US" dirty="0" err="1" smtClean="0">
                <a:latin typeface="Comic Sans MS" pitchFamily="66" charset="0"/>
              </a:rPr>
              <a:t>is</a:t>
            </a:r>
            <a:r>
              <a:rPr lang="fr-FR" altLang="en-US" dirty="0" smtClean="0">
                <a:latin typeface="Comic Sans MS" pitchFamily="66" charset="0"/>
              </a:rPr>
              <a:t> </a:t>
            </a:r>
            <a:r>
              <a:rPr lang="fr-FR" altLang="en-US" dirty="0">
                <a:latin typeface="Comic Sans MS" pitchFamily="66" charset="0"/>
              </a:rPr>
              <a:t>–ER</a:t>
            </a:r>
            <a:r>
              <a:rPr lang="fr-FR" altLang="en-US" dirty="0" smtClean="0">
                <a:latin typeface="Comic Sans MS" pitchFamily="66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en-US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en-US" dirty="0" smtClean="0">
                <a:latin typeface="Comic Sans MS" pitchFamily="66" charset="0"/>
              </a:rPr>
              <a:t>You are </a:t>
            </a:r>
            <a:r>
              <a:rPr lang="fr-FR" altLang="en-US" dirty="0" err="1" smtClean="0">
                <a:latin typeface="Comic Sans MS" pitchFamily="66" charset="0"/>
              </a:rPr>
              <a:t>left</a:t>
            </a:r>
            <a:r>
              <a:rPr lang="fr-FR" altLang="en-US" dirty="0" smtClean="0">
                <a:latin typeface="Comic Sans MS" pitchFamily="66" charset="0"/>
              </a:rPr>
              <a:t> </a:t>
            </a:r>
            <a:r>
              <a:rPr lang="fr-FR" altLang="en-US" dirty="0" err="1" smtClean="0">
                <a:latin typeface="Comic Sans MS" pitchFamily="66" charset="0"/>
              </a:rPr>
              <a:t>with</a:t>
            </a:r>
            <a:r>
              <a:rPr lang="fr-FR" altLang="en-US" dirty="0" smtClean="0">
                <a:latin typeface="Comic Sans MS" pitchFamily="66" charset="0"/>
              </a:rPr>
              <a:t> </a:t>
            </a:r>
            <a:r>
              <a:rPr lang="fr-FR" altLang="en-US" b="1" dirty="0" smtClean="0">
                <a:solidFill>
                  <a:schemeClr val="accent2"/>
                </a:solidFill>
                <a:latin typeface="Comic Sans MS" pitchFamily="66" charset="0"/>
              </a:rPr>
              <a:t>THE STEM</a:t>
            </a:r>
            <a:r>
              <a:rPr lang="fr-FR" altLang="en-US" dirty="0" smtClean="0"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en-US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altLang="en-US" dirty="0" smtClean="0">
                <a:latin typeface="Comic Sans MS" pitchFamily="66" charset="0"/>
              </a:rPr>
              <a:t>				‘</a:t>
            </a:r>
            <a:r>
              <a:rPr lang="fr-FR" altLang="en-US" dirty="0" smtClean="0">
                <a:solidFill>
                  <a:schemeClr val="accent2"/>
                </a:solidFill>
                <a:latin typeface="Comic Sans MS" pitchFamily="66" charset="0"/>
              </a:rPr>
              <a:t>DANS</a:t>
            </a:r>
            <a:r>
              <a:rPr lang="fr-FR" altLang="en-US" dirty="0" smtClean="0">
                <a:latin typeface="Comic Sans MS" pitchFamily="66" charset="0"/>
              </a:rPr>
              <a:t>’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altLang="en-US" dirty="0" smtClean="0">
                <a:latin typeface="Comic Sans MS" pitchFamily="66" charset="0"/>
              </a:rPr>
              <a:t>		       (</a:t>
            </a:r>
            <a:r>
              <a:rPr lang="fr-FR" altLang="en-US" dirty="0" err="1" smtClean="0">
                <a:latin typeface="Comic Sans MS" pitchFamily="66" charset="0"/>
              </a:rPr>
              <a:t>this</a:t>
            </a:r>
            <a:r>
              <a:rPr lang="fr-FR" altLang="en-US" dirty="0" smtClean="0">
                <a:latin typeface="Comic Sans MS" pitchFamily="66" charset="0"/>
              </a:rPr>
              <a:t> </a:t>
            </a:r>
            <a:r>
              <a:rPr lang="fr-FR" altLang="en-US" dirty="0" err="1" smtClean="0">
                <a:latin typeface="Comic Sans MS" pitchFamily="66" charset="0"/>
              </a:rPr>
              <a:t>is</a:t>
            </a:r>
            <a:r>
              <a:rPr lang="fr-FR" altLang="en-US" dirty="0" smtClean="0">
                <a:latin typeface="Comic Sans MS" pitchFamily="66" charset="0"/>
              </a:rPr>
              <a:t> </a:t>
            </a:r>
            <a:r>
              <a:rPr lang="fr-FR" altLang="en-US" dirty="0" err="1" smtClean="0">
                <a:latin typeface="Comic Sans MS" pitchFamily="66" charset="0"/>
              </a:rPr>
              <a:t>your</a:t>
            </a:r>
            <a:r>
              <a:rPr lang="fr-FR" altLang="en-US" dirty="0" smtClean="0">
                <a:latin typeface="Comic Sans MS" pitchFamily="66" charset="0"/>
              </a:rPr>
              <a:t> </a:t>
            </a:r>
            <a:r>
              <a:rPr lang="fr-FR" altLang="en-US" b="1" dirty="0" smtClean="0">
                <a:solidFill>
                  <a:schemeClr val="accent2"/>
                </a:solidFill>
                <a:latin typeface="Comic Sans MS" pitchFamily="66" charset="0"/>
              </a:rPr>
              <a:t>stem</a:t>
            </a:r>
            <a:r>
              <a:rPr lang="fr-FR" altLang="en-US" dirty="0" smtClean="0">
                <a:latin typeface="Comic Sans MS" pitchFamily="66" charset="0"/>
              </a:rPr>
              <a:t>)</a:t>
            </a:r>
            <a:endParaRPr lang="en-GB" altLang="en-US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044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075" y="227013"/>
            <a:ext cx="7477125" cy="1546225"/>
          </a:xfrm>
        </p:spPr>
        <p:txBody>
          <a:bodyPr/>
          <a:lstStyle/>
          <a:p>
            <a:pPr eaLnBrk="1" hangingPunct="1"/>
            <a:r>
              <a:rPr lang="fr-FR" altLang="en-US" smtClean="0">
                <a:solidFill>
                  <a:srgbClr val="CC99FF"/>
                </a:solidFill>
                <a:latin typeface="Comic Sans MS" pitchFamily="66" charset="0"/>
              </a:rPr>
              <a:t>STEP 3</a:t>
            </a:r>
            <a:endParaRPr lang="en-GB" altLang="en-US" smtClean="0">
              <a:solidFill>
                <a:srgbClr val="CC99FF"/>
              </a:solidFill>
              <a:latin typeface="Comic Sans MS" pitchFamily="66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49" y="2205038"/>
            <a:ext cx="7953375" cy="39608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en-US" sz="3600" dirty="0" err="1" smtClean="0">
                <a:latin typeface="Comic Sans MS" pitchFamily="66" charset="0"/>
              </a:rPr>
              <a:t>Decide</a:t>
            </a:r>
            <a:r>
              <a:rPr lang="fr-FR" altLang="en-US" sz="3600" dirty="0" smtClean="0">
                <a:latin typeface="Comic Sans MS" pitchFamily="66" charset="0"/>
              </a:rPr>
              <a:t> the </a:t>
            </a:r>
            <a:r>
              <a:rPr lang="fr-FR" altLang="en-US" sz="3600" dirty="0" err="1" smtClean="0">
                <a:latin typeface="Comic Sans MS" pitchFamily="66" charset="0"/>
              </a:rPr>
              <a:t>subject</a:t>
            </a:r>
            <a:r>
              <a:rPr lang="fr-FR" altLang="en-US" sz="3600" dirty="0" smtClean="0">
                <a:latin typeface="Comic Sans MS" pitchFamily="66" charset="0"/>
              </a:rPr>
              <a:t> of </a:t>
            </a:r>
            <a:r>
              <a:rPr lang="fr-FR" altLang="en-US" sz="3600" dirty="0" err="1" smtClean="0">
                <a:latin typeface="Comic Sans MS" pitchFamily="66" charset="0"/>
              </a:rPr>
              <a:t>your</a:t>
            </a:r>
            <a:r>
              <a:rPr lang="fr-FR" altLang="en-US" sz="3600" dirty="0" smtClean="0">
                <a:latin typeface="Comic Sans MS" pitchFamily="66" charset="0"/>
              </a:rPr>
              <a:t> </a:t>
            </a:r>
            <a:r>
              <a:rPr lang="fr-FR" altLang="en-US" sz="3600" dirty="0" err="1" smtClean="0">
                <a:latin typeface="Comic Sans MS" pitchFamily="66" charset="0"/>
              </a:rPr>
              <a:t>verb</a:t>
            </a:r>
            <a:r>
              <a:rPr lang="fr-FR" altLang="en-US" sz="3600" dirty="0" smtClean="0">
                <a:latin typeface="Comic Sans MS" pitchFamily="66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endParaRPr lang="fr-FR" altLang="en-US" sz="36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altLang="en-US" sz="2000" b="1" dirty="0" smtClean="0">
                <a:latin typeface="Comic Sans MS" pitchFamily="66" charset="0"/>
              </a:rPr>
              <a:t>Je	</a:t>
            </a:r>
            <a:endParaRPr lang="fr-FR" altLang="en-US" sz="20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altLang="en-US" sz="2000" b="1" dirty="0" smtClean="0">
                <a:latin typeface="Comic Sans MS" pitchFamily="66" charset="0"/>
              </a:rPr>
              <a:t>Tu	</a:t>
            </a:r>
            <a:endParaRPr lang="fr-FR" altLang="en-US" sz="20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altLang="en-US" sz="2000" b="1" dirty="0" smtClean="0">
                <a:latin typeface="Comic Sans MS" pitchFamily="66" charset="0"/>
              </a:rPr>
              <a:t>Il/Elle	</a:t>
            </a:r>
            <a:endParaRPr lang="fr-FR" altLang="en-US" sz="20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altLang="en-US" sz="2000" b="1" dirty="0" smtClean="0">
                <a:latin typeface="Comic Sans MS" pitchFamily="66" charset="0"/>
              </a:rPr>
              <a:t>Nous	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en-US" sz="2000" b="1" dirty="0" smtClean="0">
                <a:latin typeface="Comic Sans MS" pitchFamily="66" charset="0"/>
              </a:rPr>
              <a:t>Vous	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en-US" sz="2000" b="1" dirty="0" smtClean="0">
                <a:latin typeface="Comic Sans MS" pitchFamily="66" charset="0"/>
              </a:rPr>
              <a:t>Ils/ Elles	</a:t>
            </a:r>
            <a:endParaRPr lang="fr-FR" altLang="en-US" sz="20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altLang="en-US" sz="3200" b="1" dirty="0" smtClean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244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075" y="227013"/>
            <a:ext cx="7477125" cy="1546225"/>
          </a:xfrm>
        </p:spPr>
        <p:txBody>
          <a:bodyPr/>
          <a:lstStyle/>
          <a:p>
            <a:pPr eaLnBrk="1" hangingPunct="1"/>
            <a:r>
              <a:rPr lang="fr-FR" altLang="en-US" smtClean="0">
                <a:solidFill>
                  <a:srgbClr val="CC99FF"/>
                </a:solidFill>
                <a:latin typeface="Comic Sans MS" pitchFamily="66" charset="0"/>
              </a:rPr>
              <a:t>STEP 4</a:t>
            </a:r>
            <a:endParaRPr lang="en-GB" altLang="en-US" smtClean="0">
              <a:solidFill>
                <a:srgbClr val="CC99FF"/>
              </a:solidFill>
              <a:latin typeface="Comic Sans MS" pitchFamily="66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49" y="2205038"/>
            <a:ext cx="7820025" cy="4319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en-US" dirty="0" smtClean="0">
                <a:latin typeface="Comic Sans MS" pitchFamily="66" charset="0"/>
              </a:rPr>
              <a:t>Write </a:t>
            </a:r>
            <a:r>
              <a:rPr lang="fr-FR" altLang="en-US" b="1" dirty="0" smtClean="0">
                <a:solidFill>
                  <a:schemeClr val="accent2"/>
                </a:solidFill>
                <a:latin typeface="Comic Sans MS" pitchFamily="66" charset="0"/>
              </a:rPr>
              <a:t>the stem</a:t>
            </a:r>
            <a:r>
              <a:rPr lang="fr-FR" altLang="en-US" dirty="0" smtClean="0">
                <a:latin typeface="Comic Sans MS" pitchFamily="66" charset="0"/>
              </a:rPr>
              <a:t> </a:t>
            </a:r>
            <a:r>
              <a:rPr lang="fr-FR" altLang="en-US" dirty="0" err="1" smtClean="0">
                <a:latin typeface="Comic Sans MS" pitchFamily="66" charset="0"/>
              </a:rPr>
              <a:t>next</a:t>
            </a:r>
            <a:r>
              <a:rPr lang="fr-FR" altLang="en-US" dirty="0" smtClean="0">
                <a:latin typeface="Comic Sans MS" pitchFamily="66" charset="0"/>
              </a:rPr>
              <a:t> to </a:t>
            </a:r>
            <a:r>
              <a:rPr lang="fr-FR" altLang="en-US" dirty="0" err="1" smtClean="0">
                <a:latin typeface="Comic Sans MS" pitchFamily="66" charset="0"/>
              </a:rPr>
              <a:t>your</a:t>
            </a:r>
            <a:r>
              <a:rPr lang="fr-FR" altLang="en-US" dirty="0" smtClean="0">
                <a:latin typeface="Comic Sans MS" pitchFamily="66" charset="0"/>
              </a:rPr>
              <a:t> </a:t>
            </a:r>
            <a:r>
              <a:rPr lang="fr-FR" altLang="en-US" dirty="0" err="1" smtClean="0">
                <a:latin typeface="Comic Sans MS" pitchFamily="66" charset="0"/>
              </a:rPr>
              <a:t>subject</a:t>
            </a:r>
            <a:r>
              <a:rPr lang="fr-FR" altLang="en-US" dirty="0" smtClean="0">
                <a:latin typeface="Comic Sans MS" pitchFamily="66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endParaRPr lang="fr-FR" altLang="en-US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altLang="en-US" sz="1800" b="1" dirty="0" smtClean="0">
                <a:latin typeface="Comic Sans MS" pitchFamily="66" charset="0"/>
              </a:rPr>
              <a:t>Je	</a:t>
            </a:r>
            <a:r>
              <a:rPr lang="fr-FR" alt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dans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en-US" sz="1800" b="1" dirty="0" smtClean="0">
                <a:latin typeface="Comic Sans MS" pitchFamily="66" charset="0"/>
              </a:rPr>
              <a:t>Tu	</a:t>
            </a:r>
            <a:r>
              <a:rPr lang="fr-FR" alt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dans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en-US" sz="1800" b="1" dirty="0" smtClean="0">
                <a:latin typeface="Comic Sans MS" pitchFamily="66" charset="0"/>
              </a:rPr>
              <a:t>Il/elle	</a:t>
            </a:r>
            <a:r>
              <a:rPr lang="fr-FR" alt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dans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en-US" sz="1800" b="1" dirty="0" smtClean="0">
                <a:latin typeface="Comic Sans MS" pitchFamily="66" charset="0"/>
              </a:rPr>
              <a:t>Nous	</a:t>
            </a:r>
            <a:r>
              <a:rPr lang="fr-FR" alt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dans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en-US" sz="1800" b="1" dirty="0" smtClean="0">
                <a:latin typeface="Comic Sans MS" pitchFamily="66" charset="0"/>
              </a:rPr>
              <a:t>Vous	</a:t>
            </a:r>
            <a:r>
              <a:rPr lang="fr-FR" alt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dans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en-US" sz="1800" b="1" dirty="0" smtClean="0">
                <a:latin typeface="Comic Sans MS" pitchFamily="66" charset="0"/>
              </a:rPr>
              <a:t>Ils/ elles	</a:t>
            </a:r>
            <a:r>
              <a:rPr lang="fr-FR" alt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dans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fr-FR" altLang="en-US" sz="1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altLang="en-US" b="1" dirty="0" smtClean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69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075" y="227013"/>
            <a:ext cx="7477125" cy="1546225"/>
          </a:xfrm>
        </p:spPr>
        <p:txBody>
          <a:bodyPr/>
          <a:lstStyle/>
          <a:p>
            <a:pPr eaLnBrk="1" hangingPunct="1"/>
            <a:r>
              <a:rPr lang="fr-FR" altLang="en-US" smtClean="0">
                <a:solidFill>
                  <a:srgbClr val="CC99FF"/>
                </a:solidFill>
                <a:latin typeface="Comic Sans MS" pitchFamily="66" charset="0"/>
              </a:rPr>
              <a:t>STEP 5</a:t>
            </a:r>
            <a:endParaRPr lang="en-GB" altLang="en-US" smtClean="0">
              <a:solidFill>
                <a:srgbClr val="CC99FF"/>
              </a:solidFill>
              <a:latin typeface="Comic Sans MS" pitchFamily="66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205038"/>
            <a:ext cx="7386638" cy="4319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en-US" dirty="0" err="1" smtClean="0">
                <a:latin typeface="Comic Sans MS" pitchFamily="66" charset="0"/>
              </a:rPr>
              <a:t>Add</a:t>
            </a:r>
            <a:r>
              <a:rPr lang="fr-FR" altLang="en-US" dirty="0" smtClean="0">
                <a:latin typeface="Comic Sans MS" pitchFamily="66" charset="0"/>
              </a:rPr>
              <a:t> the </a:t>
            </a:r>
            <a:r>
              <a:rPr lang="fr-FR" altLang="en-US" dirty="0" err="1" smtClean="0">
                <a:latin typeface="Comic Sans MS" pitchFamily="66" charset="0"/>
              </a:rPr>
              <a:t>appropriate</a:t>
            </a:r>
            <a:r>
              <a:rPr lang="fr-FR" altLang="en-US" dirty="0" smtClean="0">
                <a:latin typeface="Comic Sans MS" pitchFamily="66" charset="0"/>
              </a:rPr>
              <a:t> </a:t>
            </a:r>
            <a:r>
              <a:rPr lang="fr-FR" altLang="en-US" dirty="0" err="1" smtClean="0">
                <a:latin typeface="Comic Sans MS" pitchFamily="66" charset="0"/>
              </a:rPr>
              <a:t>present</a:t>
            </a:r>
            <a:r>
              <a:rPr lang="fr-FR" altLang="en-US" dirty="0" smtClean="0">
                <a:latin typeface="Comic Sans MS" pitchFamily="66" charset="0"/>
              </a:rPr>
              <a:t> </a:t>
            </a:r>
            <a:r>
              <a:rPr lang="fr-FR" altLang="en-US" dirty="0" err="1" smtClean="0">
                <a:latin typeface="Comic Sans MS" pitchFamily="66" charset="0"/>
              </a:rPr>
              <a:t>tense</a:t>
            </a:r>
            <a:r>
              <a:rPr lang="fr-FR" altLang="en-US" dirty="0" smtClean="0">
                <a:latin typeface="Comic Sans MS" pitchFamily="66" charset="0"/>
              </a:rPr>
              <a:t> </a:t>
            </a:r>
            <a:r>
              <a:rPr lang="fr-FR" altLang="en-US" b="1" dirty="0" err="1" smtClean="0">
                <a:solidFill>
                  <a:schemeClr val="hlink"/>
                </a:solidFill>
                <a:latin typeface="Comic Sans MS" pitchFamily="66" charset="0"/>
              </a:rPr>
              <a:t>ending</a:t>
            </a:r>
            <a:r>
              <a:rPr lang="fr-FR" altLang="en-US" dirty="0" smtClean="0">
                <a:latin typeface="Comic Sans MS" pitchFamily="66" charset="0"/>
              </a:rPr>
              <a:t> at the end of </a:t>
            </a:r>
            <a:r>
              <a:rPr lang="fr-FR" altLang="en-US" b="1" dirty="0" smtClean="0">
                <a:solidFill>
                  <a:schemeClr val="accent2"/>
                </a:solidFill>
                <a:latin typeface="Comic Sans MS" pitchFamily="66" charset="0"/>
              </a:rPr>
              <a:t>the stem</a:t>
            </a:r>
            <a:r>
              <a:rPr lang="fr-FR" altLang="en-US" dirty="0" smtClean="0"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fr-FR" altLang="en-US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altLang="en-US" sz="1800" b="1" dirty="0" smtClean="0">
                <a:latin typeface="Comic Sans MS" pitchFamily="66" charset="0"/>
              </a:rPr>
              <a:t>Je	</a:t>
            </a:r>
            <a:r>
              <a:rPr lang="fr-FR" alt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dans</a:t>
            </a:r>
            <a:r>
              <a:rPr lang="fr-FR" altLang="en-US" sz="1800" b="1" dirty="0" smtClean="0">
                <a:solidFill>
                  <a:schemeClr val="hlink"/>
                </a:solidFill>
                <a:latin typeface="Comic Sans MS" pitchFamily="66" charset="0"/>
              </a:rPr>
              <a:t>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en-US" sz="1800" b="1" dirty="0" smtClean="0">
                <a:latin typeface="Comic Sans MS" pitchFamily="66" charset="0"/>
              </a:rPr>
              <a:t>Tu	</a:t>
            </a:r>
            <a:r>
              <a:rPr lang="fr-FR" alt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dans</a:t>
            </a:r>
            <a:r>
              <a:rPr lang="fr-FR" altLang="en-US" sz="1800" b="1" dirty="0" smtClean="0">
                <a:solidFill>
                  <a:schemeClr val="hlink"/>
                </a:solidFill>
                <a:latin typeface="Comic Sans MS" pitchFamily="66" charset="0"/>
              </a:rPr>
              <a:t>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en-US" sz="1800" b="1" dirty="0" smtClean="0">
                <a:latin typeface="Comic Sans MS" pitchFamily="66" charset="0"/>
              </a:rPr>
              <a:t>Il/elle	</a:t>
            </a:r>
            <a:r>
              <a:rPr lang="fr-FR" alt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dans</a:t>
            </a:r>
            <a:r>
              <a:rPr lang="fr-FR" altLang="en-US" sz="1800" b="1" dirty="0" smtClean="0">
                <a:solidFill>
                  <a:schemeClr val="hlink"/>
                </a:solidFill>
                <a:latin typeface="Comic Sans MS" pitchFamily="66" charset="0"/>
              </a:rPr>
              <a:t>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en-US" sz="1800" b="1" dirty="0" smtClean="0">
                <a:latin typeface="Comic Sans MS" pitchFamily="66" charset="0"/>
              </a:rPr>
              <a:t>Nous	</a:t>
            </a:r>
            <a:r>
              <a:rPr lang="fr-FR" alt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dans</a:t>
            </a:r>
            <a:r>
              <a:rPr lang="fr-FR" altLang="en-US" sz="1800" b="1" dirty="0" smtClean="0">
                <a:solidFill>
                  <a:schemeClr val="hlink"/>
                </a:solidFill>
                <a:latin typeface="Comic Sans MS" pitchFamily="66" charset="0"/>
              </a:rPr>
              <a:t>ons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en-US" sz="1800" b="1" dirty="0" smtClean="0">
                <a:latin typeface="Comic Sans MS" pitchFamily="66" charset="0"/>
              </a:rPr>
              <a:t>Vous	</a:t>
            </a:r>
            <a:r>
              <a:rPr lang="fr-FR" alt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dans</a:t>
            </a:r>
            <a:r>
              <a:rPr lang="fr-FR" altLang="en-US" sz="1800" b="1" dirty="0" smtClean="0">
                <a:solidFill>
                  <a:schemeClr val="hlink"/>
                </a:solidFill>
                <a:latin typeface="Comic Sans MS" pitchFamily="66" charset="0"/>
              </a:rPr>
              <a:t>ez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en-US" sz="1800" b="1" dirty="0" smtClean="0">
                <a:latin typeface="Comic Sans MS" pitchFamily="66" charset="0"/>
              </a:rPr>
              <a:t>Ils/elles	</a:t>
            </a:r>
            <a:r>
              <a:rPr lang="fr-FR" alt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dans</a:t>
            </a:r>
            <a:r>
              <a:rPr lang="fr-FR" altLang="en-US" sz="1800" b="1" dirty="0" smtClean="0">
                <a:solidFill>
                  <a:schemeClr val="hlink"/>
                </a:solidFill>
                <a:latin typeface="Comic Sans MS" pitchFamily="66" charset="0"/>
              </a:rPr>
              <a:t>ent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fr-FR" altLang="en-US" sz="18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altLang="en-US" b="1" dirty="0" smtClean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649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075" y="227013"/>
            <a:ext cx="7477125" cy="1546225"/>
          </a:xfrm>
        </p:spPr>
        <p:txBody>
          <a:bodyPr/>
          <a:lstStyle/>
          <a:p>
            <a:pPr eaLnBrk="1" hangingPunct="1"/>
            <a:r>
              <a:rPr lang="fr-FR" altLang="en-US" dirty="0" err="1" smtClean="0">
                <a:latin typeface="Comic Sans MS" pitchFamily="66" charset="0"/>
              </a:rPr>
              <a:t>Remember</a:t>
            </a:r>
            <a:r>
              <a:rPr lang="fr-FR" altLang="en-US" dirty="0" smtClean="0">
                <a:latin typeface="Comic Sans MS" pitchFamily="66" charset="0"/>
              </a:rPr>
              <a:t> the </a:t>
            </a:r>
            <a:r>
              <a:rPr lang="fr-FR" altLang="en-US" dirty="0" err="1" smtClean="0">
                <a:latin typeface="Comic Sans MS" pitchFamily="66" charset="0"/>
              </a:rPr>
              <a:t>endings</a:t>
            </a:r>
            <a:r>
              <a:rPr lang="fr-FR" altLang="en-US" dirty="0" smtClean="0">
                <a:latin typeface="Comic Sans MS" pitchFamily="66" charset="0"/>
              </a:rPr>
              <a:t>!!!</a:t>
            </a:r>
            <a:endParaRPr lang="en-GB" altLang="en-US" dirty="0" smtClean="0">
              <a:latin typeface="Comic Sans MS" pitchFamily="66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1880" y="2220669"/>
            <a:ext cx="1655762" cy="43195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en-US" sz="2800" b="1" dirty="0" smtClean="0">
                <a:solidFill>
                  <a:schemeClr val="accent2"/>
                </a:solidFill>
                <a:latin typeface="Comic Sans MS" pitchFamily="66" charset="0"/>
              </a:rPr>
              <a:t>e</a:t>
            </a:r>
          </a:p>
          <a:p>
            <a:pPr eaLnBrk="1" hangingPunct="1">
              <a:lnSpc>
                <a:spcPct val="90000"/>
              </a:lnSpc>
            </a:pPr>
            <a:r>
              <a:rPr lang="fr-FR" altLang="en-US" sz="2800" b="1" dirty="0" smtClean="0">
                <a:solidFill>
                  <a:schemeClr val="accent2"/>
                </a:solidFill>
                <a:latin typeface="Comic Sans MS" pitchFamily="66" charset="0"/>
              </a:rPr>
              <a:t>es</a:t>
            </a:r>
          </a:p>
          <a:p>
            <a:pPr eaLnBrk="1" hangingPunct="1">
              <a:lnSpc>
                <a:spcPct val="90000"/>
              </a:lnSpc>
            </a:pPr>
            <a:r>
              <a:rPr lang="fr-FR" altLang="en-US" sz="2800" b="1" dirty="0" smtClean="0">
                <a:solidFill>
                  <a:schemeClr val="accent2"/>
                </a:solidFill>
                <a:latin typeface="Comic Sans MS" pitchFamily="66" charset="0"/>
              </a:rPr>
              <a:t>e</a:t>
            </a:r>
          </a:p>
          <a:p>
            <a:pPr eaLnBrk="1" hangingPunct="1">
              <a:lnSpc>
                <a:spcPct val="90000"/>
              </a:lnSpc>
            </a:pPr>
            <a:r>
              <a:rPr lang="fr-FR" altLang="en-US" sz="2800" b="1" dirty="0" err="1" smtClean="0">
                <a:solidFill>
                  <a:schemeClr val="accent2"/>
                </a:solidFill>
                <a:latin typeface="Comic Sans MS" pitchFamily="66" charset="0"/>
              </a:rPr>
              <a:t>ons</a:t>
            </a:r>
            <a:endParaRPr lang="fr-FR" altLang="en-US" sz="2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en-US" sz="2800" b="1" dirty="0" err="1" smtClean="0">
                <a:solidFill>
                  <a:schemeClr val="accent2"/>
                </a:solidFill>
                <a:latin typeface="Comic Sans MS" pitchFamily="66" charset="0"/>
              </a:rPr>
              <a:t>ez</a:t>
            </a:r>
            <a:endParaRPr lang="fr-FR" altLang="en-US" sz="2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en-US" sz="2800" b="1" dirty="0" err="1" smtClean="0">
                <a:solidFill>
                  <a:schemeClr val="accent2"/>
                </a:solidFill>
                <a:latin typeface="Comic Sans MS" pitchFamily="66" charset="0"/>
              </a:rPr>
              <a:t>ent</a:t>
            </a:r>
            <a:endParaRPr lang="fr-FR" altLang="en-US" sz="2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en-US" sz="2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fr-FR" altLang="en-US" sz="28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fr-FR" altLang="en-US" sz="18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altLang="en-US" b="1" dirty="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7864" y="1552574"/>
            <a:ext cx="1381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600" dirty="0" smtClean="0">
                <a:solidFill>
                  <a:prstClr val="black"/>
                </a:solidFill>
              </a:rPr>
              <a:t>- ER</a:t>
            </a:r>
            <a:endParaRPr lang="en-GB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74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075" y="227013"/>
            <a:ext cx="7477125" cy="1546225"/>
          </a:xfrm>
        </p:spPr>
        <p:txBody>
          <a:bodyPr/>
          <a:lstStyle/>
          <a:p>
            <a:pPr eaLnBrk="1" hangingPunct="1"/>
            <a:r>
              <a:rPr lang="fr-FR" altLang="en-US" dirty="0" smtClean="0">
                <a:latin typeface="Comic Sans MS" pitchFamily="66" charset="0"/>
              </a:rPr>
              <a:t>Parler – to </a:t>
            </a:r>
            <a:r>
              <a:rPr lang="fr-FR" altLang="en-US" dirty="0" err="1" smtClean="0">
                <a:latin typeface="Comic Sans MS" pitchFamily="66" charset="0"/>
              </a:rPr>
              <a:t>speak</a:t>
            </a:r>
            <a:endParaRPr lang="en-GB" altLang="en-US" dirty="0" smtClean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9672" y="1916832"/>
            <a:ext cx="4572000" cy="22590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altLang="en-US" sz="2200" b="1" dirty="0">
                <a:solidFill>
                  <a:prstClr val="black"/>
                </a:solidFill>
                <a:latin typeface="Comic Sans MS" pitchFamily="66" charset="0"/>
              </a:rPr>
              <a:t>Je	</a:t>
            </a:r>
            <a:r>
              <a:rPr lang="fr-FR" altLang="en-US" sz="2200" b="1" dirty="0" smtClean="0">
                <a:solidFill>
                  <a:srgbClr val="C0504D"/>
                </a:solidFill>
                <a:latin typeface="Comic Sans MS" pitchFamily="66" charset="0"/>
              </a:rPr>
              <a:t>parl</a:t>
            </a:r>
            <a:r>
              <a:rPr lang="fr-FR" altLang="en-US" sz="2200" b="1" dirty="0" smtClean="0">
                <a:solidFill>
                  <a:srgbClr val="0000FF"/>
                </a:solidFill>
                <a:latin typeface="Comic Sans MS" pitchFamily="66" charset="0"/>
              </a:rPr>
              <a:t>e</a:t>
            </a:r>
            <a:endParaRPr lang="fr-FR" altLang="en-US" sz="2200" b="1" dirty="0">
              <a:solidFill>
                <a:srgbClr val="0000FF"/>
              </a:solidFill>
              <a:latin typeface="Comic Sans MS" pitchFamily="66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altLang="en-US" sz="2200" b="1" dirty="0">
                <a:solidFill>
                  <a:prstClr val="black"/>
                </a:solidFill>
                <a:latin typeface="Comic Sans MS" pitchFamily="66" charset="0"/>
              </a:rPr>
              <a:t>Tu	</a:t>
            </a:r>
            <a:r>
              <a:rPr lang="fr-FR" altLang="en-US" sz="2200" b="1" dirty="0" smtClean="0">
                <a:solidFill>
                  <a:srgbClr val="C0504D"/>
                </a:solidFill>
                <a:latin typeface="Comic Sans MS" pitchFamily="66" charset="0"/>
              </a:rPr>
              <a:t>parl</a:t>
            </a:r>
            <a:r>
              <a:rPr lang="fr-FR" altLang="en-US" sz="2200" b="1" dirty="0" smtClean="0">
                <a:solidFill>
                  <a:srgbClr val="0000FF"/>
                </a:solidFill>
                <a:latin typeface="Comic Sans MS" pitchFamily="66" charset="0"/>
              </a:rPr>
              <a:t>es</a:t>
            </a:r>
            <a:endParaRPr lang="fr-FR" altLang="en-US" sz="2200" b="1" dirty="0">
              <a:solidFill>
                <a:srgbClr val="0000FF"/>
              </a:solidFill>
              <a:latin typeface="Comic Sans MS" pitchFamily="66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altLang="en-US" sz="2200" b="1" dirty="0">
                <a:solidFill>
                  <a:prstClr val="black"/>
                </a:solidFill>
                <a:latin typeface="Comic Sans MS" pitchFamily="66" charset="0"/>
              </a:rPr>
              <a:t>Il/elle	</a:t>
            </a:r>
            <a:r>
              <a:rPr lang="fr-FR" altLang="en-US" sz="2200" b="1" dirty="0" smtClean="0">
                <a:solidFill>
                  <a:srgbClr val="C0504D"/>
                </a:solidFill>
                <a:latin typeface="Comic Sans MS" pitchFamily="66" charset="0"/>
              </a:rPr>
              <a:t>parl</a:t>
            </a:r>
            <a:r>
              <a:rPr lang="fr-FR" altLang="en-US" sz="2200" b="1" dirty="0" smtClean="0">
                <a:solidFill>
                  <a:srgbClr val="0000FF"/>
                </a:solidFill>
                <a:latin typeface="Comic Sans MS" pitchFamily="66" charset="0"/>
              </a:rPr>
              <a:t>e</a:t>
            </a:r>
            <a:endParaRPr lang="fr-FR" altLang="en-US" sz="2200" b="1" dirty="0">
              <a:solidFill>
                <a:srgbClr val="0000FF"/>
              </a:solidFill>
              <a:latin typeface="Comic Sans MS" pitchFamily="66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altLang="en-US" sz="2200" b="1" dirty="0">
                <a:solidFill>
                  <a:prstClr val="black"/>
                </a:solidFill>
                <a:latin typeface="Comic Sans MS" pitchFamily="66" charset="0"/>
              </a:rPr>
              <a:t>Nous	</a:t>
            </a:r>
            <a:r>
              <a:rPr lang="fr-FR" altLang="en-US" sz="2200" b="1" dirty="0" smtClean="0">
                <a:solidFill>
                  <a:srgbClr val="C0504D"/>
                </a:solidFill>
                <a:latin typeface="Comic Sans MS" pitchFamily="66" charset="0"/>
              </a:rPr>
              <a:t>parl</a:t>
            </a:r>
            <a:r>
              <a:rPr lang="fr-FR" altLang="en-US" sz="2200" b="1" dirty="0" smtClean="0">
                <a:solidFill>
                  <a:srgbClr val="0000FF"/>
                </a:solidFill>
                <a:latin typeface="Comic Sans MS" pitchFamily="66" charset="0"/>
              </a:rPr>
              <a:t>ons</a:t>
            </a:r>
            <a:endParaRPr lang="fr-FR" altLang="en-US" sz="2200" b="1" dirty="0">
              <a:solidFill>
                <a:srgbClr val="0000FF"/>
              </a:solidFill>
              <a:latin typeface="Comic Sans MS" pitchFamily="66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altLang="en-US" sz="2200" b="1" dirty="0">
                <a:solidFill>
                  <a:prstClr val="black"/>
                </a:solidFill>
                <a:latin typeface="Comic Sans MS" pitchFamily="66" charset="0"/>
              </a:rPr>
              <a:t>Vous	</a:t>
            </a:r>
            <a:r>
              <a:rPr lang="fr-FR" altLang="en-US" sz="2200" b="1" dirty="0" smtClean="0">
                <a:solidFill>
                  <a:srgbClr val="C0504D"/>
                </a:solidFill>
                <a:latin typeface="Comic Sans MS" pitchFamily="66" charset="0"/>
              </a:rPr>
              <a:t>parl</a:t>
            </a:r>
            <a:r>
              <a:rPr lang="fr-FR" altLang="en-US" sz="2200" b="1" dirty="0" smtClean="0">
                <a:solidFill>
                  <a:srgbClr val="0000FF"/>
                </a:solidFill>
                <a:latin typeface="Comic Sans MS" pitchFamily="66" charset="0"/>
              </a:rPr>
              <a:t>ez</a:t>
            </a:r>
            <a:endParaRPr lang="fr-FR" altLang="en-US" sz="2200" b="1" dirty="0">
              <a:solidFill>
                <a:srgbClr val="0000FF"/>
              </a:solidFill>
              <a:latin typeface="Comic Sans MS" pitchFamily="66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altLang="en-US" sz="2200" b="1" dirty="0" smtClean="0">
                <a:solidFill>
                  <a:prstClr val="black"/>
                </a:solidFill>
                <a:latin typeface="Comic Sans MS" pitchFamily="66" charset="0"/>
              </a:rPr>
              <a:t>Ils/elles </a:t>
            </a:r>
            <a:r>
              <a:rPr lang="fr-FR" altLang="en-US" sz="2200" b="1" dirty="0" smtClean="0">
                <a:solidFill>
                  <a:srgbClr val="C0504D"/>
                </a:solidFill>
                <a:latin typeface="Comic Sans MS" pitchFamily="66" charset="0"/>
              </a:rPr>
              <a:t>parl</a:t>
            </a:r>
            <a:r>
              <a:rPr lang="fr-FR" altLang="en-US" sz="2200" b="1" dirty="0" smtClean="0">
                <a:solidFill>
                  <a:srgbClr val="0000FF"/>
                </a:solidFill>
                <a:latin typeface="Comic Sans MS" pitchFamily="66" charset="0"/>
              </a:rPr>
              <a:t>ent</a:t>
            </a:r>
            <a:endParaRPr lang="fr-FR" altLang="en-US" sz="22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472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800" b="1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Devoirs</a:t>
            </a:r>
            <a:endParaRPr lang="en-GB" sz="2800" b="1" u="sng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800" b="1" i="1" dirty="0" err="1" smtClean="0">
                <a:latin typeface="Segoe UI"/>
                <a:ea typeface="MS Mincho"/>
                <a:cs typeface="Arial"/>
              </a:rPr>
              <a:t>Exercices</a:t>
            </a:r>
            <a:r>
              <a:rPr lang="en-GB" sz="2800" b="1" i="1" dirty="0" smtClean="0">
                <a:latin typeface="Segoe UI"/>
                <a:ea typeface="MS Mincho"/>
                <a:cs typeface="Arial"/>
              </a:rPr>
              <a:t> G et H du </a:t>
            </a:r>
            <a:r>
              <a:rPr lang="en-GB" sz="2800" b="1" i="1" dirty="0" err="1" smtClean="0">
                <a:latin typeface="Segoe UI"/>
                <a:ea typeface="MS Mincho"/>
                <a:cs typeface="Arial"/>
              </a:rPr>
              <a:t>livret</a:t>
            </a:r>
            <a:r>
              <a:rPr lang="fr-FR" sz="2800" dirty="0">
                <a:latin typeface="Segoe UI"/>
                <a:ea typeface="MS Mincho"/>
                <a:cs typeface="Arial"/>
              </a:rPr>
              <a:t/>
            </a:r>
            <a:br>
              <a:rPr lang="fr-FR" sz="2800" dirty="0">
                <a:latin typeface="Segoe UI"/>
                <a:ea typeface="MS Mincho"/>
                <a:cs typeface="Arial"/>
              </a:rPr>
            </a:br>
            <a:endParaRPr lang="en-GB" sz="2600" dirty="0">
              <a:latin typeface="Comic Sans MS"/>
              <a:cs typeface="Arial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GB" sz="2400" dirty="0">
              <a:ea typeface="MS Minch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550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t="8577" r="2076" b="6762"/>
          <a:stretch/>
        </p:blipFill>
        <p:spPr bwMode="auto">
          <a:xfrm>
            <a:off x="4621591" y="775893"/>
            <a:ext cx="3251200" cy="229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" t="9368" r="3183" b="10484"/>
          <a:stretch/>
        </p:blipFill>
        <p:spPr bwMode="auto">
          <a:xfrm>
            <a:off x="611560" y="764704"/>
            <a:ext cx="3211879" cy="231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" t="4729" r="3686" b="9437"/>
          <a:stretch/>
        </p:blipFill>
        <p:spPr bwMode="auto">
          <a:xfrm>
            <a:off x="2678543" y="3573016"/>
            <a:ext cx="3297383" cy="24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5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 Starter</a:t>
            </a:r>
            <a:endParaRPr lang="en-GB" b="1" u="sng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2800" b="1" i="1" dirty="0">
                <a:latin typeface="Segoe UI"/>
                <a:ea typeface="MS Mincho"/>
                <a:cs typeface="Arial"/>
              </a:rPr>
              <a:t>Tout d’abord on va écouter une annonce.</a:t>
            </a:r>
            <a:endParaRPr lang="en-GB" sz="2400" dirty="0">
              <a:ea typeface="MS Mincho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2800" b="1" dirty="0" smtClean="0">
                <a:latin typeface="Segoe UI"/>
                <a:ea typeface="MS Mincho"/>
                <a:cs typeface="Arial"/>
              </a:rPr>
              <a:t>Ecoutez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fr-FR" sz="2800" b="1" dirty="0">
              <a:latin typeface="Segoe UI"/>
              <a:ea typeface="MS Mincho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2800" b="1" dirty="0" smtClean="0">
                <a:latin typeface="Segoe UI"/>
                <a:ea typeface="MS Mincho"/>
                <a:cs typeface="Arial"/>
              </a:rPr>
              <a:t>A. </a:t>
            </a:r>
            <a:r>
              <a:rPr lang="fr-FR" sz="2800" b="1" dirty="0" smtClean="0">
                <a:latin typeface="Segoe UI"/>
                <a:ea typeface="MS Mincho"/>
                <a:cs typeface="Arial"/>
                <a:hlinkClick r:id="rId4"/>
              </a:rPr>
              <a:t>Où </a:t>
            </a:r>
            <a:r>
              <a:rPr lang="fr-FR" sz="2800" b="1" dirty="0">
                <a:latin typeface="Segoe UI"/>
                <a:ea typeface="MS Mincho"/>
                <a:cs typeface="Arial"/>
                <a:hlinkClick r:id="rId4"/>
              </a:rPr>
              <a:t>sont-ils? </a:t>
            </a:r>
            <a:endParaRPr lang="en-GB" sz="2400" b="1" dirty="0">
              <a:ea typeface="MS Mincho"/>
              <a:cs typeface="Arial"/>
            </a:endParaRPr>
          </a:p>
          <a:p>
            <a:pPr lvl="0">
              <a:lnSpc>
                <a:spcPct val="115000"/>
              </a:lnSpc>
              <a:buFont typeface="+mj-lt"/>
              <a:buAutoNum type="alphaLcParenR"/>
            </a:pPr>
            <a:r>
              <a:rPr lang="fr-FR" sz="2800" dirty="0">
                <a:latin typeface="Segoe UI"/>
                <a:ea typeface="MS Mincho"/>
                <a:cs typeface="Arial"/>
              </a:rPr>
              <a:t>Dans un cinéma</a:t>
            </a:r>
            <a:endParaRPr lang="en-GB" sz="2400" dirty="0">
              <a:ea typeface="MS Mincho"/>
              <a:cs typeface="Arial"/>
            </a:endParaRPr>
          </a:p>
          <a:p>
            <a:pPr lvl="0">
              <a:lnSpc>
                <a:spcPct val="115000"/>
              </a:lnSpc>
              <a:buFont typeface="+mj-lt"/>
              <a:buAutoNum type="alphaLcParenR"/>
            </a:pPr>
            <a:r>
              <a:rPr lang="fr-FR" sz="2800" dirty="0">
                <a:latin typeface="Segoe UI"/>
                <a:ea typeface="MS Mincho"/>
                <a:cs typeface="Arial"/>
              </a:rPr>
              <a:t>Dans un train</a:t>
            </a:r>
            <a:endParaRPr lang="en-GB" sz="2400" dirty="0">
              <a:ea typeface="MS Mincho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fr-FR" sz="2800" dirty="0">
                <a:latin typeface="Segoe UI"/>
                <a:ea typeface="MS Mincho"/>
                <a:cs typeface="Arial"/>
              </a:rPr>
              <a:t>Dans un bus</a:t>
            </a:r>
            <a:br>
              <a:rPr lang="fr-FR" sz="2800" dirty="0">
                <a:latin typeface="Segoe UI"/>
                <a:ea typeface="MS Mincho"/>
                <a:cs typeface="Arial"/>
              </a:rPr>
            </a:br>
            <a:endParaRPr lang="en-GB" sz="2400" dirty="0">
              <a:ea typeface="MS Mincho"/>
              <a:cs typeface="Arial"/>
            </a:endParaRPr>
          </a:p>
          <a:p>
            <a:pPr marL="514350" indent="-514350" algn="l">
              <a:buFont typeface="+mj-lt"/>
              <a:buAutoNum type="arabicPeriod"/>
            </a:pPr>
            <a:endParaRPr lang="en-GB" sz="2600" dirty="0" smtClean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pic>
        <p:nvPicPr>
          <p:cNvPr id="1026" name="Picture 2" descr="C:\Users\lquinn10.206.EGA\AppData\Local\Microsoft\Windows\Temporary Internet Files\Content.IE5\14Q412QQ\MC90018715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1"/>
            <a:ext cx="149312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outs en trai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4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Un test de </a:t>
            </a:r>
            <a:r>
              <a:rPr lang="en-GB" b="1" u="sng" dirty="0" err="1" smtClean="0">
                <a:latin typeface="Comic Sans MS" panose="030F0702030302020204" pitchFamily="66" charset="0"/>
              </a:rPr>
              <a:t>grammaire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I want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I can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t</a:t>
            </a:r>
            <a:r>
              <a:rPr lang="en-GB" dirty="0" smtClean="0">
                <a:latin typeface="Comic Sans MS" panose="030F0702030302020204" pitchFamily="66" charset="0"/>
              </a:rPr>
              <a:t>hey can (m)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h</a:t>
            </a:r>
            <a:r>
              <a:rPr lang="en-GB" dirty="0" smtClean="0">
                <a:latin typeface="Comic Sans MS" panose="030F0702030302020204" pitchFamily="66" charset="0"/>
              </a:rPr>
              <a:t>e wants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w</a:t>
            </a:r>
            <a:r>
              <a:rPr lang="en-GB" dirty="0" smtClean="0">
                <a:latin typeface="Comic Sans MS" panose="030F0702030302020204" pitchFamily="66" charset="0"/>
              </a:rPr>
              <a:t>e want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y</a:t>
            </a:r>
            <a:r>
              <a:rPr lang="en-GB" dirty="0" smtClean="0">
                <a:latin typeface="Comic Sans MS" panose="030F0702030302020204" pitchFamily="66" charset="0"/>
              </a:rPr>
              <a:t>ou can (</a:t>
            </a:r>
            <a:r>
              <a:rPr lang="en-GB" dirty="0" err="1" smtClean="0">
                <a:latin typeface="Comic Sans MS" panose="030F0702030302020204" pitchFamily="66" charset="0"/>
              </a:rPr>
              <a:t>pl</a:t>
            </a:r>
            <a:r>
              <a:rPr lang="en-GB" dirty="0" smtClean="0">
                <a:latin typeface="Comic Sans MS" panose="030F0702030302020204" pitchFamily="66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s</a:t>
            </a:r>
            <a:r>
              <a:rPr lang="en-GB" dirty="0" smtClean="0">
                <a:latin typeface="Comic Sans MS" panose="030F0702030302020204" pitchFamily="66" charset="0"/>
              </a:rPr>
              <a:t>he can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y</a:t>
            </a:r>
            <a:r>
              <a:rPr lang="en-GB" dirty="0" smtClean="0">
                <a:latin typeface="Comic Sans MS" panose="030F0702030302020204" pitchFamily="66" charset="0"/>
              </a:rPr>
              <a:t>ou want (s)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t</a:t>
            </a:r>
            <a:r>
              <a:rPr lang="en-GB" dirty="0" smtClean="0">
                <a:latin typeface="Comic Sans MS" panose="030F0702030302020204" pitchFamily="66" charset="0"/>
              </a:rPr>
              <a:t>hey want (f)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y</a:t>
            </a:r>
            <a:r>
              <a:rPr lang="en-GB" dirty="0" smtClean="0">
                <a:latin typeface="Comic Sans MS" panose="030F0702030302020204" pitchFamily="66" charset="0"/>
              </a:rPr>
              <a:t>ou want (p)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en-GB" dirty="0" smtClean="0">
                <a:latin typeface="Comic Sans MS" panose="030F0702030302020204" pitchFamily="66" charset="0"/>
              </a:rPr>
              <a:t>I want to go.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 smtClean="0">
                <a:latin typeface="Comic Sans MS" panose="030F0702030302020204" pitchFamily="66" charset="0"/>
              </a:rPr>
              <a:t>He wants to eat.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 smtClean="0">
                <a:latin typeface="Comic Sans MS" panose="030F0702030302020204" pitchFamily="66" charset="0"/>
              </a:rPr>
              <a:t>They can not open the doors. (f)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 smtClean="0">
                <a:latin typeface="Comic Sans MS" panose="030F0702030302020204" pitchFamily="66" charset="0"/>
              </a:rPr>
              <a:t>One can visit the museum.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 smtClean="0">
                <a:latin typeface="Comic Sans MS" panose="030F0702030302020204" pitchFamily="66" charset="0"/>
              </a:rPr>
              <a:t>The children want to play football.</a:t>
            </a:r>
          </a:p>
        </p:txBody>
      </p:sp>
    </p:spTree>
    <p:extLst>
      <p:ext uri="{BB962C8B-B14F-4D97-AF65-F5344CB8AC3E}">
        <p14:creationId xmlns:p14="http://schemas.microsoft.com/office/powerpoint/2010/main" val="122496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Un test de </a:t>
            </a:r>
            <a:r>
              <a:rPr lang="en-GB" b="1" u="sng" dirty="0" err="1" smtClean="0">
                <a:latin typeface="Comic Sans MS" panose="030F0702030302020204" pitchFamily="66" charset="0"/>
              </a:rPr>
              <a:t>grammaire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j</a:t>
            </a:r>
            <a:r>
              <a:rPr lang="en-GB" dirty="0" smtClean="0">
                <a:latin typeface="Comic Sans MS" panose="030F0702030302020204" pitchFamily="66" charset="0"/>
              </a:rPr>
              <a:t>e </a:t>
            </a:r>
            <a:r>
              <a:rPr lang="en-GB" dirty="0" err="1" smtClean="0">
                <a:latin typeface="Comic Sans MS" panose="030F0702030302020204" pitchFamily="66" charset="0"/>
              </a:rPr>
              <a:t>veux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j</a:t>
            </a:r>
            <a:r>
              <a:rPr lang="en-GB" dirty="0" smtClean="0">
                <a:latin typeface="Comic Sans MS" panose="030F0702030302020204" pitchFamily="66" charset="0"/>
              </a:rPr>
              <a:t>e </a:t>
            </a:r>
            <a:r>
              <a:rPr lang="en-GB" dirty="0" err="1" smtClean="0">
                <a:latin typeface="Comic Sans MS" panose="030F0702030302020204" pitchFamily="66" charset="0"/>
              </a:rPr>
              <a:t>peux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err="1">
                <a:latin typeface="Comic Sans MS" panose="030F0702030302020204" pitchFamily="66" charset="0"/>
              </a:rPr>
              <a:t>i</a:t>
            </a:r>
            <a:r>
              <a:rPr lang="en-GB" dirty="0" err="1" smtClean="0">
                <a:latin typeface="Comic Sans MS" panose="030F0702030302020204" pitchFamily="66" charset="0"/>
              </a:rPr>
              <a:t>ls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peuvent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err="1">
                <a:latin typeface="Comic Sans MS" panose="030F0702030302020204" pitchFamily="66" charset="0"/>
              </a:rPr>
              <a:t>i</a:t>
            </a:r>
            <a:r>
              <a:rPr lang="en-GB" dirty="0" err="1" smtClean="0">
                <a:latin typeface="Comic Sans MS" panose="030F0702030302020204" pitchFamily="66" charset="0"/>
              </a:rPr>
              <a:t>l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veut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n</a:t>
            </a:r>
            <a:r>
              <a:rPr lang="en-GB" dirty="0" smtClean="0">
                <a:latin typeface="Comic Sans MS" panose="030F0702030302020204" pitchFamily="66" charset="0"/>
              </a:rPr>
              <a:t>ous </a:t>
            </a:r>
            <a:r>
              <a:rPr lang="en-GB" dirty="0" err="1" smtClean="0">
                <a:latin typeface="Comic Sans MS" panose="030F0702030302020204" pitchFamily="66" charset="0"/>
              </a:rPr>
              <a:t>voulons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err="1">
                <a:latin typeface="Comic Sans MS" panose="030F0702030302020204" pitchFamily="66" charset="0"/>
              </a:rPr>
              <a:t>v</a:t>
            </a:r>
            <a:r>
              <a:rPr lang="en-GB" dirty="0" err="1" smtClean="0">
                <a:latin typeface="Comic Sans MS" panose="030F0702030302020204" pitchFamily="66" charset="0"/>
              </a:rPr>
              <a:t>ous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pouvez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err="1">
                <a:latin typeface="Comic Sans MS" panose="030F0702030302020204" pitchFamily="66" charset="0"/>
              </a:rPr>
              <a:t>e</a:t>
            </a:r>
            <a:r>
              <a:rPr lang="en-GB" dirty="0" err="1" smtClean="0">
                <a:latin typeface="Comic Sans MS" panose="030F0702030302020204" pitchFamily="66" charset="0"/>
              </a:rPr>
              <a:t>lle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peut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err="1">
                <a:latin typeface="Comic Sans MS" panose="030F0702030302020204" pitchFamily="66" charset="0"/>
              </a:rPr>
              <a:t>t</a:t>
            </a:r>
            <a:r>
              <a:rPr lang="en-GB" dirty="0" err="1" smtClean="0">
                <a:latin typeface="Comic Sans MS" panose="030F0702030302020204" pitchFamily="66" charset="0"/>
              </a:rPr>
              <a:t>u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veux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err="1">
                <a:latin typeface="Comic Sans MS" panose="030F0702030302020204" pitchFamily="66" charset="0"/>
              </a:rPr>
              <a:t>e</a:t>
            </a:r>
            <a:r>
              <a:rPr lang="en-GB" dirty="0" err="1" smtClean="0">
                <a:latin typeface="Comic Sans MS" panose="030F0702030302020204" pitchFamily="66" charset="0"/>
              </a:rPr>
              <a:t>lles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veulent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err="1">
                <a:latin typeface="Comic Sans MS" panose="030F0702030302020204" pitchFamily="66" charset="0"/>
              </a:rPr>
              <a:t>v</a:t>
            </a:r>
            <a:r>
              <a:rPr lang="en-GB" dirty="0" err="1" smtClean="0">
                <a:latin typeface="Comic Sans MS" panose="030F0702030302020204" pitchFamily="66" charset="0"/>
              </a:rPr>
              <a:t>ous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voulez</a:t>
            </a:r>
            <a:endParaRPr lang="en-GB" dirty="0" smtClean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en-GB" dirty="0" smtClean="0">
                <a:latin typeface="Comic Sans MS" panose="030F0702030302020204" pitchFamily="66" charset="0"/>
              </a:rPr>
              <a:t>Je </a:t>
            </a:r>
            <a:r>
              <a:rPr lang="en-GB" dirty="0" err="1" smtClean="0">
                <a:latin typeface="Comic Sans MS" panose="030F0702030302020204" pitchFamily="66" charset="0"/>
              </a:rPr>
              <a:t>veux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aller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 smtClean="0">
                <a:latin typeface="Comic Sans MS" panose="030F0702030302020204" pitchFamily="66" charset="0"/>
              </a:rPr>
              <a:t>Il </a:t>
            </a:r>
            <a:r>
              <a:rPr lang="en-GB" dirty="0" err="1" smtClean="0">
                <a:latin typeface="Comic Sans MS" panose="030F0702030302020204" pitchFamily="66" charset="0"/>
              </a:rPr>
              <a:t>veut</a:t>
            </a:r>
            <a:r>
              <a:rPr lang="en-GB" dirty="0" smtClean="0">
                <a:latin typeface="Comic Sans MS" panose="030F0702030302020204" pitchFamily="66" charset="0"/>
              </a:rPr>
              <a:t> manger.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 err="1" smtClean="0">
                <a:latin typeface="Comic Sans MS" panose="030F0702030302020204" pitchFamily="66" charset="0"/>
              </a:rPr>
              <a:t>Elles</a:t>
            </a:r>
            <a:r>
              <a:rPr lang="en-GB" dirty="0" smtClean="0">
                <a:latin typeface="Comic Sans MS" panose="030F0702030302020204" pitchFamily="66" charset="0"/>
              </a:rPr>
              <a:t> ne </a:t>
            </a:r>
            <a:r>
              <a:rPr lang="en-GB" dirty="0" err="1" smtClean="0">
                <a:latin typeface="Comic Sans MS" panose="030F0702030302020204" pitchFamily="66" charset="0"/>
              </a:rPr>
              <a:t>peuvent</a:t>
            </a:r>
            <a:r>
              <a:rPr lang="en-GB" dirty="0" smtClean="0">
                <a:latin typeface="Comic Sans MS" panose="030F0702030302020204" pitchFamily="66" charset="0"/>
              </a:rPr>
              <a:t> pas </a:t>
            </a:r>
            <a:r>
              <a:rPr lang="en-GB" dirty="0" err="1" smtClean="0">
                <a:latin typeface="Comic Sans MS" panose="030F0702030302020204" pitchFamily="66" charset="0"/>
              </a:rPr>
              <a:t>ouvrir</a:t>
            </a:r>
            <a:r>
              <a:rPr lang="en-GB" dirty="0" smtClean="0">
                <a:latin typeface="Comic Sans MS" panose="030F0702030302020204" pitchFamily="66" charset="0"/>
              </a:rPr>
              <a:t> les </a:t>
            </a:r>
            <a:r>
              <a:rPr lang="en-GB" dirty="0" err="1" smtClean="0">
                <a:latin typeface="Comic Sans MS" panose="030F0702030302020204" pitchFamily="66" charset="0"/>
              </a:rPr>
              <a:t>portes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 smtClean="0">
                <a:latin typeface="Comic Sans MS" panose="030F0702030302020204" pitchFamily="66" charset="0"/>
              </a:rPr>
              <a:t>On </a:t>
            </a:r>
            <a:r>
              <a:rPr lang="en-GB" dirty="0" err="1" smtClean="0">
                <a:latin typeface="Comic Sans MS" panose="030F0702030302020204" pitchFamily="66" charset="0"/>
              </a:rPr>
              <a:t>peut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visiter</a:t>
            </a:r>
            <a:r>
              <a:rPr lang="en-GB" dirty="0" smtClean="0">
                <a:latin typeface="Comic Sans MS" panose="030F0702030302020204" pitchFamily="66" charset="0"/>
              </a:rPr>
              <a:t> le </a:t>
            </a:r>
            <a:r>
              <a:rPr lang="en-GB" dirty="0" err="1" smtClean="0">
                <a:latin typeface="Comic Sans MS" panose="030F0702030302020204" pitchFamily="66" charset="0"/>
              </a:rPr>
              <a:t>musée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 smtClean="0">
                <a:latin typeface="Comic Sans MS" panose="030F0702030302020204" pitchFamily="66" charset="0"/>
              </a:rPr>
              <a:t>Les </a:t>
            </a:r>
            <a:r>
              <a:rPr lang="en-GB" dirty="0" err="1" smtClean="0">
                <a:latin typeface="Comic Sans MS" panose="030F0702030302020204" pitchFamily="66" charset="0"/>
              </a:rPr>
              <a:t>enfants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veulent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jouer</a:t>
            </a:r>
            <a:r>
              <a:rPr lang="en-GB" dirty="0" smtClean="0">
                <a:latin typeface="Comic Sans MS" panose="030F0702030302020204" pitchFamily="66" charset="0"/>
              </a:rPr>
              <a:t> au football.</a:t>
            </a:r>
          </a:p>
        </p:txBody>
      </p:sp>
    </p:spTree>
    <p:extLst>
      <p:ext uri="{BB962C8B-B14F-4D97-AF65-F5344CB8AC3E}">
        <p14:creationId xmlns:p14="http://schemas.microsoft.com/office/powerpoint/2010/main" val="309002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372" y="879097"/>
            <a:ext cx="7772400" cy="4320480"/>
          </a:xfrm>
        </p:spPr>
        <p:txBody>
          <a:bodyPr>
            <a:noAutofit/>
          </a:bodyPr>
          <a:lstStyle/>
          <a:p>
            <a:pPr algn="just"/>
            <a:r>
              <a:rPr lang="fr-FR" sz="2800" dirty="0" smtClean="0"/>
              <a:t>Les passagers ont pris un train. Ils ont voyagé de Lyon à Marseille. Soudain, une femme a parlé sur le haut-parleur et après les passagers ont attendu en pleine voie pendant une heure! Un passager a lu rapidement son journal, un autre a acheté un café et une passagère a fini sa banane et elle a jeté la peau par la fenêtre. Aujourd'hui, un homme a dit, ‘</a:t>
            </a:r>
            <a:r>
              <a:rPr lang="fr-FR" sz="2800" i="1" dirty="0" smtClean="0"/>
              <a:t>j’ai paniqué parce que j’ai eu peur de manquer ma correspondance</a:t>
            </a:r>
            <a:r>
              <a:rPr lang="fr-FR" sz="2800" dirty="0" smtClean="0"/>
              <a:t>’. Les passagers ont chanté et après le train a démarré… Enfin !</a:t>
            </a:r>
            <a:endParaRPr lang="fr-FR" sz="28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0" t="27443" r="11018" b="27235"/>
          <a:stretch/>
        </p:blipFill>
        <p:spPr bwMode="auto">
          <a:xfrm>
            <a:off x="3355440" y="5185437"/>
            <a:ext cx="2376264" cy="15257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://t0.gstatic.com/images?q=tbn:ANd9GcQ-_0M0DiKWfsoEYRs6-eV6QoNYceO2ay5HztmaUc6Lz-_ORrU7:www.pha-media.com/wp-content/uploads/2013/10/Le-Monde-newspaper-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6632"/>
            <a:ext cx="354354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5661248"/>
            <a:ext cx="28803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démarrer = to </a:t>
            </a:r>
            <a:r>
              <a:rPr lang="fr-FR" dirty="0" err="1" smtClean="0"/>
              <a:t>start</a:t>
            </a:r>
            <a:r>
              <a:rPr lang="fr-FR" dirty="0" smtClean="0"/>
              <a:t> (</a:t>
            </a:r>
            <a:r>
              <a:rPr lang="fr-FR" dirty="0" err="1" smtClean="0"/>
              <a:t>engine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528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sz="2800" b="1" i="1" dirty="0">
                <a:latin typeface="Segoe UI"/>
                <a:ea typeface="MS Mincho"/>
                <a:cs typeface="Arial"/>
              </a:rPr>
              <a:t>Maintenant regarde le début du film </a:t>
            </a:r>
            <a:r>
              <a:rPr lang="fr-FR" sz="2800" b="1" i="1" dirty="0" smtClean="0">
                <a:latin typeface="Segoe UI"/>
                <a:ea typeface="MS Mincho"/>
                <a:cs typeface="Arial"/>
              </a:rPr>
              <a:t/>
            </a:r>
            <a:br>
              <a:rPr lang="fr-FR" sz="2800" b="1" i="1" dirty="0" smtClean="0">
                <a:latin typeface="Segoe UI"/>
                <a:ea typeface="MS Mincho"/>
                <a:cs typeface="Arial"/>
              </a:rPr>
            </a:br>
            <a:r>
              <a:rPr lang="fr-FR" sz="2800" b="1" i="1" dirty="0" smtClean="0">
                <a:latin typeface="Segoe UI"/>
                <a:ea typeface="MS Mincho"/>
                <a:cs typeface="Arial"/>
              </a:rPr>
              <a:t>– </a:t>
            </a:r>
            <a:r>
              <a:rPr lang="fr-FR" sz="2800" b="1" i="1" dirty="0">
                <a:latin typeface="Segoe UI"/>
                <a:ea typeface="MS Mincho"/>
                <a:cs typeface="Arial"/>
                <a:hlinkClick r:id="rId2"/>
              </a:rPr>
              <a:t>avec des sous-titres en français</a:t>
            </a:r>
            <a:r>
              <a:rPr lang="fr-FR" sz="2800" b="1" i="1" dirty="0">
                <a:latin typeface="Segoe UI"/>
                <a:ea typeface="MS Mincho"/>
                <a:cs typeface="Arial"/>
              </a:rPr>
              <a:t> ! </a:t>
            </a:r>
            <a:r>
              <a:rPr lang="fr-FR" sz="2800" b="1" i="1" dirty="0" smtClean="0">
                <a:latin typeface="Segoe UI"/>
                <a:ea typeface="MS Mincho"/>
                <a:cs typeface="Arial"/>
              </a:rPr>
              <a:t/>
            </a:r>
            <a:br>
              <a:rPr lang="fr-FR" sz="2800" b="1" i="1" dirty="0" smtClean="0">
                <a:latin typeface="Segoe UI"/>
                <a:ea typeface="MS Mincho"/>
                <a:cs typeface="Arial"/>
              </a:rPr>
            </a:br>
            <a:endParaRPr lang="en-GB" sz="28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2400" b="1" i="1" dirty="0" smtClean="0">
                <a:latin typeface="Segoe UI"/>
                <a:ea typeface="MS Mincho"/>
                <a:cs typeface="Arial"/>
              </a:rPr>
              <a:t>B. Réponds </a:t>
            </a:r>
            <a:r>
              <a:rPr lang="fr-FR" sz="2400" b="1" i="1" dirty="0">
                <a:latin typeface="Segoe UI"/>
                <a:ea typeface="MS Mincho"/>
                <a:cs typeface="Arial"/>
              </a:rPr>
              <a:t>aux questions </a:t>
            </a:r>
            <a:r>
              <a:rPr lang="fr-FR" sz="2400" b="1" i="1" dirty="0" smtClean="0">
                <a:latin typeface="Segoe UI"/>
                <a:ea typeface="MS Mincho"/>
                <a:cs typeface="Arial"/>
              </a:rPr>
              <a:t>:</a:t>
            </a:r>
            <a:endParaRPr lang="en-GB" sz="2400" b="1" u="sng" dirty="0">
              <a:latin typeface="Comic Sans MS" panose="030F0702030302020204" pitchFamily="66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2400" dirty="0" smtClean="0">
                <a:latin typeface="Segoe UI"/>
                <a:ea typeface="MS Mincho"/>
                <a:cs typeface="Arial"/>
              </a:rPr>
              <a:t>Il </a:t>
            </a:r>
            <a:r>
              <a:rPr lang="fr-FR" sz="2400" dirty="0">
                <a:latin typeface="Segoe UI"/>
                <a:ea typeface="MS Mincho"/>
                <a:cs typeface="Arial"/>
              </a:rPr>
              <a:t>part de …..</a:t>
            </a:r>
            <a:endParaRPr lang="en-GB" sz="2400" dirty="0">
              <a:ea typeface="MS Mincho"/>
              <a:cs typeface="Arial"/>
            </a:endParaRPr>
          </a:p>
          <a:p>
            <a:pPr lvl="0">
              <a:lnSpc>
                <a:spcPct val="115000"/>
              </a:lnSpc>
              <a:buFont typeface="+mj-lt"/>
              <a:buAutoNum type="alphaLcParenR"/>
            </a:pPr>
            <a:r>
              <a:rPr lang="fr-FR" sz="2400" dirty="0">
                <a:latin typeface="Segoe UI"/>
                <a:ea typeface="MS Mincho"/>
                <a:cs typeface="Arial"/>
              </a:rPr>
              <a:t>Lyon</a:t>
            </a:r>
            <a:endParaRPr lang="en-GB" sz="2400" dirty="0">
              <a:ea typeface="MS Mincho"/>
              <a:cs typeface="Arial"/>
            </a:endParaRPr>
          </a:p>
          <a:p>
            <a:pPr lvl="0">
              <a:lnSpc>
                <a:spcPct val="115000"/>
              </a:lnSpc>
              <a:buFont typeface="+mj-lt"/>
              <a:buAutoNum type="alphaLcParenR"/>
            </a:pPr>
            <a:r>
              <a:rPr lang="fr-FR" sz="2400" dirty="0">
                <a:latin typeface="Segoe UI"/>
                <a:ea typeface="MS Mincho"/>
                <a:cs typeface="Arial"/>
              </a:rPr>
              <a:t>Paris</a:t>
            </a:r>
            <a:endParaRPr lang="en-GB" sz="2400" dirty="0">
              <a:ea typeface="MS Mincho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fr-FR" sz="2400" dirty="0">
                <a:latin typeface="Segoe UI"/>
                <a:ea typeface="MS Mincho"/>
                <a:cs typeface="Arial"/>
              </a:rPr>
              <a:t>Marseille</a:t>
            </a:r>
            <a:endParaRPr lang="en-GB" sz="2400" dirty="0">
              <a:ea typeface="MS Mincho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2400" dirty="0">
                <a:latin typeface="Segoe UI"/>
                <a:ea typeface="MS Mincho"/>
                <a:cs typeface="Arial"/>
              </a:rPr>
              <a:t>Il va à …..</a:t>
            </a:r>
            <a:endParaRPr lang="en-GB" sz="2400" dirty="0">
              <a:ea typeface="MS Mincho"/>
              <a:cs typeface="Arial"/>
            </a:endParaRPr>
          </a:p>
          <a:p>
            <a:pPr lvl="0">
              <a:lnSpc>
                <a:spcPct val="115000"/>
              </a:lnSpc>
              <a:buFont typeface="+mj-lt"/>
              <a:buAutoNum type="alphaLcParenR"/>
            </a:pPr>
            <a:r>
              <a:rPr lang="fr-FR" sz="2400" dirty="0">
                <a:latin typeface="Segoe UI"/>
                <a:ea typeface="MS Mincho"/>
                <a:cs typeface="Arial"/>
              </a:rPr>
              <a:t>Lyon </a:t>
            </a:r>
            <a:endParaRPr lang="en-GB" sz="2400" dirty="0">
              <a:ea typeface="MS Mincho"/>
              <a:cs typeface="Arial"/>
            </a:endParaRPr>
          </a:p>
          <a:p>
            <a:pPr lvl="0">
              <a:lnSpc>
                <a:spcPct val="115000"/>
              </a:lnSpc>
              <a:buFont typeface="+mj-lt"/>
              <a:buAutoNum type="alphaLcParenR"/>
            </a:pPr>
            <a:r>
              <a:rPr lang="fr-FR" sz="2400" dirty="0">
                <a:latin typeface="Segoe UI"/>
                <a:ea typeface="MS Mincho"/>
                <a:cs typeface="Arial"/>
              </a:rPr>
              <a:t>Paris </a:t>
            </a:r>
            <a:endParaRPr lang="en-GB" sz="2400" dirty="0">
              <a:ea typeface="MS Mincho"/>
              <a:cs typeface="Arial"/>
            </a:endParaRPr>
          </a:p>
          <a:p>
            <a:pPr lvl="0">
              <a:lnSpc>
                <a:spcPct val="115000"/>
              </a:lnSpc>
              <a:buFont typeface="+mj-lt"/>
              <a:buAutoNum type="alphaLcParenR"/>
            </a:pPr>
            <a:r>
              <a:rPr lang="fr-FR" sz="2400" dirty="0" smtClean="0">
                <a:latin typeface="Segoe UI"/>
                <a:ea typeface="MS Mincho"/>
                <a:cs typeface="Arial"/>
              </a:rPr>
              <a:t>Marseille</a:t>
            </a:r>
            <a:r>
              <a:rPr lang="fr-FR" sz="2400" dirty="0">
                <a:latin typeface="Segoe UI"/>
                <a:ea typeface="MS Mincho"/>
                <a:cs typeface="Arial"/>
              </a:rPr>
              <a:t> </a:t>
            </a:r>
            <a:endParaRPr lang="en-GB" sz="2000" dirty="0">
              <a:ea typeface="MS Mincho"/>
              <a:cs typeface="Arial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2400" b="1" i="1" dirty="0" smtClean="0">
                <a:latin typeface="Segoe UI"/>
                <a:ea typeface="MS Mincho"/>
                <a:cs typeface="Arial"/>
              </a:rPr>
              <a:t>C. Le </a:t>
            </a:r>
            <a:r>
              <a:rPr lang="fr-FR" sz="2400" b="1" i="1" dirty="0">
                <a:latin typeface="Segoe UI"/>
                <a:ea typeface="MS Mincho"/>
                <a:cs typeface="Arial"/>
              </a:rPr>
              <a:t>film, comment s’appelle-t-il ?</a:t>
            </a:r>
            <a:endParaRPr lang="en-GB" sz="2000" dirty="0">
              <a:ea typeface="MS Mincho"/>
              <a:cs typeface="Arial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fr-FR" sz="2400" dirty="0">
                <a:latin typeface="Segoe UI"/>
                <a:ea typeface="MS Mincho"/>
                <a:cs typeface="Arial"/>
              </a:rPr>
              <a:t/>
            </a:r>
            <a:br>
              <a:rPr lang="fr-FR" sz="2400" dirty="0">
                <a:latin typeface="Segoe UI"/>
                <a:ea typeface="MS Mincho"/>
                <a:cs typeface="Arial"/>
              </a:rPr>
            </a:br>
            <a:endParaRPr lang="en-GB" sz="2400" dirty="0">
              <a:ea typeface="MS Minch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044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713637"/>
              </p:ext>
            </p:extLst>
          </p:nvPr>
        </p:nvGraphicFramePr>
        <p:xfrm>
          <a:off x="683568" y="1628800"/>
          <a:ext cx="7704856" cy="3960440"/>
        </p:xfrm>
        <a:graphic>
          <a:graphicData uri="http://schemas.openxmlformats.org/drawingml/2006/table">
            <a:tbl>
              <a:tblPr firstRow="1" firstCol="1" bandRow="1"/>
              <a:tblGrid>
                <a:gridCol w="3517289"/>
                <a:gridCol w="4187567"/>
              </a:tblGrid>
              <a:tr h="39604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2000" dirty="0">
                          <a:effectLst/>
                          <a:latin typeface="Segoe UI"/>
                          <a:ea typeface="MS Mincho"/>
                          <a:cs typeface="Arial"/>
                        </a:rPr>
                        <a:t>une place côté fenêtre</a:t>
                      </a:r>
                      <a:endParaRPr lang="en-GB" sz="2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fr-FR" sz="2000">
                          <a:effectLst/>
                          <a:latin typeface="Segoe UI"/>
                          <a:ea typeface="MS Mincho"/>
                          <a:cs typeface="Arial"/>
                        </a:rPr>
                        <a:t>first class</a:t>
                      </a:r>
                      <a:endParaRPr lang="en-GB" sz="2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2000" dirty="0" smtClean="0">
                          <a:effectLst/>
                          <a:latin typeface="Segoe UI"/>
                          <a:ea typeface="MS Mincho"/>
                          <a:cs typeface="Arial"/>
                        </a:rPr>
                        <a:t>2.  une </a:t>
                      </a:r>
                      <a:r>
                        <a:rPr lang="fr-FR" sz="2000" dirty="0">
                          <a:effectLst/>
                          <a:latin typeface="Segoe UI"/>
                          <a:ea typeface="MS Mincho"/>
                          <a:cs typeface="Arial"/>
                        </a:rPr>
                        <a:t>place côté couloir</a:t>
                      </a:r>
                      <a:endParaRPr lang="en-GB" sz="2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2000" dirty="0" smtClean="0">
                          <a:effectLst/>
                          <a:latin typeface="Segoe UI"/>
                          <a:ea typeface="MS Mincho"/>
                          <a:cs typeface="Arial"/>
                        </a:rPr>
                        <a:t>b)  ticket </a:t>
                      </a:r>
                      <a:r>
                        <a:rPr lang="fr-FR" sz="2000" dirty="0" err="1">
                          <a:effectLst/>
                          <a:latin typeface="Segoe UI"/>
                          <a:ea typeface="MS Mincho"/>
                          <a:cs typeface="Arial"/>
                        </a:rPr>
                        <a:t>inspector</a:t>
                      </a:r>
                      <a:endParaRPr lang="en-GB" sz="2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2000" dirty="0" smtClean="0">
                          <a:effectLst/>
                          <a:latin typeface="Segoe UI"/>
                          <a:ea typeface="MS Mincho"/>
                          <a:cs typeface="Arial"/>
                        </a:rPr>
                        <a:t>3.  les </a:t>
                      </a:r>
                      <a:r>
                        <a:rPr lang="fr-FR" sz="2000" dirty="0">
                          <a:effectLst/>
                          <a:latin typeface="Segoe UI"/>
                          <a:ea typeface="MS Mincho"/>
                          <a:cs typeface="Arial"/>
                        </a:rPr>
                        <a:t>toilettes </a:t>
                      </a:r>
                      <a:endParaRPr lang="en-GB" sz="2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2000" dirty="0" smtClean="0">
                          <a:effectLst/>
                          <a:latin typeface="Segoe UI"/>
                          <a:ea typeface="MS Mincho"/>
                          <a:cs typeface="Arial"/>
                        </a:rPr>
                        <a:t>c)  </a:t>
                      </a:r>
                      <a:r>
                        <a:rPr lang="fr-FR" sz="2000" dirty="0" err="1" smtClean="0">
                          <a:effectLst/>
                          <a:latin typeface="Segoe UI"/>
                          <a:ea typeface="MS Mincho"/>
                          <a:cs typeface="Arial"/>
                        </a:rPr>
                        <a:t>loud</a:t>
                      </a:r>
                      <a:r>
                        <a:rPr lang="fr-FR" sz="2000" dirty="0" smtClean="0">
                          <a:effectLst/>
                          <a:latin typeface="Segoe UI"/>
                          <a:ea typeface="MS Mincho"/>
                          <a:cs typeface="Arial"/>
                        </a:rPr>
                        <a:t>-speaker</a:t>
                      </a:r>
                      <a:endParaRPr lang="en-GB" sz="2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2000" dirty="0" smtClean="0">
                          <a:effectLst/>
                          <a:latin typeface="Segoe UI"/>
                          <a:ea typeface="MS Mincho"/>
                          <a:cs typeface="Arial"/>
                        </a:rPr>
                        <a:t>4.  le </a:t>
                      </a:r>
                      <a:r>
                        <a:rPr lang="fr-FR" sz="2000" dirty="0">
                          <a:effectLst/>
                          <a:latin typeface="Segoe UI"/>
                          <a:ea typeface="MS Mincho"/>
                          <a:cs typeface="Arial"/>
                        </a:rPr>
                        <a:t>buffet</a:t>
                      </a:r>
                      <a:endParaRPr lang="en-GB" sz="2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2000" dirty="0" smtClean="0">
                          <a:effectLst/>
                          <a:latin typeface="Segoe UI"/>
                          <a:ea typeface="MS Mincho"/>
                          <a:cs typeface="Arial"/>
                        </a:rPr>
                        <a:t>d) </a:t>
                      </a:r>
                      <a:r>
                        <a:rPr lang="fr-FR" sz="2000" baseline="0" dirty="0" smtClean="0">
                          <a:effectLst/>
                          <a:latin typeface="Segoe UI"/>
                          <a:ea typeface="MS Mincho"/>
                          <a:cs typeface="Arial"/>
                        </a:rPr>
                        <a:t> </a:t>
                      </a:r>
                      <a:r>
                        <a:rPr lang="fr-FR" sz="2000" dirty="0" err="1" smtClean="0">
                          <a:effectLst/>
                          <a:latin typeface="Segoe UI"/>
                          <a:ea typeface="MS Mincho"/>
                          <a:cs typeface="Arial"/>
                        </a:rPr>
                        <a:t>connection</a:t>
                      </a:r>
                      <a:endParaRPr lang="en-GB" sz="2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2000" dirty="0" smtClean="0">
                          <a:effectLst/>
                          <a:latin typeface="Segoe UI"/>
                          <a:ea typeface="MS Mincho"/>
                          <a:cs typeface="Arial"/>
                        </a:rPr>
                        <a:t>5.  deuxième </a:t>
                      </a:r>
                      <a:r>
                        <a:rPr lang="fr-FR" sz="2000" dirty="0">
                          <a:effectLst/>
                          <a:latin typeface="Segoe UI"/>
                          <a:ea typeface="MS Mincho"/>
                          <a:cs typeface="Arial"/>
                        </a:rPr>
                        <a:t>classe</a:t>
                      </a:r>
                      <a:endParaRPr lang="en-GB" sz="2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2000" dirty="0" smtClean="0">
                          <a:effectLst/>
                          <a:latin typeface="Segoe UI"/>
                          <a:ea typeface="MS Mincho"/>
                          <a:cs typeface="Arial"/>
                        </a:rPr>
                        <a:t>e)</a:t>
                      </a:r>
                      <a:r>
                        <a:rPr lang="fr-FR" sz="2000" baseline="0" dirty="0" smtClean="0">
                          <a:effectLst/>
                          <a:latin typeface="Segoe UI"/>
                          <a:ea typeface="MS Mincho"/>
                          <a:cs typeface="Arial"/>
                        </a:rPr>
                        <a:t>  </a:t>
                      </a:r>
                      <a:r>
                        <a:rPr lang="fr-FR" sz="2000" dirty="0" smtClean="0">
                          <a:effectLst/>
                          <a:latin typeface="Segoe UI"/>
                          <a:ea typeface="MS Mincho"/>
                          <a:cs typeface="Arial"/>
                        </a:rPr>
                        <a:t>second </a:t>
                      </a:r>
                      <a:r>
                        <a:rPr lang="fr-FR" sz="2000" dirty="0">
                          <a:effectLst/>
                          <a:latin typeface="Segoe UI"/>
                          <a:ea typeface="MS Mincho"/>
                          <a:cs typeface="Arial"/>
                        </a:rPr>
                        <a:t>class</a:t>
                      </a:r>
                      <a:endParaRPr lang="en-GB" sz="2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2000" dirty="0" smtClean="0">
                          <a:effectLst/>
                          <a:latin typeface="Segoe UI"/>
                          <a:ea typeface="MS Mincho"/>
                          <a:cs typeface="Arial"/>
                        </a:rPr>
                        <a:t>6.  première </a:t>
                      </a:r>
                      <a:r>
                        <a:rPr lang="fr-FR" sz="2000" dirty="0">
                          <a:effectLst/>
                          <a:latin typeface="Segoe UI"/>
                          <a:ea typeface="MS Mincho"/>
                          <a:cs typeface="Arial"/>
                        </a:rPr>
                        <a:t>classe</a:t>
                      </a:r>
                      <a:endParaRPr lang="en-GB" sz="2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2000" dirty="0" smtClean="0">
                          <a:effectLst/>
                          <a:latin typeface="Segoe UI"/>
                          <a:ea typeface="MS Mincho"/>
                          <a:cs typeface="Arial"/>
                        </a:rPr>
                        <a:t>f)  </a:t>
                      </a:r>
                      <a:r>
                        <a:rPr lang="fr-FR" sz="2000" dirty="0" err="1" smtClean="0">
                          <a:effectLst/>
                          <a:latin typeface="Segoe UI"/>
                          <a:ea typeface="MS Mincho"/>
                          <a:cs typeface="Arial"/>
                        </a:rPr>
                        <a:t>window</a:t>
                      </a:r>
                      <a:r>
                        <a:rPr lang="fr-FR" sz="2000" dirty="0" smtClean="0">
                          <a:effectLst/>
                          <a:latin typeface="Segoe UI"/>
                          <a:ea typeface="MS Mincho"/>
                          <a:cs typeface="Arial"/>
                        </a:rPr>
                        <a:t> </a:t>
                      </a:r>
                      <a:r>
                        <a:rPr lang="fr-FR" sz="2000" dirty="0" err="1">
                          <a:effectLst/>
                          <a:latin typeface="Segoe UI"/>
                          <a:ea typeface="MS Mincho"/>
                          <a:cs typeface="Arial"/>
                        </a:rPr>
                        <a:t>seat</a:t>
                      </a:r>
                      <a:endParaRPr lang="en-GB" sz="2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2000" dirty="0" smtClean="0">
                          <a:effectLst/>
                          <a:latin typeface="Segoe UI"/>
                          <a:ea typeface="MS Mincho"/>
                          <a:cs typeface="Arial"/>
                        </a:rPr>
                        <a:t>7.  le </a:t>
                      </a:r>
                      <a:r>
                        <a:rPr lang="fr-FR" sz="2000" dirty="0">
                          <a:effectLst/>
                          <a:latin typeface="Segoe UI"/>
                          <a:ea typeface="MS Mincho"/>
                          <a:cs typeface="Arial"/>
                        </a:rPr>
                        <a:t>contrôleur</a:t>
                      </a:r>
                      <a:endParaRPr lang="en-GB" sz="2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2000" dirty="0" smtClean="0">
                          <a:effectLst/>
                          <a:latin typeface="Segoe UI"/>
                          <a:ea typeface="MS Mincho"/>
                          <a:cs typeface="Arial"/>
                        </a:rPr>
                        <a:t>g) </a:t>
                      </a:r>
                      <a:r>
                        <a:rPr lang="fr-FR" sz="2000" baseline="0" dirty="0" smtClean="0">
                          <a:effectLst/>
                          <a:latin typeface="Segoe UI"/>
                          <a:ea typeface="MS Mincho"/>
                          <a:cs typeface="Arial"/>
                        </a:rPr>
                        <a:t> </a:t>
                      </a:r>
                      <a:r>
                        <a:rPr lang="fr-FR" sz="2000" dirty="0" err="1" smtClean="0">
                          <a:effectLst/>
                          <a:latin typeface="Segoe UI"/>
                          <a:ea typeface="MS Mincho"/>
                          <a:cs typeface="Arial"/>
                        </a:rPr>
                        <a:t>carriage</a:t>
                      </a:r>
                      <a:endParaRPr lang="en-GB" sz="2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2000" dirty="0" smtClean="0">
                          <a:effectLst/>
                          <a:latin typeface="Segoe UI"/>
                          <a:ea typeface="MS Mincho"/>
                          <a:cs typeface="Arial"/>
                        </a:rPr>
                        <a:t>8. une </a:t>
                      </a:r>
                      <a:r>
                        <a:rPr lang="fr-FR" sz="2000" dirty="0">
                          <a:effectLst/>
                          <a:latin typeface="Segoe UI"/>
                          <a:ea typeface="MS Mincho"/>
                          <a:cs typeface="Arial"/>
                        </a:rPr>
                        <a:t>correspondance</a:t>
                      </a:r>
                      <a:endParaRPr lang="en-GB" sz="2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2000" dirty="0" smtClean="0">
                          <a:effectLst/>
                          <a:latin typeface="Segoe UI"/>
                          <a:ea typeface="MS Mincho"/>
                          <a:cs typeface="Arial"/>
                        </a:rPr>
                        <a:t>h)</a:t>
                      </a:r>
                      <a:r>
                        <a:rPr lang="fr-FR" sz="2000" baseline="0" dirty="0" smtClean="0">
                          <a:effectLst/>
                          <a:latin typeface="Segoe UI"/>
                          <a:ea typeface="MS Mincho"/>
                          <a:cs typeface="Arial"/>
                        </a:rPr>
                        <a:t>  </a:t>
                      </a:r>
                      <a:r>
                        <a:rPr lang="fr-FR" sz="2000" dirty="0" err="1" smtClean="0">
                          <a:effectLst/>
                          <a:latin typeface="Segoe UI"/>
                          <a:ea typeface="MS Mincho"/>
                          <a:cs typeface="Arial"/>
                        </a:rPr>
                        <a:t>aisle</a:t>
                      </a:r>
                      <a:r>
                        <a:rPr lang="fr-FR" sz="2000" dirty="0" smtClean="0">
                          <a:effectLst/>
                          <a:latin typeface="Segoe UI"/>
                          <a:ea typeface="MS Mincho"/>
                          <a:cs typeface="Arial"/>
                        </a:rPr>
                        <a:t> </a:t>
                      </a:r>
                      <a:r>
                        <a:rPr lang="fr-FR" sz="2000" dirty="0" err="1">
                          <a:effectLst/>
                          <a:latin typeface="Segoe UI"/>
                          <a:ea typeface="MS Mincho"/>
                          <a:cs typeface="Arial"/>
                        </a:rPr>
                        <a:t>seat</a:t>
                      </a:r>
                      <a:endParaRPr lang="en-GB" sz="2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2000" dirty="0" smtClean="0">
                          <a:effectLst/>
                          <a:latin typeface="Segoe UI"/>
                          <a:ea typeface="MS Mincho"/>
                          <a:cs typeface="Arial"/>
                        </a:rPr>
                        <a:t>9. un </a:t>
                      </a:r>
                      <a:r>
                        <a:rPr lang="fr-FR" sz="2000" dirty="0">
                          <a:effectLst/>
                          <a:latin typeface="Segoe UI"/>
                          <a:ea typeface="MS Mincho"/>
                          <a:cs typeface="Arial"/>
                        </a:rPr>
                        <a:t>haut-parleur</a:t>
                      </a:r>
                      <a:endParaRPr lang="en-GB" sz="2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2000" dirty="0" smtClean="0">
                          <a:effectLst/>
                          <a:latin typeface="Segoe UI"/>
                          <a:ea typeface="MS Mincho"/>
                          <a:cs typeface="Arial"/>
                        </a:rPr>
                        <a:t>i)  restaurant </a:t>
                      </a:r>
                      <a:r>
                        <a:rPr lang="fr-FR" sz="2000" dirty="0">
                          <a:effectLst/>
                          <a:latin typeface="Segoe UI"/>
                          <a:ea typeface="MS Mincho"/>
                          <a:cs typeface="Arial"/>
                        </a:rPr>
                        <a:t>car</a:t>
                      </a:r>
                      <a:endParaRPr lang="en-GB" sz="2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2000" dirty="0" smtClean="0">
                          <a:effectLst/>
                          <a:latin typeface="Segoe UI"/>
                          <a:ea typeface="MS Mincho"/>
                          <a:cs typeface="Arial"/>
                        </a:rPr>
                        <a:t>10.un </a:t>
                      </a:r>
                      <a:r>
                        <a:rPr lang="fr-FR" sz="2000" dirty="0">
                          <a:effectLst/>
                          <a:latin typeface="Segoe UI"/>
                          <a:ea typeface="MS Mincho"/>
                          <a:cs typeface="Arial"/>
                        </a:rPr>
                        <a:t>car</a:t>
                      </a:r>
                      <a:endParaRPr lang="en-GB" sz="2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2000" dirty="0" smtClean="0">
                          <a:effectLst/>
                          <a:latin typeface="Segoe UI"/>
                          <a:ea typeface="MS Mincho"/>
                          <a:cs typeface="Arial"/>
                        </a:rPr>
                        <a:t>j)  </a:t>
                      </a:r>
                      <a:r>
                        <a:rPr lang="fr-FR" sz="2000" dirty="0" err="1" smtClean="0">
                          <a:effectLst/>
                          <a:latin typeface="Segoe UI"/>
                          <a:ea typeface="MS Mincho"/>
                          <a:cs typeface="Arial"/>
                        </a:rPr>
                        <a:t>toilets</a:t>
                      </a:r>
                      <a:endParaRPr lang="en-GB" sz="2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90066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fr-FR" sz="2400" b="1" dirty="0">
                <a:ea typeface="MS Mincho"/>
                <a:cs typeface="Arial"/>
              </a:rPr>
              <a:t> </a:t>
            </a:r>
            <a:r>
              <a:rPr lang="en-GB" sz="2400" dirty="0">
                <a:ea typeface="MS Mincho"/>
                <a:cs typeface="Arial"/>
              </a:rPr>
              <a:t/>
            </a:r>
            <a:br>
              <a:rPr lang="en-GB" sz="2400" dirty="0">
                <a:ea typeface="MS Mincho"/>
                <a:cs typeface="Arial"/>
              </a:rPr>
            </a:br>
            <a:r>
              <a:rPr lang="en-GB" sz="2400" dirty="0" smtClean="0">
                <a:ea typeface="MS Mincho"/>
                <a:cs typeface="Arial"/>
              </a:rPr>
              <a:t>		</a:t>
            </a:r>
            <a:r>
              <a:rPr lang="fr-FR" sz="2800" b="1" i="1" dirty="0" smtClean="0">
                <a:latin typeface="Segoe UI"/>
                <a:ea typeface="MS Mincho"/>
                <a:cs typeface="Arial"/>
              </a:rPr>
              <a:t>Un </a:t>
            </a:r>
            <a:r>
              <a:rPr lang="fr-FR" sz="2800" b="1" i="1" dirty="0">
                <a:latin typeface="Segoe UI"/>
                <a:ea typeface="MS Mincho"/>
                <a:cs typeface="Arial"/>
              </a:rPr>
              <a:t>peu de </a:t>
            </a:r>
            <a:r>
              <a:rPr lang="fr-FR" sz="2800" b="1" i="1" dirty="0" smtClean="0">
                <a:latin typeface="Segoe UI"/>
                <a:ea typeface="MS Mincho"/>
                <a:cs typeface="Arial"/>
              </a:rPr>
              <a:t>vocabulaire</a:t>
            </a:r>
            <a:br>
              <a:rPr lang="fr-FR" sz="2800" b="1" i="1" dirty="0" smtClean="0">
                <a:latin typeface="Segoe UI"/>
                <a:ea typeface="MS Mincho"/>
                <a:cs typeface="Arial"/>
              </a:rPr>
            </a:br>
            <a:r>
              <a:rPr lang="fr-FR" sz="2800" b="1" i="1" dirty="0" smtClean="0">
                <a:latin typeface="Segoe UI"/>
                <a:ea typeface="MS Mincho"/>
                <a:cs typeface="Arial"/>
              </a:rPr>
              <a:t/>
            </a:r>
            <a:br>
              <a:rPr lang="fr-FR" sz="2800" b="1" i="1" dirty="0" smtClean="0">
                <a:latin typeface="Segoe UI"/>
                <a:ea typeface="MS Mincho"/>
                <a:cs typeface="Arial"/>
              </a:rPr>
            </a:br>
            <a:r>
              <a:rPr lang="fr-FR" sz="2800" b="1" i="1" dirty="0" smtClean="0">
                <a:latin typeface="Segoe UI"/>
                <a:ea typeface="MS Mincho"/>
                <a:cs typeface="Arial"/>
              </a:rPr>
              <a:t>D. Peux-tu </a:t>
            </a:r>
            <a:r>
              <a:rPr lang="fr-FR" sz="2800" b="1" i="1" dirty="0">
                <a:latin typeface="Segoe UI"/>
                <a:ea typeface="MS Mincho"/>
                <a:cs typeface="Arial"/>
              </a:rPr>
              <a:t>lier le français avec l’anglais ?</a:t>
            </a:r>
            <a:r>
              <a:rPr lang="en-GB" sz="2400" dirty="0">
                <a:ea typeface="MS Mincho"/>
                <a:cs typeface="Arial"/>
              </a:rPr>
              <a:t/>
            </a:r>
            <a:br>
              <a:rPr lang="en-GB" sz="2400" dirty="0">
                <a:ea typeface="MS Mincho"/>
                <a:cs typeface="Arial"/>
              </a:rPr>
            </a:br>
            <a:r>
              <a:rPr lang="fr-FR" sz="2800" b="1" i="1" dirty="0" smtClean="0">
                <a:latin typeface="Segoe UI"/>
                <a:ea typeface="MS Mincho"/>
                <a:cs typeface="Arial"/>
              </a:rPr>
              <a:t/>
            </a:r>
            <a:br>
              <a:rPr lang="fr-FR" sz="2800" b="1" i="1" dirty="0" smtClean="0">
                <a:latin typeface="Segoe UI"/>
                <a:ea typeface="MS Mincho"/>
                <a:cs typeface="Arial"/>
              </a:rPr>
            </a:br>
            <a:endParaRPr lang="en-GB" sz="2800" b="1" u="sng" dirty="0">
              <a:latin typeface="Comic Sans MS" panose="030F0702030302020204" pitchFamily="66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625182"/>
              </p:ext>
            </p:extLst>
          </p:nvPr>
        </p:nvGraphicFramePr>
        <p:xfrm>
          <a:off x="1259632" y="5805264"/>
          <a:ext cx="6096000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403648" y="6116790"/>
            <a:ext cx="258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b="1" dirty="0">
                <a:solidFill>
                  <a:prstClr val="black"/>
                </a:solidFill>
              </a:rPr>
              <a:t>f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79712" y="6142078"/>
            <a:ext cx="308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b="1" dirty="0">
                <a:solidFill>
                  <a:prstClr val="black"/>
                </a:solidFill>
              </a:rPr>
              <a:t>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27784" y="6142078"/>
            <a:ext cx="243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b="1" dirty="0">
                <a:solidFill>
                  <a:prstClr val="black"/>
                </a:solidFill>
              </a:rPr>
              <a:t>j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75856" y="6154943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b="1" dirty="0">
                <a:solidFill>
                  <a:prstClr val="black"/>
                </a:solidFill>
              </a:rPr>
              <a:t>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51920" y="619605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b="1" dirty="0">
                <a:solidFill>
                  <a:prstClr val="black"/>
                </a:solidFill>
              </a:rPr>
              <a:t>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99992" y="6196053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b="1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76056" y="6196053"/>
            <a:ext cx="308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b="1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52120" y="6196671"/>
            <a:ext cx="308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b="1" dirty="0">
                <a:solidFill>
                  <a:prstClr val="black"/>
                </a:solidFill>
              </a:rPr>
              <a:t>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28184" y="6196053"/>
            <a:ext cx="280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b="1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76256" y="6157087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b="1" dirty="0">
                <a:solidFill>
                  <a:prstClr val="black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90524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241" y="-243408"/>
            <a:ext cx="8784976" cy="1143000"/>
          </a:xfrm>
        </p:spPr>
        <p:txBody>
          <a:bodyPr>
            <a:normAutofit/>
          </a:bodyPr>
          <a:lstStyle/>
          <a:p>
            <a:pPr algn="l"/>
            <a:r>
              <a:rPr lang="fr-FR" sz="2800" b="1" i="1" dirty="0" smtClean="0">
                <a:latin typeface="Segoe UI"/>
                <a:ea typeface="MS Mincho"/>
                <a:hlinkClick r:id="rId2"/>
              </a:rPr>
              <a:t>E. </a:t>
            </a:r>
            <a:r>
              <a:rPr lang="fr-FR" sz="2400" b="1" i="1" dirty="0" smtClean="0">
                <a:latin typeface="Segoe UI"/>
                <a:ea typeface="MS Mincho"/>
                <a:hlinkClick r:id="rId2"/>
              </a:rPr>
              <a:t>Complétez </a:t>
            </a:r>
            <a:r>
              <a:rPr lang="fr-FR" sz="2400" b="1" i="1" dirty="0">
                <a:latin typeface="Segoe UI"/>
                <a:ea typeface="MS Mincho"/>
                <a:hlinkClick r:id="rId2"/>
              </a:rPr>
              <a:t>les phrases avec les mots que </a:t>
            </a:r>
            <a:r>
              <a:rPr lang="fr-FR" sz="2400" b="1" i="1" dirty="0" smtClean="0">
                <a:latin typeface="Segoe UI"/>
                <a:ea typeface="MS Mincho"/>
                <a:hlinkClick r:id="rId2"/>
              </a:rPr>
              <a:t>vous entendez</a:t>
            </a:r>
            <a:r>
              <a:rPr lang="fr-FR" sz="2400" b="1" i="1" dirty="0">
                <a:latin typeface="Segoe UI"/>
                <a:ea typeface="MS Mincho"/>
                <a:hlinkClick r:id="rId2"/>
              </a:rPr>
              <a:t> :</a:t>
            </a:r>
            <a:endParaRPr lang="en-GB" sz="2400" dirty="0"/>
          </a:p>
        </p:txBody>
      </p:sp>
      <p:pic>
        <p:nvPicPr>
          <p:cNvPr id="7" name="Picture 2" descr="C:\Users\lquinn10.206.EGA\AppData\Local\Microsoft\Windows\Temporary Internet Files\Content.IE5\14Q412QQ\MC900187159[1].wm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875" y="602634"/>
            <a:ext cx="911549" cy="74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3793" y="620890"/>
            <a:ext cx="8007040" cy="6381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Mesdames, messieurs, notre _______________ est momentanément arrêté en pleine voie. Pour des raisons de sécurité, veuillez ne pas ouvrir les _______________ et ne pas _______________du train.</a:t>
            </a:r>
            <a:endParaRPr lang="en-GB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Alors ça, ce n’est pas de chance, j’ai une _______________.</a:t>
            </a:r>
            <a:endParaRPr lang="en-GB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 a déjà passé Tournus ?  Ah, tiens ! Salut ! Je ne t’avais pas vu !</a:t>
            </a:r>
            <a:endParaRPr lang="en-GB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Salut ! Ça va ? C’est marrant.</a:t>
            </a:r>
            <a:endParaRPr lang="en-GB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Où est le wagon-restaurant ? J’ai envie d’un _______________, mais ce n’est pas donné.</a:t>
            </a:r>
            <a:endParaRPr lang="en-GB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Mais où sont les _______________ ? Oh no ! C’est occupé ! Le voyant allumé… j’espère qu’il y a du papier.</a:t>
            </a:r>
            <a:endParaRPr lang="en-GB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Et vous ? Vous allez où ?</a:t>
            </a:r>
            <a:endParaRPr lang="en-GB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Dans le Cantal, je _______________Chantal.</a:t>
            </a:r>
            <a:endParaRPr lang="en-GB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Excusez-moi, c’est votre journal ?</a:t>
            </a:r>
            <a:endParaRPr lang="en-GB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Oui, ce journal est à moi et je _______________ pas qu’on lise par-dessus mon épaule.</a:t>
            </a:r>
            <a:endParaRPr lang="en-GB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Et moi, c’est Paul et je vis ______ Lausanne.</a:t>
            </a:r>
            <a:endParaRPr lang="en-GB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Mince ! J’ai oublié de poinçonner ! Je suis bête.</a:t>
            </a:r>
            <a:endParaRPr lang="en-GB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C’est bête ! C’est bête !</a:t>
            </a:r>
            <a:endParaRPr lang="en-GB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Où jeter ma peau de _______________ ?</a:t>
            </a:r>
            <a:endParaRPr lang="en-GB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					</a:t>
            </a:r>
            <a:endParaRPr lang="en-GB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12360" y="5661581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1564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241" y="-243408"/>
            <a:ext cx="8784976" cy="1143000"/>
          </a:xfrm>
        </p:spPr>
        <p:txBody>
          <a:bodyPr>
            <a:normAutofit/>
          </a:bodyPr>
          <a:lstStyle/>
          <a:p>
            <a:pPr algn="l"/>
            <a:r>
              <a:rPr lang="fr-FR" sz="2800" b="1" i="1" dirty="0" smtClean="0">
                <a:latin typeface="Segoe UI"/>
                <a:ea typeface="MS Mincho"/>
                <a:hlinkClick r:id="rId2"/>
              </a:rPr>
              <a:t>E. </a:t>
            </a:r>
            <a:r>
              <a:rPr lang="fr-FR" sz="2400" b="1" i="1" dirty="0" smtClean="0">
                <a:latin typeface="Segoe UI"/>
                <a:ea typeface="MS Mincho"/>
                <a:hlinkClick r:id="rId2"/>
              </a:rPr>
              <a:t>Complétez </a:t>
            </a:r>
            <a:r>
              <a:rPr lang="fr-FR" sz="2400" b="1" i="1" dirty="0">
                <a:latin typeface="Segoe UI"/>
                <a:ea typeface="MS Mincho"/>
                <a:hlinkClick r:id="rId2"/>
              </a:rPr>
              <a:t>les phrases avec les mots que </a:t>
            </a:r>
            <a:r>
              <a:rPr lang="fr-FR" sz="2400" b="1" i="1" dirty="0" smtClean="0">
                <a:latin typeface="Segoe UI"/>
                <a:ea typeface="MS Mincho"/>
                <a:hlinkClick r:id="rId2"/>
              </a:rPr>
              <a:t>vous entendez</a:t>
            </a:r>
            <a:r>
              <a:rPr lang="fr-FR" sz="2400" b="1" i="1" dirty="0">
                <a:latin typeface="Segoe UI"/>
                <a:ea typeface="MS Mincho"/>
                <a:hlinkClick r:id="rId2"/>
              </a:rPr>
              <a:t> :</a:t>
            </a:r>
            <a:endParaRPr lang="en-GB" sz="2400" dirty="0"/>
          </a:p>
        </p:txBody>
      </p:sp>
      <p:pic>
        <p:nvPicPr>
          <p:cNvPr id="7" name="Picture 2" descr="C:\Users\lquinn10.206.EGA\AppData\Local\Microsoft\Windows\Temporary Internet Files\Content.IE5\14Q412QQ\MC900187159[1].wm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875" y="602634"/>
            <a:ext cx="911549" cy="74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3793" y="620890"/>
            <a:ext cx="8007040" cy="6381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Mesdames, messieurs, notre _______________ est momentanément arrêté en pleine voie. Pour des raisons de sécurité, veuillez ne pas ouvrir les </a:t>
            </a:r>
            <a:r>
              <a:rPr lang="fr-F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_______________ </a:t>
            </a:r>
            <a:r>
              <a:rPr lang="fr-F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et ne pas _______________du train.</a:t>
            </a:r>
            <a:endParaRPr lang="en-GB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Alors ça, ce n’est pas de chance, j’ai une _______________.</a:t>
            </a:r>
            <a:endParaRPr lang="en-GB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 a déjà passé Tournus ?  Ah, tiens ! Salut ! Je ne t’avais pas vu !</a:t>
            </a:r>
            <a:endParaRPr lang="en-GB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Salut ! Ça va ? C’est marrant.</a:t>
            </a:r>
            <a:endParaRPr lang="en-GB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Où est le wagon-restaurant ? J’ai envie d’un _______________, mais ce n’est pas donné.</a:t>
            </a:r>
            <a:endParaRPr lang="en-GB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Mais où sont les _______________ ? Oh no ! C’est occupé ! Le voyant allumé… j’espère qu’il y a du papier.</a:t>
            </a:r>
            <a:endParaRPr lang="en-GB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Et vous ? Vous allez où ?</a:t>
            </a:r>
            <a:endParaRPr lang="en-GB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Dans le Cantal, je _______________Chantal.</a:t>
            </a:r>
            <a:endParaRPr lang="en-GB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Excusez-moi, c’est votre journal ?</a:t>
            </a:r>
            <a:endParaRPr lang="en-GB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Oui, ce journal est à moi et je _______________ pas qu’on lise par-dessus mon épaule.</a:t>
            </a:r>
            <a:endParaRPr lang="en-GB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Et moi, c’est Paul et je vis </a:t>
            </a:r>
            <a:r>
              <a:rPr lang="fr-F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______ </a:t>
            </a:r>
            <a:r>
              <a:rPr lang="fr-F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Lausanne.</a:t>
            </a:r>
            <a:endParaRPr lang="en-GB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Mince ! J’ai oublié de poinçonner ! Je suis bête.</a:t>
            </a:r>
            <a:endParaRPr lang="en-GB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C’est bête ! C’est bête !</a:t>
            </a:r>
            <a:endParaRPr lang="en-GB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Où jeter ma peau de _______________ ?</a:t>
            </a:r>
            <a:endParaRPr lang="en-GB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					</a:t>
            </a:r>
            <a:endParaRPr lang="en-GB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12360" y="5661581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/10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24502" y="569368"/>
            <a:ext cx="792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0000FF"/>
                </a:solidFill>
              </a:rPr>
              <a:t>train</a:t>
            </a:r>
            <a:endParaRPr lang="en-GB" sz="22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6936" y="1200810"/>
            <a:ext cx="16294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err="1" smtClean="0">
                <a:solidFill>
                  <a:srgbClr val="0000FF"/>
                </a:solidFill>
              </a:rPr>
              <a:t>descendre</a:t>
            </a:r>
            <a:endParaRPr lang="en-GB" sz="22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2211" y="1200811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err="1" smtClean="0">
                <a:solidFill>
                  <a:srgbClr val="0000FF"/>
                </a:solidFill>
              </a:rPr>
              <a:t>portes</a:t>
            </a:r>
            <a:endParaRPr lang="en-GB" sz="22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294" y="1503298"/>
            <a:ext cx="24658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err="1" smtClean="0">
                <a:solidFill>
                  <a:srgbClr val="0000FF"/>
                </a:solidFill>
              </a:rPr>
              <a:t>correspondance</a:t>
            </a:r>
            <a:endParaRPr lang="en-GB" sz="22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13176" y="2357331"/>
            <a:ext cx="792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0000FF"/>
                </a:solidFill>
              </a:rPr>
              <a:t>café</a:t>
            </a:r>
            <a:endParaRPr lang="en-GB" sz="22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58716" y="3000333"/>
            <a:ext cx="13092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0000FF"/>
                </a:solidFill>
              </a:rPr>
              <a:t>toilettes</a:t>
            </a:r>
            <a:endParaRPr lang="en-GB" sz="22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5761" y="4509120"/>
            <a:ext cx="1054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err="1" smtClean="0">
                <a:solidFill>
                  <a:srgbClr val="0000FF"/>
                </a:solidFill>
              </a:rPr>
              <a:t>n’aime</a:t>
            </a:r>
            <a:endParaRPr lang="en-GB" sz="22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33137" y="3933056"/>
            <a:ext cx="149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err="1" smtClean="0">
                <a:solidFill>
                  <a:srgbClr val="0000FF"/>
                </a:solidFill>
              </a:rPr>
              <a:t>m’appelle</a:t>
            </a:r>
            <a:endParaRPr lang="en-GB" sz="22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4357" y="5111617"/>
            <a:ext cx="29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0000FF"/>
                </a:solidFill>
              </a:rPr>
              <a:t>à</a:t>
            </a:r>
            <a:endParaRPr lang="en-GB" sz="22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7917" y="6033574"/>
            <a:ext cx="1054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err="1" smtClean="0">
                <a:solidFill>
                  <a:srgbClr val="0000FF"/>
                </a:solidFill>
              </a:rPr>
              <a:t>banane</a:t>
            </a:r>
            <a:endParaRPr lang="en-GB" sz="2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8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9940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sz="2800" b="1" i="1" dirty="0" smtClean="0">
                <a:latin typeface="Segoe UI" pitchFamily="34" charset="0"/>
                <a:ea typeface="MS Mincho" pitchFamily="49" charset="-128"/>
                <a:cs typeface="Segoe UI" pitchFamily="34" charset="0"/>
              </a:rPr>
              <a:t/>
            </a:r>
            <a:br>
              <a:rPr lang="en-GB" altLang="en-US" sz="2800" b="1" i="1" dirty="0" smtClean="0">
                <a:latin typeface="Segoe UI" pitchFamily="34" charset="0"/>
                <a:ea typeface="MS Mincho" pitchFamily="49" charset="-128"/>
                <a:cs typeface="Segoe UI" pitchFamily="34" charset="0"/>
              </a:rPr>
            </a:br>
            <a:r>
              <a:rPr lang="en-GB" altLang="en-US" sz="2800" b="1" i="1" dirty="0">
                <a:latin typeface="Segoe UI" pitchFamily="34" charset="0"/>
                <a:ea typeface="MS Mincho" pitchFamily="49" charset="-128"/>
                <a:cs typeface="Segoe UI" pitchFamily="34" charset="0"/>
              </a:rPr>
              <a:t/>
            </a:r>
            <a:br>
              <a:rPr lang="en-GB" altLang="en-US" sz="2800" b="1" i="1" dirty="0">
                <a:latin typeface="Segoe UI" pitchFamily="34" charset="0"/>
                <a:ea typeface="MS Mincho" pitchFamily="49" charset="-128"/>
                <a:cs typeface="Segoe UI" pitchFamily="34" charset="0"/>
              </a:rPr>
            </a:br>
            <a:r>
              <a:rPr lang="en-GB" altLang="en-US" b="1" i="1" dirty="0" err="1" smtClean="0">
                <a:latin typeface="Segoe UI" pitchFamily="34" charset="0"/>
                <a:ea typeface="MS Mincho" pitchFamily="49" charset="-128"/>
                <a:cs typeface="Segoe UI" pitchFamily="34" charset="0"/>
              </a:rPr>
              <a:t>Ecrire</a:t>
            </a:r>
            <a:r>
              <a:rPr lang="en-GB" altLang="en-US" b="1" i="1" dirty="0" smtClean="0">
                <a:latin typeface="Segoe UI" pitchFamily="34" charset="0"/>
                <a:ea typeface="MS Mincho" pitchFamily="49" charset="-128"/>
                <a:cs typeface="Segoe UI" pitchFamily="34" charset="0"/>
              </a:rPr>
              <a:t/>
            </a:r>
            <a:br>
              <a:rPr lang="en-GB" altLang="en-US" b="1" i="1" dirty="0" smtClean="0">
                <a:latin typeface="Segoe UI" pitchFamily="34" charset="0"/>
                <a:ea typeface="MS Mincho" pitchFamily="49" charset="-128"/>
                <a:cs typeface="Segoe UI" pitchFamily="34" charset="0"/>
              </a:rPr>
            </a:br>
            <a:r>
              <a:rPr lang="en-GB" altLang="en-US" sz="2800" b="1" i="1" dirty="0">
                <a:latin typeface="Segoe UI" pitchFamily="34" charset="0"/>
                <a:ea typeface="MS Mincho" pitchFamily="49" charset="-128"/>
                <a:cs typeface="Segoe UI" pitchFamily="34" charset="0"/>
              </a:rPr>
              <a:t/>
            </a:r>
            <a:br>
              <a:rPr lang="en-GB" altLang="en-US" sz="2800" b="1" i="1" dirty="0">
                <a:latin typeface="Segoe UI" pitchFamily="34" charset="0"/>
                <a:ea typeface="MS Mincho" pitchFamily="49" charset="-128"/>
                <a:cs typeface="Segoe UI" pitchFamily="34" charset="0"/>
              </a:rPr>
            </a:br>
            <a:r>
              <a:rPr lang="en-GB" altLang="en-US" sz="2800" b="1" i="1" dirty="0" smtClean="0">
                <a:latin typeface="Segoe UI" pitchFamily="34" charset="0"/>
                <a:ea typeface="MS Mincho" pitchFamily="49" charset="-128"/>
                <a:cs typeface="Segoe UI" pitchFamily="34" charset="0"/>
              </a:rPr>
              <a:t/>
            </a:r>
            <a:br>
              <a:rPr lang="en-GB" altLang="en-US" sz="2800" b="1" i="1" dirty="0" smtClean="0">
                <a:latin typeface="Segoe UI" pitchFamily="34" charset="0"/>
                <a:ea typeface="MS Mincho" pitchFamily="49" charset="-128"/>
                <a:cs typeface="Segoe UI" pitchFamily="34" charset="0"/>
              </a:rPr>
            </a:br>
            <a:r>
              <a:rPr lang="en-GB" altLang="en-US" sz="2800" b="1" i="1" dirty="0" smtClean="0">
                <a:latin typeface="Segoe UI" pitchFamily="34" charset="0"/>
                <a:ea typeface="MS Mincho" pitchFamily="49" charset="-128"/>
                <a:cs typeface="Segoe UI" pitchFamily="34" charset="0"/>
              </a:rPr>
              <a:t>F. Write </a:t>
            </a:r>
            <a:r>
              <a:rPr lang="en-GB" altLang="en-US" sz="2800" b="1" i="1" dirty="0">
                <a:latin typeface="Segoe UI" pitchFamily="34" charset="0"/>
                <a:ea typeface="MS Mincho" pitchFamily="49" charset="-128"/>
                <a:cs typeface="Segoe UI" pitchFamily="34" charset="0"/>
              </a:rPr>
              <a:t>a summary of what has happened in this scene in English</a:t>
            </a:r>
            <a:endParaRPr lang="en-GB" sz="28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68488" y="3130163"/>
            <a:ext cx="2888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MS Mincho" pitchFamily="49" charset="-128"/>
                <a:cs typeface="Segoe UI" pitchFamily="34" charset="0"/>
              </a:rPr>
              <a:t>.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lquinn10.206.EGA\AppData\Local\Microsoft\Windows\Temporary Internet Files\Content.IE5\0TUTIT7T\MM900303301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5759"/>
            <a:ext cx="997759" cy="112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981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403648" y="1916832"/>
            <a:ext cx="7128792" cy="3528392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en-GB" sz="2800" b="1" i="1" u="sng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2800" b="1" i="1" dirty="0" smtClean="0">
                <a:latin typeface="Segoe UI"/>
                <a:ea typeface="MS Mincho"/>
                <a:cs typeface="Arial"/>
              </a:rPr>
              <a:t>Pour…</a:t>
            </a:r>
            <a:endParaRPr lang="en-GB" sz="2600" dirty="0">
              <a:latin typeface="Comic Sans MS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692696"/>
            <a:ext cx="6771404" cy="545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en-GB" sz="2800" b="1" u="sng" dirty="0" err="1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Pourquoi</a:t>
            </a:r>
            <a:r>
              <a:rPr lang="en-GB" sz="2800" b="1" u="sng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800" b="1" u="sng" dirty="0" err="1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est-ce</a:t>
            </a:r>
            <a:r>
              <a:rPr lang="en-GB" sz="2800" b="1" u="sng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800" b="1" u="sng" dirty="0" err="1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qu’on</a:t>
            </a:r>
            <a:r>
              <a:rPr lang="en-GB" sz="2800" b="1" u="sng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voyage en train?</a:t>
            </a:r>
            <a:endParaRPr lang="en-GB" sz="2800" b="1" u="sng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3419872" y="2132856"/>
            <a:ext cx="3024336" cy="1728192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lquinn10.206.EGA\AppData\Local\Microsoft\Windows\Temporary Internet Files\Content.IE5\Z6D4CRRP\MM900283797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588336" cy="154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58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403648" y="1916832"/>
            <a:ext cx="7128792" cy="3528392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GB" sz="2800" b="1" i="1" u="sng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2800" b="1" i="1" dirty="0" smtClean="0">
                <a:latin typeface="Segoe UI"/>
                <a:ea typeface="MS Mincho"/>
                <a:cs typeface="Arial"/>
              </a:rPr>
              <a:t>Utilisez un dictionnaire pour chercher les verbes à </a:t>
            </a:r>
            <a:r>
              <a:rPr lang="fr-FR" sz="2800" b="1" i="1" dirty="0" smtClean="0">
                <a:solidFill>
                  <a:srgbClr val="0000FF"/>
                </a:solidFill>
                <a:latin typeface="Segoe UI"/>
                <a:ea typeface="MS Mincho"/>
                <a:cs typeface="Arial"/>
              </a:rPr>
              <a:t>l’infinitif</a:t>
            </a:r>
            <a:r>
              <a:rPr lang="fr-FR" sz="2800" b="1" i="1" dirty="0" smtClean="0">
                <a:latin typeface="Segoe UI"/>
                <a:ea typeface="MS Mincho"/>
                <a:cs typeface="Arial"/>
              </a:rPr>
              <a:t> 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2800" b="1" i="1" dirty="0" smtClean="0">
                <a:latin typeface="Segoe UI"/>
                <a:ea typeface="MS Mincho"/>
                <a:cs typeface="Arial"/>
              </a:rPr>
              <a:t>exemples: </a:t>
            </a:r>
            <a:r>
              <a:rPr lang="fr-FR" sz="2800" b="1" i="1" dirty="0" smtClean="0">
                <a:solidFill>
                  <a:srgbClr val="00B050"/>
                </a:solidFill>
                <a:latin typeface="Segoe UI"/>
                <a:ea typeface="MS Mincho"/>
                <a:cs typeface="Arial"/>
              </a:rPr>
              <a:t>écouter, finir</a:t>
            </a:r>
            <a:r>
              <a:rPr lang="fr-FR" sz="2800" dirty="0">
                <a:latin typeface="Segoe UI"/>
                <a:ea typeface="MS Mincho"/>
                <a:cs typeface="Arial"/>
              </a:rPr>
              <a:t/>
            </a:r>
            <a:br>
              <a:rPr lang="fr-FR" sz="2800" dirty="0">
                <a:latin typeface="Segoe UI"/>
                <a:ea typeface="MS Mincho"/>
                <a:cs typeface="Arial"/>
              </a:rPr>
            </a:br>
            <a:endParaRPr lang="en-GB" sz="2600" dirty="0">
              <a:latin typeface="Comic Sans MS"/>
              <a:cs typeface="Arial"/>
            </a:endParaRPr>
          </a:p>
        </p:txBody>
      </p:sp>
      <p:pic>
        <p:nvPicPr>
          <p:cNvPr id="2051" name="Picture 3" descr="C:\Users\lquinn10.206.EGA\AppData\Local\Microsoft\Windows\Temporary Internet Files\Content.IE5\Z6D4CRRP\MC90007875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135450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5132" y="764704"/>
            <a:ext cx="782759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en-GB" sz="2800" b="1" u="sng" dirty="0" err="1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Qu’est-ce</a:t>
            </a:r>
            <a:r>
              <a:rPr lang="en-GB" sz="2800" b="1" u="sng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800" b="1" u="sng" dirty="0" err="1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tu</a:t>
            </a:r>
            <a:r>
              <a:rPr lang="en-GB" sz="2800" b="1" u="sng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800" b="1" u="sng" dirty="0" err="1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fais</a:t>
            </a:r>
            <a:r>
              <a:rPr lang="en-GB" sz="2800" b="1" u="sng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pendant un voyage en train?</a:t>
            </a:r>
            <a:endParaRPr lang="en-GB" sz="2800" b="1" u="sng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28184" y="5613920"/>
            <a:ext cx="24973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MS Mincho"/>
                <a:cs typeface="Arial"/>
              </a:rPr>
              <a:t>5 minutes</a:t>
            </a:r>
            <a:endParaRPr lang="en-GB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2" name="Picture 4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859" y="4581128"/>
            <a:ext cx="1192290" cy="126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77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642</Words>
  <Application>Microsoft Office PowerPoint</Application>
  <PresentationFormat>On-screen Show (4:3)</PresentationFormat>
  <Paragraphs>210</Paragraphs>
  <Slides>22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Projet de Film</vt:lpstr>
      <vt:lpstr>Le Starter</vt:lpstr>
      <vt:lpstr>Maintenant regarde le début du film  – avec des sous-titres en français !  </vt:lpstr>
      <vt:lpstr>    Un peu de vocabulaire  D. Peux-tu lier le français avec l’anglais ?  </vt:lpstr>
      <vt:lpstr>E. Complétez les phrases avec les mots que vous entendez :</vt:lpstr>
      <vt:lpstr>E. Complétez les phrases avec les mots que vous entendez :</vt:lpstr>
      <vt:lpstr>  Ecrire   F. Write a summary of what has happened in this scene in English</vt:lpstr>
      <vt:lpstr>PowerPoint Presentation</vt:lpstr>
      <vt:lpstr>PowerPoint Presentation</vt:lpstr>
      <vt:lpstr>PowerPoint Presentation</vt:lpstr>
      <vt:lpstr>STEP 1</vt:lpstr>
      <vt:lpstr>STEP 2</vt:lpstr>
      <vt:lpstr>STEP 3</vt:lpstr>
      <vt:lpstr>STEP 4</vt:lpstr>
      <vt:lpstr>STEP 5</vt:lpstr>
      <vt:lpstr>Remember the endings!!!</vt:lpstr>
      <vt:lpstr>Parler – to speak</vt:lpstr>
      <vt:lpstr>PowerPoint Presentation</vt:lpstr>
      <vt:lpstr>PowerPoint Presentation</vt:lpstr>
      <vt:lpstr>Un test de grammaire</vt:lpstr>
      <vt:lpstr>Un test de grammaire</vt:lpstr>
      <vt:lpstr>Les passagers ont pris un train. Ils ont voyagé de Lyon à Marseille. Soudain, une femme a parlé sur le haut-parleur et après les passagers ont attendu en pleine voie pendant une heure! Un passager a lu rapidement son journal, un autre a acheté un café et une passagère a fini sa banane et elle a jeté la peau par la fenêtre. Aujourd'hui, un homme a dit, ‘j’ai paniqué parce que j’ai eu peur de manquer ma correspondance’. Les passagers ont chanté et après le train a démarré… Enfin !</vt:lpstr>
    </vt:vector>
  </TitlesOfParts>
  <Company>The Henrietta Barnett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Maxine louca</dc:creator>
  <cp:lastModifiedBy>Ms L. Quinn</cp:lastModifiedBy>
  <cp:revision>31</cp:revision>
  <cp:lastPrinted>2014-11-10T19:37:35Z</cp:lastPrinted>
  <dcterms:created xsi:type="dcterms:W3CDTF">2014-04-29T15:35:04Z</dcterms:created>
  <dcterms:modified xsi:type="dcterms:W3CDTF">2014-11-19T11:30:49Z</dcterms:modified>
</cp:coreProperties>
</file>