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4" r:id="rId3"/>
    <p:sldId id="275" r:id="rId4"/>
    <p:sldId id="276" r:id="rId5"/>
    <p:sldId id="277" r:id="rId6"/>
    <p:sldId id="319" r:id="rId7"/>
    <p:sldId id="286" r:id="rId8"/>
    <p:sldId id="287" r:id="rId9"/>
    <p:sldId id="278" r:id="rId10"/>
    <p:sldId id="279" r:id="rId11"/>
    <p:sldId id="284" r:id="rId12"/>
    <p:sldId id="285" r:id="rId13"/>
    <p:sldId id="283" r:id="rId14"/>
    <p:sldId id="280" r:id="rId15"/>
    <p:sldId id="281" r:id="rId16"/>
    <p:sldId id="282" r:id="rId17"/>
    <p:sldId id="315" r:id="rId18"/>
    <p:sldId id="316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AFTER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ALWAYS</c:v>
                </c:pt>
                <c:pt idx="1">
                  <c:v>MOST OF THE TIME</c:v>
                </c:pt>
                <c:pt idx="2">
                  <c:v>SOMETIMES</c:v>
                </c:pt>
                <c:pt idx="3">
                  <c:v>RARELY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BEFORE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ALWAYS</c:v>
                </c:pt>
                <c:pt idx="1">
                  <c:v>MOST OF THE TIME</c:v>
                </c:pt>
                <c:pt idx="2">
                  <c:v>SOMETIMES</c:v>
                </c:pt>
                <c:pt idx="3">
                  <c:v>RARELY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AFTER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ALWAYS</c:v>
                </c:pt>
                <c:pt idx="1">
                  <c:v>MOST OF THE TIME</c:v>
                </c:pt>
                <c:pt idx="2">
                  <c:v>SOMETIMES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BEFORE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ALWAYS</c:v>
                </c:pt>
                <c:pt idx="1">
                  <c:v>MOST OF THE TIME</c:v>
                </c:pt>
                <c:pt idx="2">
                  <c:v>SOMETIMES</c:v>
                </c:pt>
                <c:pt idx="3">
                  <c:v>RARELY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5F747-A3CD-4496-9681-AB7DA3D46FB5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B0DF2-CDDE-4A9A-9AD1-16882AA68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37A5A-6746-4BFD-AFD5-AAD3CF9EAAC8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FB0F-2BB7-482D-BD9C-86DDC1E17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8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CAAAE3-9864-475B-B9BF-51C2EC980CD2}" type="datetimeFigureOut">
              <a:rPr lang="en-GB" smtClean="0"/>
              <a:pPr/>
              <a:t>21/11/2013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FC89A7-BCE5-4155-833F-E2ACD90EF7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762001" y="3429002"/>
            <a:ext cx="4438651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rPr>
              <a:t>LES CRAYONS</a:t>
            </a:r>
            <a:endParaRPr lang="en-GB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962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2"/>
            <a:ext cx="3124200" cy="236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552" y="5445224"/>
            <a:ext cx="6282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COURT-MÉTRAGE DE DIDIER BARCELO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304802"/>
            <a:ext cx="2630819" cy="19415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28601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7. Mets les images dans 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ordre correct.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Put the pictures in the correct order.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2438400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447802"/>
            <a:ext cx="2378075" cy="17811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14600"/>
            <a:ext cx="2514600" cy="1769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38602"/>
            <a:ext cx="2362200" cy="2066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648202"/>
            <a:ext cx="2819400" cy="1762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572000"/>
            <a:ext cx="24384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00701" y="6017901"/>
            <a:ext cx="5334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7162" y="1138059"/>
            <a:ext cx="533400" cy="584775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2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5300" y="3225225"/>
            <a:ext cx="533400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3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953731"/>
            <a:ext cx="533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4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3900" y="228601"/>
            <a:ext cx="533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5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5299" y="4362271"/>
            <a:ext cx="533400" cy="58477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6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0" y="1578780"/>
            <a:ext cx="533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7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654659"/>
            <a:ext cx="2667000" cy="181588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Le </a:t>
            </a:r>
            <a:r>
              <a:rPr lang="en-GB" sz="2800" dirty="0" err="1" smtClean="0"/>
              <a:t>garçon</a:t>
            </a:r>
            <a:r>
              <a:rPr lang="en-GB" sz="2800" dirty="0" smtClean="0"/>
              <a:t> et la </a:t>
            </a:r>
            <a:r>
              <a:rPr lang="en-GB" sz="2800" dirty="0" err="1" smtClean="0"/>
              <a:t>fille</a:t>
            </a:r>
            <a:r>
              <a:rPr lang="en-GB" sz="2800" dirty="0" smtClean="0"/>
              <a:t> se </a:t>
            </a:r>
            <a:r>
              <a:rPr lang="en-GB" sz="2800" dirty="0" err="1" smtClean="0"/>
              <a:t>promènent</a:t>
            </a:r>
            <a:r>
              <a:rPr lang="en-GB" sz="2800" dirty="0" smtClean="0"/>
              <a:t> </a:t>
            </a:r>
            <a:r>
              <a:rPr lang="en-GB" sz="2800" dirty="0" err="1" smtClean="0"/>
              <a:t>dans</a:t>
            </a:r>
            <a:r>
              <a:rPr lang="en-GB" sz="2800" dirty="0" smtClean="0"/>
              <a:t> la rue.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167" y="1645891"/>
            <a:ext cx="2231333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/>
              <a:t>Ils</a:t>
            </a:r>
            <a:r>
              <a:rPr lang="en-GB" sz="2800" dirty="0" smtClean="0"/>
              <a:t> se </a:t>
            </a:r>
            <a:r>
              <a:rPr lang="en-GB" sz="2800" dirty="0" err="1" smtClean="0"/>
              <a:t>tiennent</a:t>
            </a:r>
            <a:r>
              <a:rPr lang="en-GB" sz="2800" dirty="0" smtClean="0"/>
              <a:t> par la </a:t>
            </a:r>
            <a:endParaRPr lang="en-GB" sz="2800" dirty="0" smtClean="0"/>
          </a:p>
          <a:p>
            <a:r>
              <a:rPr lang="en-GB" sz="2800" dirty="0" smtClean="0"/>
              <a:t>main</a:t>
            </a:r>
            <a:r>
              <a:rPr lang="en-GB" sz="2800" dirty="0" smtClean="0"/>
              <a:t>.</a:t>
            </a:r>
          </a:p>
          <a:p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00701" y="2629959"/>
            <a:ext cx="2590799" cy="1384995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tx1"/>
                </a:solidFill>
              </a:rPr>
              <a:t>Ils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s’embrassent</a:t>
            </a:r>
            <a:endParaRPr lang="en-GB" sz="2800" dirty="0" smtClean="0">
              <a:solidFill>
                <a:schemeClr val="tx1"/>
              </a:solidFill>
            </a:endParaRPr>
          </a:p>
          <a:p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6916" y="4164123"/>
            <a:ext cx="227074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fille</a:t>
            </a:r>
            <a:r>
              <a:rPr lang="en-GB" sz="2800" dirty="0" smtClean="0"/>
              <a:t> </a:t>
            </a:r>
            <a:r>
              <a:rPr lang="en-GB" sz="2800" dirty="0" err="1" smtClean="0"/>
              <a:t>écrit</a:t>
            </a:r>
            <a:r>
              <a:rPr lang="en-GB" sz="2800" dirty="0" smtClean="0"/>
              <a:t> </a:t>
            </a:r>
            <a:r>
              <a:rPr lang="en-GB" sz="2800" dirty="0" err="1" smtClean="0"/>
              <a:t>dans</a:t>
            </a:r>
            <a:r>
              <a:rPr lang="en-GB" sz="2800" dirty="0" smtClean="0"/>
              <a:t> son carnet secret.</a:t>
            </a:r>
          </a:p>
          <a:p>
            <a:endParaRPr lang="en-GB" sz="28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867401" y="357161"/>
            <a:ext cx="2514599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Le crayon se fait </a:t>
            </a:r>
            <a:r>
              <a:rPr lang="en-GB" sz="2800" dirty="0" err="1" smtClean="0"/>
              <a:t>aiguiser</a:t>
            </a:r>
            <a:r>
              <a:rPr lang="en-GB" sz="2800" dirty="0" smtClean="0"/>
              <a:t> </a:t>
            </a:r>
            <a:r>
              <a:rPr lang="en-GB" sz="2800" dirty="0" err="1" smtClean="0"/>
              <a:t>dans</a:t>
            </a:r>
            <a:r>
              <a:rPr lang="en-GB" sz="2800" dirty="0" smtClean="0"/>
              <a:t> le </a:t>
            </a:r>
            <a:r>
              <a:rPr lang="en-GB" sz="2800" dirty="0" err="1" smtClean="0"/>
              <a:t>taille</a:t>
            </a:r>
            <a:r>
              <a:rPr lang="en-GB" sz="2800" dirty="0" smtClean="0"/>
              <a:t>-crayon.</a:t>
            </a:r>
          </a:p>
          <a:p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275990" y="4572000"/>
            <a:ext cx="233461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Les crayons </a:t>
            </a:r>
            <a:r>
              <a:rPr lang="en-GB" sz="2400" dirty="0" err="1" smtClean="0"/>
              <a:t>ont</a:t>
            </a:r>
            <a:r>
              <a:rPr lang="en-GB" sz="2400" dirty="0" smtClean="0"/>
              <a:t> </a:t>
            </a:r>
            <a:r>
              <a:rPr lang="en-GB" sz="2400" dirty="0" err="1" smtClean="0"/>
              <a:t>peur</a:t>
            </a:r>
            <a:r>
              <a:rPr lang="en-GB" sz="2400" dirty="0" smtClean="0"/>
              <a:t> de le la scène; </a:t>
            </a:r>
            <a:r>
              <a:rPr lang="en-GB" sz="2400" dirty="0" err="1" smtClean="0"/>
              <a:t>ils</a:t>
            </a:r>
            <a:r>
              <a:rPr lang="en-GB" sz="2400" dirty="0" smtClean="0"/>
              <a:t> </a:t>
            </a:r>
            <a:r>
              <a:rPr lang="en-GB" sz="2400" dirty="0" err="1" smtClean="0"/>
              <a:t>crient</a:t>
            </a:r>
            <a:r>
              <a:rPr lang="en-GB" sz="2400" dirty="0" smtClean="0"/>
              <a:t> </a:t>
            </a:r>
            <a:r>
              <a:rPr lang="en-GB" sz="2400" dirty="0" err="1" smtClean="0"/>
              <a:t>dans</a:t>
            </a:r>
            <a:r>
              <a:rPr lang="en-GB" sz="2400" dirty="0" smtClean="0"/>
              <a:t> le </a:t>
            </a:r>
            <a:r>
              <a:rPr lang="en-GB" sz="2400" dirty="0" err="1" smtClean="0"/>
              <a:t>cinéma</a:t>
            </a:r>
            <a:r>
              <a:rPr lang="en-GB" sz="2400" dirty="0" smtClean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2311" y="1991492"/>
            <a:ext cx="2389789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Les crayons </a:t>
            </a:r>
            <a:r>
              <a:rPr lang="en-GB" sz="2800" dirty="0" err="1" smtClean="0"/>
              <a:t>sortent</a:t>
            </a:r>
            <a:r>
              <a:rPr lang="en-GB" sz="2800" dirty="0" smtClean="0"/>
              <a:t> du </a:t>
            </a:r>
            <a:r>
              <a:rPr lang="en-GB" sz="2800" dirty="0" err="1" smtClean="0"/>
              <a:t>cinéma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4057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629400" y="2362202"/>
            <a:ext cx="2514600" cy="41857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AIDE / HELP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au d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but = at the start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fille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= the girls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porte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= wears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roux =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red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la main droite = right hand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une montre = a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watch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 sac = a bag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 v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lo =  a bike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des fleurs =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flowers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chambre = the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bedroom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 bureau = a desk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 lit = a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bed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une armoire = a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wardrobe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 carnet secret = secret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diary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embrasser =  to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kiss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aujourd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hui =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today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taille-crayon =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sharpener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Oval 3"/>
          <p:cNvSpPr>
            <a:spLocks noChangeAspect="1" noChangeArrowheads="1"/>
          </p:cNvSpPr>
          <p:nvPr/>
        </p:nvSpPr>
        <p:spPr bwMode="auto">
          <a:xfrm>
            <a:off x="6781800" y="228600"/>
            <a:ext cx="1447800" cy="900772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COMPE-TITION!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1" descr="MC9002909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8485">
            <a:off x="8603125" y="1953020"/>
            <a:ext cx="457200" cy="695325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8305800" cy="7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QUIZ – vrai ou faux ? /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True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or false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scène se passe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dans un quartier résidentiel	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b) à la montagne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au supermarché		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d) à la campagne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Century Gothic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Au début du film, la musique est: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cs typeface="Arial" pitchFamily="34" charset="0"/>
              </a:rPr>
              <a:t>a) rock				b) pop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classique			d) jazz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La fille porte une jupe et un tee-shirt</a:t>
            </a: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blancs			b) jaunes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rouges			d) blanches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4. La fille a les cheveux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longs et blonds		b) mi-longs et noirs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longs et roux		d) courts et blancs</a:t>
            </a:r>
            <a:endParaRPr lang="fr-FR" sz="2000" dirty="0" smtClean="0">
              <a:latin typeface="Century Gothic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219200"/>
            <a:ext cx="3810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0" y="30480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0" y="42672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0" y="60960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2"/>
            <a:ext cx="8610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5. Qu’est-ce que le garçon porte à la main droite: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un sac rouge		b) une montre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un vélo			d) des fleurs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6. Le vélo du garçon est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jaune			b) vert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rouge			d) bleu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7. Dans la chambre de la fille, il n’y a </a:t>
            </a:r>
            <a:r>
              <a:rPr lang="fr-FR" sz="2000" b="1" u="sng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pas</a:t>
            </a: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de bureau			b) de télé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de lit			d) d’armoire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16562"/>
            <a:ext cx="9144000" cy="233910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QUESTIONS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What does the girl write in her secret diary (write answer in French)?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Julien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m’a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embrassé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(e) –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Julien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kissed me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What is the title of the film the pencils watch at the cinema?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Massacre au </a:t>
            </a:r>
            <a:r>
              <a:rPr lang="en-GB" sz="2000" dirty="0" err="1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taille</a:t>
            </a:r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-crayon.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5334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0" y="2438400"/>
            <a:ext cx="1905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810000" y="3581400"/>
            <a:ext cx="1828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810002" y="4572000"/>
            <a:ext cx="2190751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 points/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1.5 each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8001000" y="4191002"/>
            <a:ext cx="685800" cy="6191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400800" y="2971802"/>
            <a:ext cx="24609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u="sng" dirty="0" smtClean="0"/>
              <a:t>TOTAL</a:t>
            </a:r>
            <a:r>
              <a:rPr lang="en-GB" sz="2400" dirty="0" smtClean="0"/>
              <a:t>		/10</a:t>
            </a:r>
            <a:endParaRPr lang="en-GB" sz="2400" dirty="0"/>
          </a:p>
        </p:txBody>
      </p:sp>
      <p:pic>
        <p:nvPicPr>
          <p:cNvPr id="20" name="Picture 19" descr="C:\Documents and Settings\mhuet.LAMPTON.006\Local Settings\Temporary Internet Files\Content.IE5\Y2YJWJYE\MC900441906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219202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huet.LAMPTON\Local Settings\Temporary Internet Files\Content.IE5\0VXYH8YQ\MC90043441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1"/>
            <a:ext cx="16716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2" y="0"/>
            <a:ext cx="64059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WELL DONE!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FINISHED ALL ACTIVITIES 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‘LES CRAYONS’.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NOW STATE 2 THINGS YOU HAVE LEARNT: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(French words, anything on the film, etc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371600" y="2743200"/>
            <a:ext cx="2438400" cy="1828800"/>
          </a:xfrm>
          <a:prstGeom prst="wedgeEllipseCallout">
            <a:avLst>
              <a:gd name="adj1" fmla="val -74941"/>
              <a:gd name="adj2" fmla="val 572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800602" y="2667000"/>
            <a:ext cx="2943225" cy="2000250"/>
          </a:xfrm>
          <a:prstGeom prst="cloudCallout">
            <a:avLst>
              <a:gd name="adj1" fmla="val 82064"/>
              <a:gd name="adj2" fmla="val -5003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800600"/>
            <a:ext cx="3124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2" descr="MC9004347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228601"/>
            <a:ext cx="1202267" cy="12192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302570"/>
            <a:ext cx="572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8. Un peu de vocabulaire de cin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4191000" cy="297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1. au premier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2. à l’arrière-plan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3. des effets spéciaux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4. un plan moyen / américain</a:t>
            </a:r>
            <a:endParaRPr kumimoji="0" lang="fr-FR" altLang="ja-JP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5. un gros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6. un très gros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7. caméra en contre plongée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8. un plan d’ensemble / général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05400" y="2057401"/>
            <a:ext cx="365760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a) in the background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b) special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c) a close 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d) an extreme close 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e) a long shot (general)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f) in the foreground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g) a medium shot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h) a low angle shot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286000"/>
            <a:ext cx="25146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2286000"/>
            <a:ext cx="24384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2590800"/>
            <a:ext cx="1905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3276600"/>
            <a:ext cx="12192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62200" y="2971800"/>
            <a:ext cx="28194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95600" y="3352800"/>
            <a:ext cx="22098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8600" y="4191000"/>
            <a:ext cx="11430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305300" y="3695700"/>
            <a:ext cx="9144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2133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603" y="2"/>
            <a:ext cx="5346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en-GB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GB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GB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quel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plan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? What shot is it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971802"/>
            <a:ext cx="3124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971801"/>
            <a:ext cx="2819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458200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 plan américain / un gros plan / un plan d’ensemble 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 très gros plan / un plan en contre-plongée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38402"/>
            <a:ext cx="3048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plan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d’ensemble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362202"/>
            <a:ext cx="1905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gros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plan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133602"/>
            <a:ext cx="2362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plan en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contre-plongée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876802"/>
            <a:ext cx="1981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gros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plan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029202"/>
            <a:ext cx="2667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plan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américain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13" descr="C:\Documents and Settings\mhuet.LAMPTON.007\Local Settings\Temporary Internet Files\Content.IE5\HV21EMHP\MC900290930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04526">
            <a:off x="8305800" y="5334001"/>
            <a:ext cx="542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2" y="1524000"/>
            <a:ext cx="491490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172200" y="5715000"/>
            <a:ext cx="26670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au premier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à l’arrière plan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mhuet.LAMPTON.007\Local Settings\Temporary Internet Files\Content.IE5\HV21EMHP\MC90029093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4497">
            <a:off x="8551353" y="5302227"/>
            <a:ext cx="5238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962400" y="1295400"/>
            <a:ext cx="1524000" cy="10668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4343400"/>
            <a:ext cx="1143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6400" y="5410202"/>
            <a:ext cx="2590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Au premier plan</a:t>
            </a: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838201"/>
            <a:ext cx="259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À </a:t>
            </a:r>
            <a:r>
              <a:rPr lang="en-GB" sz="2400" dirty="0" err="1" smtClean="0">
                <a:solidFill>
                  <a:schemeClr val="tx1"/>
                </a:solidFill>
                <a:latin typeface="Comic Sans MS" pitchFamily="66" charset="0"/>
              </a:rPr>
              <a:t>l’arrière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plan</a:t>
            </a: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 THINK LEARNING LANGUAGES IS IMPORTANT?</a:t>
            </a:r>
            <a:endParaRPr lang="en-GB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3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ARE YOUR FRENCH LESSONS STIMULATING ENOUGH?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95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5" name="Picture 5" descr="http://www.cncnoumea.net/images/Crayon%20rigol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1" y="0"/>
            <a:ext cx="857251" cy="1028268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" y="2"/>
            <a:ext cx="697338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 Pourquoi le titre du film est-il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les crayons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why is the title 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les crayons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 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in English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219200"/>
            <a:ext cx="89154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  Listen to the music of the short film.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What type of music is it?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 quel genre de musique ?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Entoure la bonne r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ponse /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circle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the correct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answer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" y="3200402"/>
            <a:ext cx="20574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 la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musique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traditionelle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0" y="3429002"/>
            <a:ext cx="312420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de la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musique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 rock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38203" y="4343402"/>
            <a:ext cx="1411287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du rap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200403" y="4343402"/>
            <a:ext cx="3562351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sha" charset="0"/>
              </a:rPr>
              <a:t>de la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sha" charset="0"/>
              </a:rPr>
              <a:t>musique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sha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sha" charset="0"/>
              </a:rPr>
              <a:t>classique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934200" y="3200402"/>
            <a:ext cx="1524000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de la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musique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 punk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4038600" y="5105400"/>
            <a:ext cx="4800600" cy="1371600"/>
          </a:xfrm>
          <a:prstGeom prst="cloudCallout">
            <a:avLst>
              <a:gd name="adj1" fmla="val -26670"/>
              <a:gd name="adj2" fmla="val 657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</a:t>
            </a:r>
            <a:r>
              <a:rPr lang="fr-FR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Qu</a:t>
            </a:r>
            <a:r>
              <a:rPr lang="fr-FR" i="1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est-ce que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tu penses de la musique</a:t>
            </a:r>
            <a:r>
              <a:rPr lang="fr-FR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8001000" y="4953000"/>
            <a:ext cx="762000" cy="6096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71800" y="4114800"/>
            <a:ext cx="4114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228601"/>
            <a:ext cx="79961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Depending on the music, what type of film do you think it is?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/ C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 quel genre de film?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- circle your answer.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2057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C’est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un film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romantique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29000" y="1828802"/>
            <a:ext cx="2209800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C’est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 un film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d’horreur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8203" y="3200402"/>
            <a:ext cx="1933575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C’est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une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comédie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0" y="3124202"/>
            <a:ext cx="4267200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itchFamily="66" charset="0"/>
              </a:rPr>
              <a:t>C’est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itchFamily="66" charset="0"/>
              </a:rPr>
              <a:t> un film </a:t>
            </a:r>
            <a:r>
              <a:rPr kumimoji="0" lang="en-GB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itchFamily="66" charset="0"/>
              </a:rPr>
              <a:t>d’action</a:t>
            </a: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itchFamily="66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96000" y="1676400"/>
            <a:ext cx="2362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C’est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 un film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d’aventure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676400"/>
            <a:ext cx="2209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Callout 9"/>
          <p:cNvSpPr/>
          <p:nvPr/>
        </p:nvSpPr>
        <p:spPr>
          <a:xfrm>
            <a:off x="2667000" y="4419600"/>
            <a:ext cx="3200400" cy="1905000"/>
          </a:xfrm>
          <a:prstGeom prst="cloudCallout">
            <a:avLst>
              <a:gd name="adj1" fmla="val -59543"/>
              <a:gd name="adj2" fmla="val 671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latin typeface="Comic Sans MS" pitchFamily="66" charset="0"/>
              </a:rPr>
              <a:t>Why ? </a:t>
            </a:r>
          </a:p>
          <a:p>
            <a:r>
              <a:rPr lang="en-GB" sz="2800" b="1" dirty="0" err="1" smtClean="0">
                <a:latin typeface="Comic Sans MS" pitchFamily="66" charset="0"/>
              </a:rPr>
              <a:t>Pourquoi</a:t>
            </a:r>
            <a:r>
              <a:rPr lang="en-GB" sz="2800" b="1" dirty="0" smtClean="0">
                <a:latin typeface="Comic Sans MS" pitchFamily="66" charset="0"/>
              </a:rPr>
              <a:t> ?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257800" y="4572000"/>
            <a:ext cx="762000" cy="6096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43936"/>
            <a:ext cx="8382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4. And now, listen to the music for the whole film.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Et maintenant,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coute la musique pour tout le film.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the style of music you hear in each box.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2133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 début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the beginning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86200" y="1447800"/>
            <a:ext cx="1828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 milieu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the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la fin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the end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blog.nikonpassion.com/wp-content/uploads/2009/01/pellicul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057402"/>
            <a:ext cx="6053139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huet.LAMPTON.006\Local Settings\Temporary Internet Files\Content.IE5\3X00FGTK\MC900361568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38200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Classique / punk / rap / soul /traditionnelle / rock / musique d’horreur / d’ambiance…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Users\Muriel\AppData\Local\Microsoft\Windows\Temporary Internet Files\Content.IE5\Y03K2HT1\MCj0441880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3886200"/>
            <a:ext cx="533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52600" y="304800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Musique</a:t>
            </a:r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classique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04800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50"/>
                </a:solidFill>
                <a:latin typeface="Comic Sans MS" pitchFamily="66" charset="0"/>
              </a:rPr>
              <a:t>Musique</a:t>
            </a:r>
            <a:endParaRPr lang="en-GB" sz="24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2400" dirty="0" err="1" smtClean="0">
                <a:solidFill>
                  <a:srgbClr val="00B050"/>
                </a:solidFill>
                <a:latin typeface="Comic Sans MS" pitchFamily="66" charset="0"/>
              </a:rPr>
              <a:t>d’horreur</a:t>
            </a:r>
            <a:endParaRPr lang="en-GB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04800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Musique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punk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943600"/>
            <a:ext cx="82296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i="1" u="sng" dirty="0" smtClean="0"/>
              <a:t>Challenge</a:t>
            </a:r>
            <a:r>
              <a:rPr lang="fr-FR" sz="2000" dirty="0" smtClean="0"/>
              <a:t> : quel effet crée la musique ? </a:t>
            </a:r>
            <a:r>
              <a:rPr lang="en-GB" sz="2000" dirty="0" smtClean="0"/>
              <a:t>(what effect does the music create ?)</a:t>
            </a:r>
            <a:endParaRPr lang="en-GB" sz="2000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8153400" y="5486400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 descr="http://blog.nikonpassion.com/wp-content/uploads/2009/01/pellicu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3" y="1447800"/>
            <a:ext cx="8478839" cy="32004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8600" y="228602"/>
            <a:ext cx="8458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5. Maintenant écris ta propre histoire correspondant à la musique. 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(Write your own story board) </a:t>
            </a:r>
            <a:r>
              <a:rPr kumimoji="0" lang="en-GB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GB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write key words in each box explaining your scene</a:t>
            </a:r>
            <a:endParaRPr kumimoji="0" lang="en-GB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867400" y="1828800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3400" y="4495800"/>
            <a:ext cx="8077200" cy="198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Key sentences: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s’embrassent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kiss 			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heureux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are happy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s’entretuent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kill each other		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s’enfuient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run away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peur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are scared			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amoureux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are in love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are crazy			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font la fête – they do party</a:t>
            </a:r>
            <a:endParaRPr kumimoji="0" lang="en-GB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 font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massacrés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they get slaughtered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tiennent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main – they are holding hands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Documents and Settings\mhuet.LAMPTON.007\Local Settings\Temporary Internet Files\Content.IE5\HV21EMHP\MC90029093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1570">
            <a:off x="8304119" y="4120248"/>
            <a:ext cx="535733" cy="7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228600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Il se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tiennent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la main /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sont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heureux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/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sont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amoureux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438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ont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peur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/ </a:t>
            </a:r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s’entretuent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/ </a:t>
            </a:r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 se font </a:t>
            </a:r>
            <a:r>
              <a:rPr lang="en-GB" dirty="0" err="1" smtClean="0">
                <a:solidFill>
                  <a:srgbClr val="00B050"/>
                </a:solidFill>
                <a:latin typeface="Comic Sans MS" pitchFamily="66" charset="0"/>
              </a:rPr>
              <a:t>massacrés</a:t>
            </a:r>
            <a:endParaRPr lang="en-GB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362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sont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fous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/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sont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s’enfuient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/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ils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font la fête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2"/>
            <a:ext cx="765157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6. Décris la mise-en-scène – </a:t>
            </a:r>
            <a:r>
              <a:rPr lang="fr-FR" sz="2400" b="1" u="sng" dirty="0" err="1" smtClean="0"/>
              <a:t>describe</a:t>
            </a:r>
            <a:r>
              <a:rPr lang="fr-FR" sz="2400" b="1" u="sng" dirty="0" smtClean="0"/>
              <a:t> the setting.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838202"/>
          <a:ext cx="8534400" cy="4626864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2103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entury Gothic"/>
                          <a:ea typeface="Calibri"/>
                          <a:cs typeface="Times New Roman"/>
                        </a:rPr>
                        <a:t>Le lieu – the place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entury Gothic"/>
                          <a:ea typeface="Calibri"/>
                          <a:cs typeface="Times New Roman"/>
                        </a:rPr>
                        <a:t>Les personnages – the </a:t>
                      </a:r>
                      <a:r>
                        <a:rPr lang="fr-FR" sz="2400" dirty="0" err="1" smtClean="0">
                          <a:latin typeface="Century Gothic"/>
                          <a:ea typeface="Calibri"/>
                          <a:cs typeface="Times New Roman"/>
                        </a:rPr>
                        <a:t>characters</a:t>
                      </a:r>
                      <a:endParaRPr lang="fr-FR" sz="2400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entury Gothic"/>
                          <a:ea typeface="Calibri"/>
                          <a:cs typeface="Times New Roman"/>
                        </a:rPr>
                        <a:t>L’histoire - the </a:t>
                      </a:r>
                      <a:r>
                        <a:rPr lang="fr-FR" sz="2400" dirty="0" smtClean="0">
                          <a:latin typeface="Century Gothic"/>
                          <a:ea typeface="Calibri"/>
                          <a:cs typeface="Times New Roman"/>
                        </a:rPr>
                        <a:t>plot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226784"/>
            <a:ext cx="89916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Look at some examples of places in French – which one is suitable for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this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film?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Lieu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= supermarché – parc – cinéma – collège – gare – stade – banlieue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suburbs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 – petite ville – village – quartier résidentiel 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residential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area)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1" descr="MC9002909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421" y="4648202"/>
            <a:ext cx="592579" cy="880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67640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quartier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résidentiel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75260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garçon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et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fille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/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Des crayons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42900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Les crayons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regardent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un film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d’horreur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au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cinéma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il_fi" descr="http://www.oxfordschoolblogs.co.uk/psychcompanion/blog/wp-content/uploads/2011/02/HE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7246">
            <a:off x="7731177" y="423282"/>
            <a:ext cx="739775" cy="709613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201671"/>
            <a:ext cx="8458200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Crée un dialogue /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create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own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dialog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 the following scene, you see the boy and the girl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walking in the street holding hands.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With the person sitting next to you, imagine what they are thinking and write an inner dialogue for both characters.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52600"/>
            <a:ext cx="19050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667000"/>
            <a:ext cx="2284731" cy="2000250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724402"/>
            <a:ext cx="2418715" cy="1857375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124200" y="3657600"/>
            <a:ext cx="3200400" cy="1295400"/>
          </a:xfrm>
          <a:prstGeom prst="cloudCallout">
            <a:avLst>
              <a:gd name="adj1" fmla="val -70155"/>
              <a:gd name="adj2" fmla="val -854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362202" y="5105400"/>
            <a:ext cx="3476625" cy="1562100"/>
          </a:xfrm>
          <a:prstGeom prst="cloudCallout">
            <a:avLst>
              <a:gd name="adj1" fmla="val 75707"/>
              <a:gd name="adj2" fmla="val 870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200402" y="1905000"/>
            <a:ext cx="3086100" cy="1524000"/>
          </a:xfrm>
          <a:prstGeom prst="cloudCallout">
            <a:avLst>
              <a:gd name="adj1" fmla="val 75000"/>
              <a:gd name="adj2" fmla="val -161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32004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1242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2"/>
            <a:ext cx="24384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477000" y="0"/>
            <a:ext cx="2362200" cy="1752600"/>
          </a:xfrm>
          <a:prstGeom prst="cloudCallout">
            <a:avLst>
              <a:gd name="adj1" fmla="val -70681"/>
              <a:gd name="adj2" fmla="val 392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0" y="304800"/>
            <a:ext cx="2667000" cy="1600200"/>
          </a:xfrm>
          <a:prstGeom prst="cloudCallout">
            <a:avLst>
              <a:gd name="adj1" fmla="val 74653"/>
              <a:gd name="adj2" fmla="val -1120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5257802" y="2590802"/>
            <a:ext cx="3009900" cy="1476375"/>
          </a:xfrm>
          <a:prstGeom prst="cloudCallout">
            <a:avLst>
              <a:gd name="adj1" fmla="val -133835"/>
              <a:gd name="adj2" fmla="val -2529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981202" y="4953000"/>
            <a:ext cx="3476625" cy="1562100"/>
          </a:xfrm>
          <a:prstGeom prst="cloudCallout">
            <a:avLst>
              <a:gd name="adj1" fmla="val 83616"/>
              <a:gd name="adj2" fmla="val -3254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304802"/>
            <a:ext cx="2630819" cy="19415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28601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6. Mets les images dans 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ordre correct.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Put the pictures in the correct order.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2438400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447802"/>
            <a:ext cx="2378075" cy="17811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14600"/>
            <a:ext cx="2514600" cy="1769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38602"/>
            <a:ext cx="2362200" cy="2066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648202"/>
            <a:ext cx="2819400" cy="1762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572000"/>
            <a:ext cx="24384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10200" y="6019802"/>
            <a:ext cx="5334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2895602"/>
            <a:ext cx="533400" cy="584775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2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3810002"/>
            <a:ext cx="533400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3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791202"/>
            <a:ext cx="533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4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228602"/>
            <a:ext cx="533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5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6096002"/>
            <a:ext cx="533400" cy="58477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6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600202"/>
            <a:ext cx="533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7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587</TotalTime>
  <Words>758</Words>
  <Application>Microsoft Office PowerPoint</Application>
  <PresentationFormat>On-screen Show (4:3)</PresentationFormat>
  <Paragraphs>204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THINK LEARNING LANGUAGES IS IMPORTANT?</vt:lpstr>
      <vt:lpstr>ARE YOUR FRENCH LESSONS STIMULATING ENOUGH?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BFI INSET The use of films and short films in teaching languages</dc:title>
  <dc:creator>Muriel</dc:creator>
  <cp:lastModifiedBy>Muriel Huet</cp:lastModifiedBy>
  <cp:revision>47</cp:revision>
  <cp:lastPrinted>2013-10-17T12:00:15Z</cp:lastPrinted>
  <dcterms:created xsi:type="dcterms:W3CDTF">2013-06-25T11:44:41Z</dcterms:created>
  <dcterms:modified xsi:type="dcterms:W3CDTF">2013-11-21T09:48:29Z</dcterms:modified>
</cp:coreProperties>
</file>