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7" r:id="rId2"/>
    <p:sldId id="297" r:id="rId3"/>
    <p:sldId id="298" r:id="rId4"/>
    <p:sldId id="290" r:id="rId5"/>
    <p:sldId id="300" r:id="rId6"/>
    <p:sldId id="301" r:id="rId7"/>
    <p:sldId id="29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99"/>
    <a:srgbClr val="FF66CC"/>
    <a:srgbClr val="0000FF"/>
    <a:srgbClr val="CCFFFF"/>
    <a:srgbClr val="99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16" autoAdjust="0"/>
    <p:restoredTop sz="94660"/>
  </p:normalViewPr>
  <p:slideViewPr>
    <p:cSldViewPr>
      <p:cViewPr>
        <p:scale>
          <a:sx n="60" d="100"/>
          <a:sy n="60" d="100"/>
        </p:scale>
        <p:origin x="-3300" y="-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D88CC-9B29-482A-A758-668BB31DFB93}" type="datetimeFigureOut">
              <a:rPr lang="en-GB" smtClean="0"/>
              <a:pPr/>
              <a:t>01/10/2015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D6299-AE15-4097-939C-D760D0E4AF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461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391CB-6ED4-46A7-9CC6-26DA239521C7}" type="datetimeFigureOut">
              <a:rPr lang="en-GB" smtClean="0"/>
              <a:pPr/>
              <a:t>01/10/2015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B24E4-FA3A-43DC-B1F3-DF2722724A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9341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11376-7221-4223-9FA9-E8F2D01CDD83}" type="datetime1">
              <a:rPr lang="en-GB" smtClean="0"/>
              <a:pPr/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1826-9BCE-48DC-92C2-8BDCB700D9DD}" type="datetime1">
              <a:rPr lang="en-GB" smtClean="0"/>
              <a:pPr/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4C099-0D9B-4BD9-A251-93437D7E20EB}" type="datetime1">
              <a:rPr lang="en-GB" smtClean="0"/>
              <a:pPr/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15437-F93F-4290-98BE-73D87AF69AEF}" type="datetime1">
              <a:rPr lang="en-GB" smtClean="0"/>
              <a:pPr/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163B-6424-422D-83D4-370F4B66A6B5}" type="datetime1">
              <a:rPr lang="en-GB" smtClean="0"/>
              <a:pPr/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76BC4-2BBE-4566-B542-FA38DA9D56EF}" type="datetime1">
              <a:rPr lang="en-GB" smtClean="0"/>
              <a:pPr/>
              <a:t>01/10/2015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DE47B-4EC2-4F96-8AC1-AE5C9BF17188}" type="datetime1">
              <a:rPr lang="en-GB" smtClean="0"/>
              <a:pPr/>
              <a:t>01/10/2015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411A6-678C-4400-B864-D70510401AEE}" type="datetime1">
              <a:rPr lang="en-GB" smtClean="0"/>
              <a:pPr/>
              <a:t>01/10/2015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E063-2806-4CD3-84A5-4DB920EB4D78}" type="datetime1">
              <a:rPr lang="en-GB" smtClean="0"/>
              <a:pPr/>
              <a:t>01/10/2015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8CBB-3CF1-40F9-A22C-40565AD496F8}" type="datetime1">
              <a:rPr lang="en-GB" smtClean="0"/>
              <a:pPr/>
              <a:t>01/10/2015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9CDD-4751-46A7-A7C0-FF691C957534}" type="datetime1">
              <a:rPr lang="en-GB" smtClean="0"/>
              <a:pPr/>
              <a:t>01/10/2015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20CCB-52D2-436B-8406-9C47F53FC475}" type="datetime1">
              <a:rPr lang="en-GB" smtClean="0"/>
              <a:pPr/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MURIEL HUET - MFL TEACHER - LAMPTON SCHOOL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3E0B-904D-4131-A9A0-DAC1D89DC83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2743200" y="2362200"/>
            <a:ext cx="44958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GB" sz="6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Le </a:t>
            </a:r>
            <a:r>
              <a:rPr lang="en-GB" sz="6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Comic Sans MS"/>
              </a:rPr>
              <a:t>baiser</a:t>
            </a:r>
            <a:endParaRPr lang="en-GB" sz="6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Comic Sans MS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4495800" y="5288340"/>
            <a:ext cx="327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Times New Roman" pitchFamily="18" charset="0"/>
              </a:rPr>
              <a:t>UN COURT-MÉTRAGE </a:t>
            </a:r>
            <a:r>
              <a:rPr lang="fr-FR" sz="2400" dirty="0" smtClean="0">
                <a:latin typeface="Century Gothic" pitchFamily="34" charset="0"/>
              </a:rPr>
              <a:t>DE STÉPHAN LE LAY</a:t>
            </a:r>
            <a:endParaRPr lang="en-GB" sz="2400" dirty="0" smtClean="0">
              <a:latin typeface="Century Gothic" pitchFamily="34" charset="0"/>
            </a:endParaRPr>
          </a:p>
          <a:p>
            <a:r>
              <a:rPr lang="fr-FR" sz="2400" b="1" dirty="0" smtClean="0"/>
              <a:t> </a:t>
            </a:r>
            <a:endParaRPr lang="en-GB" sz="24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0822">
            <a:off x="388118" y="116253"/>
            <a:ext cx="2309185" cy="249947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8545">
            <a:off x="6507375" y="92041"/>
            <a:ext cx="2299351" cy="24876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il_fi" descr="http://www.filmcourt.fr/files/3141/Le_Baise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4724400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57200" y="3605"/>
            <a:ext cx="6858000" cy="83099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2400" b="1" u="sng" dirty="0" smtClean="0"/>
              <a:t>1. Analyse the short film – complete the bubbles with your own answers:</a:t>
            </a:r>
            <a:r>
              <a:rPr lang="en-GB" sz="2400" b="1" dirty="0" smtClean="0"/>
              <a:t> </a:t>
            </a:r>
            <a:endParaRPr lang="en-GB" sz="2400" dirty="0"/>
          </a:p>
        </p:txBody>
      </p:sp>
      <p:pic>
        <p:nvPicPr>
          <p:cNvPr id="14" name="Picture 13" descr="C:\Users\mhuet\AppData\Local\Microsoft\Windows\Temporary Internet Files\Content.IE5\4W2QVLWW\MC900423830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914400" cy="978196"/>
          </a:xfrm>
          <a:prstGeom prst="rect">
            <a:avLst/>
          </a:prstGeom>
          <a:noFill/>
          <a:extLst/>
        </p:spPr>
      </p:pic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152400" y="1828800"/>
            <a:ext cx="2743200" cy="2286000"/>
          </a:xfrm>
          <a:prstGeom prst="cloudCallout">
            <a:avLst>
              <a:gd name="adj1" fmla="val -40431"/>
              <a:gd name="adj2" fmla="val -61995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LES COULEURS</a:t>
            </a:r>
            <a:r>
              <a:rPr kumimoji="0" lang="en-GB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5943600" y="1447800"/>
            <a:ext cx="2449512" cy="2492375"/>
          </a:xfrm>
          <a:prstGeom prst="cloudCallout">
            <a:avLst>
              <a:gd name="adj1" fmla="val 67847"/>
              <a:gd name="adj2" fmla="val -4119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LA MUSIQUE: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3048000" y="1524000"/>
            <a:ext cx="2743200" cy="2514600"/>
          </a:xfrm>
          <a:prstGeom prst="cloudCallout">
            <a:avLst>
              <a:gd name="adj1" fmla="val 50032"/>
              <a:gd name="adj2" fmla="val 55403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GB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LES PERSONNAGES: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1600200" y="4495800"/>
            <a:ext cx="5867400" cy="2057400"/>
          </a:xfrm>
          <a:prstGeom prst="cloudCallout">
            <a:avLst>
              <a:gd name="adj1" fmla="val 61032"/>
              <a:gd name="adj2" fmla="val -12806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rial" pitchFamily="34" charset="0"/>
              </a:rPr>
              <a:t>LES PLANS CINÉMATOGRAPHIQUES (CINEMA SHOTS):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2743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noir et </a:t>
            </a:r>
            <a:r>
              <a:rPr lang="en-GB" sz="2400" b="1" dirty="0" err="1" smtClean="0">
                <a:solidFill>
                  <a:srgbClr val="FF0000"/>
                </a:solidFill>
              </a:rPr>
              <a:t>blanc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1400" y="25908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Un </a:t>
            </a:r>
            <a:r>
              <a:rPr lang="en-GB" sz="2400" b="1" dirty="0" err="1" smtClean="0">
                <a:solidFill>
                  <a:srgbClr val="FF0000"/>
                </a:solidFill>
              </a:rPr>
              <a:t>homme</a:t>
            </a:r>
            <a:r>
              <a:rPr lang="en-GB" sz="2400" b="1" dirty="0" smtClean="0">
                <a:solidFill>
                  <a:srgbClr val="FF0000"/>
                </a:solidFill>
              </a:rPr>
              <a:t> et </a:t>
            </a:r>
            <a:r>
              <a:rPr lang="en-GB" sz="2400" b="1" dirty="0" err="1" smtClean="0">
                <a:solidFill>
                  <a:srgbClr val="FF0000"/>
                </a:solidFill>
              </a:rPr>
              <a:t>une</a:t>
            </a:r>
            <a:r>
              <a:rPr lang="en-GB" sz="2400" b="1" dirty="0" smtClean="0">
                <a:solidFill>
                  <a:srgbClr val="FF0000"/>
                </a:solidFill>
              </a:rPr>
              <a:t> femme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4600" y="22860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FF0000"/>
                </a:solidFill>
              </a:rPr>
              <a:t>Musique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</a:rPr>
              <a:t>classique</a:t>
            </a:r>
            <a:r>
              <a:rPr lang="en-GB" sz="2400" b="1" dirty="0" smtClean="0">
                <a:solidFill>
                  <a:srgbClr val="FF0000"/>
                </a:solidFill>
              </a:rPr>
              <a:t>/</a:t>
            </a:r>
          </a:p>
          <a:p>
            <a:r>
              <a:rPr lang="en-GB" sz="2400" b="1" dirty="0" err="1" smtClean="0">
                <a:solidFill>
                  <a:srgbClr val="FF0000"/>
                </a:solidFill>
              </a:rPr>
              <a:t>ancienne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4600" y="54102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Plan </a:t>
            </a:r>
            <a:r>
              <a:rPr lang="en-GB" sz="2400" b="1" dirty="0" err="1" smtClean="0">
                <a:solidFill>
                  <a:srgbClr val="FF0000"/>
                </a:solidFill>
              </a:rPr>
              <a:t>d’ensemble</a:t>
            </a:r>
            <a:r>
              <a:rPr lang="en-GB" sz="2400" b="1" dirty="0" smtClean="0">
                <a:solidFill>
                  <a:srgbClr val="FF0000"/>
                </a:solidFill>
              </a:rPr>
              <a:t> / plan </a:t>
            </a:r>
            <a:r>
              <a:rPr lang="en-GB" sz="2400" b="1" dirty="0" err="1" smtClean="0">
                <a:solidFill>
                  <a:srgbClr val="FF0000"/>
                </a:solidFill>
              </a:rPr>
              <a:t>moyen</a:t>
            </a:r>
            <a:r>
              <a:rPr lang="en-GB" sz="2400" b="1" dirty="0" smtClean="0">
                <a:solidFill>
                  <a:srgbClr val="FF0000"/>
                </a:solidFill>
              </a:rPr>
              <a:t> / </a:t>
            </a:r>
            <a:r>
              <a:rPr lang="en-GB" sz="2400" b="1" dirty="0" err="1" smtClean="0">
                <a:solidFill>
                  <a:srgbClr val="FF0000"/>
                </a:solidFill>
              </a:rPr>
              <a:t>gros</a:t>
            </a:r>
            <a:r>
              <a:rPr lang="en-GB" sz="2400" b="1" dirty="0" smtClean="0">
                <a:solidFill>
                  <a:srgbClr val="FF0000"/>
                </a:solidFill>
              </a:rPr>
              <a:t> plan...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381002" y="110581"/>
            <a:ext cx="7909601" cy="7694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en-GB" sz="2400" b="1" u="sng" dirty="0" smtClean="0"/>
              <a:t>Look at the letter and have a guess of what it could mean.</a:t>
            </a:r>
            <a:endParaRPr lang="en-GB" sz="24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648200" cy="487680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Muriel\AppData\Local\Microsoft\Windows\Temporary Internet Files\Content.IE5\TSL5YZNQ\MC90044190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2" y="990601"/>
            <a:ext cx="1520825" cy="1797050"/>
          </a:xfrm>
          <a:prstGeom prst="rect">
            <a:avLst/>
          </a:prstGeom>
          <a:noFill/>
        </p:spPr>
      </p:pic>
      <p:sp>
        <p:nvSpPr>
          <p:cNvPr id="14" name="Cloud Callout 13"/>
          <p:cNvSpPr/>
          <p:nvPr/>
        </p:nvSpPr>
        <p:spPr>
          <a:xfrm>
            <a:off x="4648200" y="1447800"/>
            <a:ext cx="4495800" cy="4953000"/>
          </a:xfrm>
          <a:prstGeom prst="cloudCallout">
            <a:avLst>
              <a:gd name="adj1" fmla="val -58705"/>
              <a:gd name="adj2" fmla="val 413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Comic Sans MS" pitchFamily="66" charset="0"/>
              </a:rPr>
              <a:t>My beloved, </a:t>
            </a:r>
          </a:p>
          <a:p>
            <a:pPr algn="ctr"/>
            <a:endParaRPr lang="en-GB" sz="2400" dirty="0" smtClean="0">
              <a:latin typeface="Comic Sans MS" pitchFamily="66" charset="0"/>
            </a:endParaRPr>
          </a:p>
          <a:p>
            <a:pPr algn="ctr"/>
            <a:r>
              <a:rPr lang="en-GB" sz="2400" dirty="0" smtClean="0">
                <a:latin typeface="Comic Sans MS" pitchFamily="66" charset="0"/>
              </a:rPr>
              <a:t>Meet me at 2pm on our rock for our first kiss.</a:t>
            </a:r>
          </a:p>
          <a:p>
            <a:pPr algn="ctr"/>
            <a:endParaRPr lang="en-GB" sz="2400" dirty="0" smtClean="0">
              <a:latin typeface="Comic Sans MS" pitchFamily="66" charset="0"/>
            </a:endParaRPr>
          </a:p>
          <a:p>
            <a:pPr algn="ctr"/>
            <a:r>
              <a:rPr lang="en-GB" sz="2400" dirty="0" smtClean="0">
                <a:latin typeface="Comic Sans MS" pitchFamily="66" charset="0"/>
              </a:rPr>
              <a:t>Signed: your beloved</a:t>
            </a:r>
          </a:p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2"/>
            <a:ext cx="8686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z="2000" b="1" u="sng" dirty="0" smtClean="0"/>
              <a:t>4. Write the dialog for the scene below – write only ONE sentence for each character (one for each bubble).</a:t>
            </a:r>
            <a:endParaRPr lang="en-GB" sz="20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2590800" cy="2057400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2" y="2667000"/>
            <a:ext cx="2586924" cy="2371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4" name="AutoShape 333"/>
          <p:cNvSpPr>
            <a:spLocks noChangeArrowheads="1"/>
          </p:cNvSpPr>
          <p:nvPr/>
        </p:nvSpPr>
        <p:spPr bwMode="auto">
          <a:xfrm>
            <a:off x="304801" y="3200400"/>
            <a:ext cx="5019675" cy="1752600"/>
          </a:xfrm>
          <a:prstGeom prst="cloudCallout">
            <a:avLst>
              <a:gd name="adj1" fmla="val 58398"/>
              <a:gd name="adj2" fmla="val 20616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AutoShape 332"/>
          <p:cNvSpPr>
            <a:spLocks noChangeArrowheads="1"/>
          </p:cNvSpPr>
          <p:nvPr/>
        </p:nvSpPr>
        <p:spPr bwMode="auto">
          <a:xfrm>
            <a:off x="3352803" y="838200"/>
            <a:ext cx="5514975" cy="1562100"/>
          </a:xfrm>
          <a:prstGeom prst="cloudCallout">
            <a:avLst>
              <a:gd name="adj1" fmla="val -59523"/>
              <a:gd name="adj2" fmla="val 43750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b="1" u="sng" dirty="0" smtClean="0"/>
              <a:t>Quelques idées pour le dialogue:</a:t>
            </a:r>
            <a:endParaRPr lang="en-GB" sz="1600" dirty="0" smtClean="0"/>
          </a:p>
          <a:p>
            <a:r>
              <a:rPr lang="fr-FR" sz="1600" b="1" dirty="0" smtClean="0"/>
              <a:t> </a:t>
            </a:r>
            <a:endParaRPr lang="en-GB" sz="1600" dirty="0" smtClean="0"/>
          </a:p>
          <a:p>
            <a:r>
              <a:rPr lang="fr-FR" sz="1600" dirty="0" smtClean="0"/>
              <a:t>Moche (</a:t>
            </a:r>
            <a:r>
              <a:rPr lang="fr-FR" sz="1600" i="1" dirty="0" err="1" smtClean="0"/>
              <a:t>ugly</a:t>
            </a:r>
            <a:r>
              <a:rPr lang="fr-FR" sz="1600" dirty="0" smtClean="0"/>
              <a:t>) / beau-belle (</a:t>
            </a:r>
            <a:r>
              <a:rPr lang="fr-FR" sz="1600" i="1" dirty="0" err="1" smtClean="0"/>
              <a:t>beautiful</a:t>
            </a:r>
            <a:r>
              <a:rPr lang="fr-FR" sz="1600" dirty="0" smtClean="0"/>
              <a:t>) / affreux(-se) (</a:t>
            </a:r>
            <a:r>
              <a:rPr lang="fr-FR" sz="1600" i="1" dirty="0" err="1" smtClean="0"/>
              <a:t>awful</a:t>
            </a:r>
            <a:r>
              <a:rPr lang="fr-FR" sz="1600" dirty="0" smtClean="0"/>
              <a:t>) / cruel(le) / </a:t>
            </a:r>
            <a:r>
              <a:rPr lang="en-GB" sz="1600" dirty="0" smtClean="0"/>
              <a:t>   </a:t>
            </a:r>
            <a:r>
              <a:rPr lang="fr-FR" sz="1600" dirty="0" smtClean="0"/>
              <a:t>lâche (</a:t>
            </a:r>
            <a:r>
              <a:rPr lang="fr-FR" sz="1600" i="1" dirty="0" err="1" smtClean="0"/>
              <a:t>coward</a:t>
            </a:r>
            <a:r>
              <a:rPr lang="fr-FR" sz="1600" dirty="0" smtClean="0"/>
              <a:t>) / courageux (</a:t>
            </a:r>
            <a:r>
              <a:rPr lang="fr-FR" sz="1600" i="1" dirty="0" smtClean="0"/>
              <a:t>brave</a:t>
            </a:r>
            <a:r>
              <a:rPr lang="fr-FR" sz="1600" dirty="0" smtClean="0"/>
              <a:t>)</a:t>
            </a:r>
            <a:endParaRPr lang="en-GB" sz="1600" dirty="0" smtClean="0"/>
          </a:p>
          <a:p>
            <a:r>
              <a:rPr lang="fr-FR" sz="1600" dirty="0" smtClean="0"/>
              <a:t>Je t’aime / je ne t’aime pas -   </a:t>
            </a:r>
            <a:r>
              <a:rPr lang="fr-FR" sz="1600" i="1" dirty="0" smtClean="0"/>
              <a:t>(I love </a:t>
            </a:r>
            <a:r>
              <a:rPr lang="fr-FR" sz="1600" i="1" dirty="0" err="1" smtClean="0"/>
              <a:t>you</a:t>
            </a:r>
            <a:r>
              <a:rPr lang="fr-FR" sz="1600" i="1" dirty="0" smtClean="0"/>
              <a:t> / I </a:t>
            </a:r>
            <a:r>
              <a:rPr lang="fr-FR" sz="1600" i="1" dirty="0" err="1" smtClean="0"/>
              <a:t>don’t</a:t>
            </a:r>
            <a:r>
              <a:rPr lang="fr-FR" sz="1600" i="1" dirty="0" smtClean="0"/>
              <a:t> love </a:t>
            </a:r>
            <a:r>
              <a:rPr lang="fr-FR" sz="1600" i="1" dirty="0" err="1" smtClean="0"/>
              <a:t>you</a:t>
            </a:r>
            <a:r>
              <a:rPr lang="fr-FR" sz="1600" dirty="0" smtClean="0"/>
              <a:t>)         </a:t>
            </a:r>
            <a:r>
              <a:rPr lang="en-GB" sz="1600" dirty="0" smtClean="0"/>
              <a:t> </a:t>
            </a:r>
            <a:r>
              <a:rPr lang="en-GB" sz="1600" dirty="0" err="1" smtClean="0"/>
              <a:t>lâcher</a:t>
            </a:r>
            <a:r>
              <a:rPr lang="en-GB" sz="1600" dirty="0" smtClean="0"/>
              <a:t> / </a:t>
            </a:r>
            <a:r>
              <a:rPr lang="en-GB" sz="1600" dirty="0" err="1" smtClean="0"/>
              <a:t>laisser</a:t>
            </a:r>
            <a:r>
              <a:rPr lang="en-GB" sz="1600" dirty="0" smtClean="0"/>
              <a:t> </a:t>
            </a:r>
            <a:r>
              <a:rPr lang="en-GB" sz="1600" dirty="0" err="1" smtClean="0"/>
              <a:t>tomber</a:t>
            </a:r>
            <a:r>
              <a:rPr lang="en-GB" sz="1600" dirty="0" smtClean="0"/>
              <a:t> (</a:t>
            </a:r>
            <a:r>
              <a:rPr lang="en-GB" sz="1600" i="1" dirty="0" smtClean="0"/>
              <a:t>to drop</a:t>
            </a:r>
            <a:r>
              <a:rPr lang="en-GB" sz="1600" dirty="0" smtClean="0"/>
              <a:t>)  -  </a:t>
            </a:r>
          </a:p>
          <a:p>
            <a:r>
              <a:rPr lang="en-GB" sz="1600" dirty="0" smtClean="0"/>
              <a:t> </a:t>
            </a:r>
            <a:r>
              <a:rPr lang="en-GB" sz="1600" dirty="0" err="1" smtClean="0"/>
              <a:t>retenir</a:t>
            </a:r>
            <a:r>
              <a:rPr lang="en-GB" sz="1600" dirty="0" smtClean="0"/>
              <a:t> (</a:t>
            </a:r>
            <a:r>
              <a:rPr lang="en-GB" sz="1600" i="1" dirty="0" smtClean="0"/>
              <a:t>to hold</a:t>
            </a:r>
            <a:r>
              <a:rPr lang="en-GB" sz="1600" dirty="0" smtClean="0"/>
              <a:t>)                 </a:t>
            </a:r>
            <a:r>
              <a:rPr lang="fr-FR" sz="1600" dirty="0" smtClean="0"/>
              <a:t>Ne me laisse pas tomber ! </a:t>
            </a:r>
            <a:r>
              <a:rPr lang="en-GB" sz="1600" dirty="0" smtClean="0"/>
              <a:t>(</a:t>
            </a:r>
            <a:r>
              <a:rPr lang="en-GB" sz="1600" i="1" dirty="0" smtClean="0"/>
              <a:t>don’t drop me</a:t>
            </a:r>
            <a:r>
              <a:rPr lang="en-GB" sz="1600" dirty="0" smtClean="0"/>
              <a:t> !) </a:t>
            </a:r>
          </a:p>
          <a:p>
            <a:r>
              <a:rPr lang="en-GB" sz="1600" dirty="0" err="1" smtClean="0"/>
              <a:t>Mourir</a:t>
            </a:r>
            <a:r>
              <a:rPr lang="en-GB" sz="1600" dirty="0" smtClean="0"/>
              <a:t> </a:t>
            </a:r>
            <a:r>
              <a:rPr lang="en-GB" sz="1600" i="1" dirty="0" smtClean="0"/>
              <a:t>(to die)</a:t>
            </a:r>
            <a:r>
              <a:rPr lang="en-GB" sz="1600" dirty="0" smtClean="0"/>
              <a:t> / vivre (</a:t>
            </a:r>
            <a:r>
              <a:rPr lang="en-GB" sz="1600" i="1" dirty="0" smtClean="0"/>
              <a:t>to live</a:t>
            </a:r>
            <a:r>
              <a:rPr lang="en-GB" sz="1600" dirty="0" smtClean="0"/>
              <a:t>) –          </a:t>
            </a:r>
            <a:r>
              <a:rPr lang="fr-FR" sz="1600" dirty="0" smtClean="0"/>
              <a:t>je ne veux pas (</a:t>
            </a:r>
            <a:r>
              <a:rPr lang="fr-FR" sz="1600" i="1" dirty="0" smtClean="0"/>
              <a:t>I </a:t>
            </a:r>
            <a:r>
              <a:rPr lang="fr-FR" sz="1600" i="1" dirty="0" err="1" smtClean="0"/>
              <a:t>don’t</a:t>
            </a:r>
            <a:r>
              <a:rPr lang="fr-FR" sz="1600" i="1" dirty="0" smtClean="0"/>
              <a:t> </a:t>
            </a:r>
            <a:r>
              <a:rPr lang="fr-FR" sz="1600" i="1" dirty="0" err="1" smtClean="0"/>
              <a:t>want</a:t>
            </a:r>
            <a:r>
              <a:rPr lang="fr-FR" sz="1600" i="1" dirty="0" smtClean="0"/>
              <a:t> to</a:t>
            </a:r>
            <a:r>
              <a:rPr lang="fr-FR" sz="1600" dirty="0" smtClean="0"/>
              <a:t>) / je ne peux pas (</a:t>
            </a:r>
            <a:r>
              <a:rPr lang="fr-FR" sz="1600" i="1" dirty="0" smtClean="0"/>
              <a:t>I </a:t>
            </a:r>
            <a:r>
              <a:rPr lang="fr-FR" sz="1600" i="1" dirty="0" err="1" smtClean="0"/>
              <a:t>can’t</a:t>
            </a:r>
            <a:r>
              <a:rPr lang="fr-FR" sz="1600" dirty="0" smtClean="0"/>
              <a:t>)</a:t>
            </a:r>
            <a:endParaRPr lang="en-GB" sz="1600" dirty="0" smtClean="0"/>
          </a:p>
        </p:txBody>
      </p:sp>
      <p:pic>
        <p:nvPicPr>
          <p:cNvPr id="15" name="Picture 14" descr="C:\Documents and Settings\mhuet.LAMPTON\Local Settings\Temporary Internet Files\Content.IE5\0XYWIINO\MC900441880[1].wm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48006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6629400" y="2362200"/>
            <a:ext cx="2514600" cy="397031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1400" b="1" u="sng" dirty="0" smtClean="0"/>
              <a:t>AIDE / HELP :</a:t>
            </a:r>
          </a:p>
          <a:p>
            <a:endParaRPr lang="en-GB" sz="1400" b="1" dirty="0" smtClean="0"/>
          </a:p>
          <a:p>
            <a:r>
              <a:rPr lang="en-GB" sz="1400" dirty="0" smtClean="0"/>
              <a:t>au début = at the start</a:t>
            </a:r>
          </a:p>
          <a:p>
            <a:r>
              <a:rPr lang="fr-FR" sz="1400" dirty="0" smtClean="0"/>
              <a:t>Une banlieue = a </a:t>
            </a:r>
            <a:r>
              <a:rPr lang="fr-FR" sz="1400" dirty="0" err="1" smtClean="0"/>
              <a:t>suburb</a:t>
            </a:r>
            <a:endParaRPr lang="en-GB" sz="1400" dirty="0" smtClean="0"/>
          </a:p>
          <a:p>
            <a:r>
              <a:rPr lang="fr-FR" sz="1400" dirty="0" smtClean="0"/>
              <a:t>porte = </a:t>
            </a:r>
            <a:r>
              <a:rPr lang="fr-FR" sz="1400" dirty="0" err="1" smtClean="0"/>
              <a:t>wears</a:t>
            </a:r>
            <a:endParaRPr lang="en-GB" sz="1400" dirty="0" smtClean="0"/>
          </a:p>
          <a:p>
            <a:r>
              <a:rPr lang="fr-FR" sz="1400" dirty="0" smtClean="0"/>
              <a:t>un chapeau = a </a:t>
            </a:r>
            <a:r>
              <a:rPr lang="fr-FR" sz="1400" dirty="0" err="1" smtClean="0"/>
              <a:t>hat</a:t>
            </a:r>
            <a:endParaRPr lang="en-GB" sz="1400" dirty="0" smtClean="0"/>
          </a:p>
          <a:p>
            <a:r>
              <a:rPr lang="fr-FR" sz="1400" dirty="0" smtClean="0"/>
              <a:t>une montre = a </a:t>
            </a:r>
            <a:r>
              <a:rPr lang="fr-FR" sz="1400" dirty="0" err="1" smtClean="0"/>
              <a:t>watch</a:t>
            </a:r>
            <a:endParaRPr lang="en-GB" sz="1400" dirty="0" smtClean="0"/>
          </a:p>
          <a:p>
            <a:r>
              <a:rPr lang="fr-FR" sz="1400" dirty="0" smtClean="0"/>
              <a:t>une casquette = a cap</a:t>
            </a:r>
            <a:endParaRPr lang="en-GB" sz="1400" dirty="0" smtClean="0"/>
          </a:p>
          <a:p>
            <a:r>
              <a:rPr lang="fr-FR" sz="1400" dirty="0" smtClean="0"/>
              <a:t>des boucles d’oreilles =  </a:t>
            </a:r>
            <a:r>
              <a:rPr lang="fr-FR" sz="1400" dirty="0" err="1" smtClean="0"/>
              <a:t>earrings</a:t>
            </a:r>
            <a:endParaRPr lang="en-GB" sz="1400" dirty="0" smtClean="0"/>
          </a:p>
          <a:p>
            <a:r>
              <a:rPr lang="fr-FR" sz="1400" dirty="0" smtClean="0"/>
              <a:t>des lunettes = glasses</a:t>
            </a:r>
            <a:endParaRPr lang="en-GB" sz="1400" dirty="0" smtClean="0"/>
          </a:p>
          <a:p>
            <a:r>
              <a:rPr lang="fr-FR" sz="1400" dirty="0" smtClean="0"/>
              <a:t>une cravate = a </a:t>
            </a:r>
            <a:r>
              <a:rPr lang="fr-FR" sz="1400" dirty="0" err="1" smtClean="0"/>
              <a:t>tie</a:t>
            </a:r>
            <a:endParaRPr lang="en-GB" sz="1400" dirty="0" smtClean="0"/>
          </a:p>
          <a:p>
            <a:r>
              <a:rPr lang="fr-FR" sz="1400" dirty="0" smtClean="0"/>
              <a:t>une veste = a jacket</a:t>
            </a:r>
            <a:endParaRPr lang="en-GB" sz="1400" dirty="0" smtClean="0"/>
          </a:p>
          <a:p>
            <a:r>
              <a:rPr lang="fr-FR" sz="1400" dirty="0" smtClean="0"/>
              <a:t>une fleur = a </a:t>
            </a:r>
            <a:r>
              <a:rPr lang="fr-FR" sz="1400" dirty="0" err="1" smtClean="0"/>
              <a:t>flower</a:t>
            </a:r>
            <a:endParaRPr lang="en-GB" sz="1400" dirty="0" smtClean="0"/>
          </a:p>
          <a:p>
            <a:r>
              <a:rPr lang="fr-FR" sz="1400" dirty="0" smtClean="0"/>
              <a:t>un mouchoir = a tissue</a:t>
            </a:r>
            <a:endParaRPr lang="en-GB" sz="1400" dirty="0" smtClean="0"/>
          </a:p>
          <a:p>
            <a:r>
              <a:rPr lang="fr-FR" sz="1400" dirty="0" smtClean="0"/>
              <a:t>un rocher = a rock</a:t>
            </a:r>
            <a:endParaRPr lang="en-GB" sz="1400" dirty="0" smtClean="0"/>
          </a:p>
          <a:p>
            <a:r>
              <a:rPr lang="fr-FR" sz="1400" dirty="0" smtClean="0"/>
              <a:t>le ciel = the </a:t>
            </a:r>
            <a:r>
              <a:rPr lang="fr-FR" sz="1400" dirty="0" err="1" smtClean="0"/>
              <a:t>sky</a:t>
            </a:r>
            <a:endParaRPr lang="en-GB" sz="1400" dirty="0" smtClean="0"/>
          </a:p>
          <a:p>
            <a:r>
              <a:rPr lang="fr-FR" sz="1400" dirty="0" smtClean="0"/>
              <a:t>tomber = to </a:t>
            </a:r>
            <a:r>
              <a:rPr lang="fr-FR" sz="1400" dirty="0" err="1" smtClean="0"/>
              <a:t>fall</a:t>
            </a:r>
            <a:endParaRPr lang="en-GB" sz="1400" dirty="0"/>
          </a:p>
        </p:txBody>
      </p:sp>
      <p:sp>
        <p:nvSpPr>
          <p:cNvPr id="39939" name="Oval 3"/>
          <p:cNvSpPr>
            <a:spLocks noChangeAspect="1" noChangeArrowheads="1"/>
          </p:cNvSpPr>
          <p:nvPr/>
        </p:nvSpPr>
        <p:spPr bwMode="auto">
          <a:xfrm>
            <a:off x="6781800" y="228600"/>
            <a:ext cx="1447800" cy="900772"/>
          </a:xfrm>
          <a:prstGeom prst="ellipse">
            <a:avLst/>
          </a:prstGeom>
          <a:solidFill>
            <a:srgbClr val="7BA0CD"/>
          </a:solidFill>
          <a:ln w="76200">
            <a:solidFill>
              <a:srgbClr val="D3DFEE"/>
            </a:solidFill>
            <a:round/>
            <a:headEnd/>
            <a:tailEnd/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COMPE-TITION!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1" descr="MC90029093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18485">
            <a:off x="8603125" y="1953020"/>
            <a:ext cx="457200" cy="695325"/>
          </a:xfrm>
          <a:prstGeom prst="rect">
            <a:avLst/>
          </a:prstGeom>
          <a:noFill/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2"/>
            <a:ext cx="8305800" cy="730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QUIZ –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Circle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the correct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answer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La scène se passe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a) dans </a:t>
            </a:r>
            <a:r>
              <a:rPr lang="fr-FR" sz="20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une banlieue		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b) à la montagne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c) au bord de la mer		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d) à la campagne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>
              <a:latin typeface="Century Gothic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2.</a:t>
            </a:r>
            <a:r>
              <a:rPr lang="fr-FR" sz="20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Au début du film, la musique est: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2000" b="1" dirty="0" smtClean="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entury Gothic" pitchFamily="34" charset="0"/>
                <a:cs typeface="Arial" pitchFamily="34" charset="0"/>
              </a:rPr>
              <a:t>a) rock				b) pop</a:t>
            </a:r>
            <a:endParaRPr lang="en-GB" sz="2000" dirty="0" smtClean="0"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c) classique			d) jazz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 smtClean="0"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3. La fille porte une robe et …</a:t>
            </a:r>
            <a:r>
              <a:rPr lang="fr-FR" sz="20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 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 smtClean="0"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a) un chapeau		b) une casquette</a:t>
            </a:r>
            <a:endParaRPr lang="en-GB" sz="2000" dirty="0" smtClean="0"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c) une montre			d) des baskets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 smtClean="0"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4. L’homme porte: 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 smtClean="0">
              <a:latin typeface="Century Gothic" pitchFamily="34" charset="0"/>
              <a:cs typeface="Arial" pitchFamily="34" charset="0"/>
            </a:endParaRPr>
          </a:p>
          <a:p>
            <a:r>
              <a:rPr lang="fr-FR" sz="2000" dirty="0" smtClean="0">
                <a:latin typeface="Century Gothic" pitchFamily="34" charset="0"/>
              </a:rPr>
              <a:t>a) des boucles d’oreilles	 b) des lunettes</a:t>
            </a:r>
            <a:endParaRPr lang="en-GB" sz="2000" dirty="0" smtClean="0">
              <a:latin typeface="Century Gothic" pitchFamily="34" charset="0"/>
            </a:endParaRPr>
          </a:p>
          <a:p>
            <a:r>
              <a:rPr lang="fr-FR" sz="2000" dirty="0" smtClean="0">
                <a:latin typeface="Century Gothic" pitchFamily="34" charset="0"/>
              </a:rPr>
              <a:t>c) un jean			 d) une cravate</a:t>
            </a:r>
            <a:endParaRPr lang="en-GB" sz="2000" dirty="0" smtClean="0">
              <a:latin typeface="Century Gothic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1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0" y="1600200"/>
            <a:ext cx="2971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0" y="3124200"/>
            <a:ext cx="1752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0" y="4267200"/>
            <a:ext cx="2133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3581400" y="5715000"/>
            <a:ext cx="2209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0"/>
            <a:ext cx="86106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5. Qu’est-ce que l’homme porte sur sa veste: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GB" sz="2000" dirty="0" smtClean="0">
              <a:latin typeface="Century Gothic" pitchFamily="34" charset="0"/>
              <a:cs typeface="Arial" pitchFamily="34" charset="0"/>
            </a:endParaRPr>
          </a:p>
          <a:p>
            <a:r>
              <a:rPr lang="fr-FR" sz="2000" dirty="0" smtClean="0">
                <a:latin typeface="Century Gothic" pitchFamily="34" charset="0"/>
              </a:rPr>
              <a:t>a) une fleur			b) un mouchoir</a:t>
            </a:r>
            <a:endParaRPr lang="en-GB" sz="2000" dirty="0" smtClean="0">
              <a:latin typeface="Century Gothic" pitchFamily="34" charset="0"/>
            </a:endParaRPr>
          </a:p>
          <a:p>
            <a:r>
              <a:rPr lang="fr-FR" sz="2000" dirty="0" smtClean="0">
                <a:latin typeface="Century Gothic" pitchFamily="34" charset="0"/>
              </a:rPr>
              <a:t>c) un crayon			d) un livre</a:t>
            </a:r>
            <a:endParaRPr lang="en-GB" sz="2000" dirty="0" smtClean="0">
              <a:latin typeface="Century Gothic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 smtClean="0">
              <a:latin typeface="Century Gothic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000" b="1" dirty="0" smtClean="0">
                <a:latin typeface="Century Gothic"/>
                <a:ea typeface="Calibri"/>
                <a:cs typeface="Times New Roman"/>
              </a:rPr>
              <a:t>6. Les acteurs principaux sont:</a:t>
            </a:r>
            <a:endParaRPr lang="en-GB" sz="20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2137410" algn="l"/>
              </a:tabLst>
            </a:pPr>
            <a:r>
              <a:rPr lang="fr-FR" sz="2000" dirty="0" smtClean="0">
                <a:latin typeface="Century Gothic"/>
                <a:ea typeface="Calibri"/>
                <a:cs typeface="Times New Roman"/>
              </a:rPr>
              <a:t>	</a:t>
            </a:r>
            <a:endParaRPr lang="en-GB" sz="2000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000" dirty="0" smtClean="0">
                <a:latin typeface="Century Gothic"/>
                <a:ea typeface="Calibri"/>
                <a:cs typeface="Times New Roman"/>
              </a:rPr>
              <a:t>a) des animaux		bun garçon et une fille</a:t>
            </a:r>
            <a:endParaRPr lang="en-GB" sz="2000" dirty="0" smtClean="0">
              <a:ea typeface="Calibri"/>
              <a:cs typeface="Times New Roman"/>
            </a:endParaRPr>
          </a:p>
          <a:p>
            <a:r>
              <a:rPr lang="fr-FR" sz="2000" dirty="0" smtClean="0">
                <a:latin typeface="Century Gothic"/>
                <a:ea typeface="Calibri"/>
                <a:cs typeface="Times New Roman"/>
              </a:rPr>
              <a:t>c) des monstres		d) un homme et une femme</a:t>
            </a:r>
          </a:p>
          <a:p>
            <a:endParaRPr lang="en-GB" sz="2000" dirty="0" smtClean="0"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6. A la fin, la fille tombe…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 smtClean="0">
              <a:latin typeface="Century Gothic" pitchFamily="34" charset="0"/>
              <a:cs typeface="Arial" pitchFamily="34" charset="0"/>
            </a:endParaRPr>
          </a:p>
          <a:p>
            <a:r>
              <a:rPr lang="fr-FR" sz="2000" dirty="0" smtClean="0">
                <a:latin typeface="Century Gothic" pitchFamily="34" charset="0"/>
              </a:rPr>
              <a:t>a) du vélo			b) du rocher</a:t>
            </a:r>
            <a:endParaRPr lang="en-GB" sz="2000" dirty="0" smtClean="0">
              <a:latin typeface="Century Gothic" pitchFamily="34" charset="0"/>
            </a:endParaRPr>
          </a:p>
          <a:p>
            <a:r>
              <a:rPr lang="fr-FR" sz="2000" dirty="0" smtClean="0">
                <a:latin typeface="Century Gothic" pitchFamily="34" charset="0"/>
              </a:rPr>
              <a:t>c) du ciel			d) de la maison</a:t>
            </a:r>
            <a:endParaRPr lang="en-GB" sz="2000" dirty="0" smtClean="0">
              <a:latin typeface="Century Gothic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 smtClean="0">
              <a:latin typeface="Century Gothic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endParaRPr lang="en-GB" dirty="0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4611231"/>
            <a:ext cx="9144000" cy="2246769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QUESTIONS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CHALLENGE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latin typeface="Century Gothic" pitchFamily="34" charset="0"/>
              </a:rPr>
              <a:t>How do you say ‘I love you’ in French?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Je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vous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aime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/  je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t’aime</a:t>
            </a:r>
            <a:endParaRPr lang="en-GB" sz="2000" dirty="0" smtClean="0">
              <a:solidFill>
                <a:srgbClr val="0000FF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latin typeface="Century Gothic" pitchFamily="34" charset="0"/>
                <a:ea typeface="Calibri" pitchFamily="34" charset="0"/>
                <a:cs typeface="Times New Roman" pitchFamily="18" charset="0"/>
              </a:rPr>
              <a:t>What effect does the music create on the film? (Answer in French)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err="1" smtClean="0">
                <a:solidFill>
                  <a:srgbClr val="0000FF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Cela</a:t>
            </a:r>
            <a:r>
              <a:rPr lang="en-GB" sz="2000" dirty="0" smtClean="0">
                <a:solidFill>
                  <a:srgbClr val="0000FF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00FF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crée</a:t>
            </a:r>
            <a:r>
              <a:rPr lang="en-GB" sz="2000" dirty="0" smtClean="0">
                <a:solidFill>
                  <a:srgbClr val="0000FF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0000FF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une</a:t>
            </a:r>
            <a:r>
              <a:rPr lang="en-GB" sz="2000" dirty="0" smtClean="0">
                <a:solidFill>
                  <a:srgbClr val="0000FF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ambiance </a:t>
            </a:r>
            <a:r>
              <a:rPr lang="en-GB" sz="2000" dirty="0" err="1" smtClean="0">
                <a:solidFill>
                  <a:srgbClr val="0000FF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ancienne</a:t>
            </a:r>
            <a:r>
              <a:rPr lang="en-GB" sz="2000" dirty="0" smtClean="0">
                <a:solidFill>
                  <a:srgbClr val="0000FF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GB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57600" y="609600"/>
            <a:ext cx="2362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810000" y="2514600"/>
            <a:ext cx="3810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6324600" y="4876800"/>
            <a:ext cx="2190751" cy="457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4 points/ 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2 each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3" name="AutoShape 13"/>
          <p:cNvSpPr>
            <a:spLocks noChangeArrowheads="1"/>
          </p:cNvSpPr>
          <p:nvPr/>
        </p:nvSpPr>
        <p:spPr bwMode="auto">
          <a:xfrm>
            <a:off x="8001000" y="3429002"/>
            <a:ext cx="685800" cy="619125"/>
          </a:xfrm>
          <a:prstGeom prst="star5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242517" y="1371600"/>
            <a:ext cx="1901483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GB" sz="2400" b="1" u="sng" dirty="0" smtClean="0"/>
              <a:t>TOTAL</a:t>
            </a:r>
            <a:r>
              <a:rPr lang="en-GB" sz="2400" dirty="0" smtClean="0"/>
              <a:t>	       10</a:t>
            </a:r>
            <a:endParaRPr lang="en-GB" sz="2400" dirty="0"/>
          </a:p>
        </p:txBody>
      </p:sp>
      <p:pic>
        <p:nvPicPr>
          <p:cNvPr id="20" name="Picture 19" descr="C:\Documents and Settings\mhuet.LAMPTON.006\Local Settings\Temporary Internet Files\Content.IE5\Y2YJWJYE\MC900441906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0"/>
            <a:ext cx="1447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0" y="4114800"/>
            <a:ext cx="1981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0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mhuet.LAMPTON\Local Settings\Temporary Internet Files\Content.IE5\0VXYH8YQ\MC900434411[1].wm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381001"/>
            <a:ext cx="1671637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" y="43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81002" y="0"/>
            <a:ext cx="640592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WELL DONE!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YOU FINISHED ALL ACTIVITIES ON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‘LE BAISER’.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NOW STATE 2 THINGS YOU HAVE LEARNT: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(French words, anything on the film, etc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1371600" y="2743200"/>
            <a:ext cx="2438400" cy="1828800"/>
          </a:xfrm>
          <a:prstGeom prst="wedgeEllipseCallout">
            <a:avLst>
              <a:gd name="adj1" fmla="val -74941"/>
              <a:gd name="adj2" fmla="val 5729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4800602" y="2667000"/>
            <a:ext cx="2943225" cy="2000250"/>
          </a:xfrm>
          <a:prstGeom prst="cloudCallout">
            <a:avLst>
              <a:gd name="adj1" fmla="val 82064"/>
              <a:gd name="adj2" fmla="val -50035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724401"/>
            <a:ext cx="3200400" cy="2133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197</Words>
  <Application>Microsoft Office PowerPoint</Application>
  <PresentationFormat>On-screen Show (4:3)</PresentationFormat>
  <Paragraphs>97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Lampton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mhuet</dc:creator>
  <cp:lastModifiedBy>CUZNERM</cp:lastModifiedBy>
  <cp:revision>69</cp:revision>
  <dcterms:created xsi:type="dcterms:W3CDTF">2011-03-03T14:08:23Z</dcterms:created>
  <dcterms:modified xsi:type="dcterms:W3CDTF">2015-10-01T15:30:01Z</dcterms:modified>
</cp:coreProperties>
</file>