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2" r:id="rId2"/>
    <p:sldId id="393" r:id="rId3"/>
    <p:sldId id="394" r:id="rId4"/>
    <p:sldId id="395" r:id="rId5"/>
    <p:sldId id="381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66CC"/>
    <a:srgbClr val="FFFF99"/>
    <a:srgbClr val="0000FF"/>
    <a:srgbClr val="CCFFFF"/>
    <a:srgbClr val="99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660"/>
  </p:normalViewPr>
  <p:slideViewPr>
    <p:cSldViewPr>
      <p:cViewPr>
        <p:scale>
          <a:sx n="80" d="100"/>
          <a:sy n="80" d="100"/>
        </p:scale>
        <p:origin x="-272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D88CC-9B29-482A-A758-668BB31DFB93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D6299-AE15-4097-939C-D760D0E4AF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99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391CB-6ED4-46A7-9CC6-26DA239521C7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24E4-FA3A-43DC-B1F3-DF2722724A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153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1376-7221-4223-9FA9-E8F2D01CDD83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826-9BCE-48DC-92C2-8BDCB700D9DD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C099-0D9B-4BD9-A251-93437D7E20EB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5437-F93F-4290-98BE-73D87AF69AEF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163B-6424-422D-83D4-370F4B66A6B5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6BC4-2BBE-4566-B542-FA38DA9D56EF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E47B-4EC2-4F96-8AC1-AE5C9BF17188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1A6-678C-4400-B864-D70510401AEE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E063-2806-4CD3-84A5-4DB920EB4D78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8CBB-3CF1-40F9-A22C-40565AD496F8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9CDD-4751-46A7-A7C0-FF691C957534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0CCB-52D2-436B-8406-9C47F53FC475}" type="datetime1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MURIEL HUET - MFL TEACHER - LAMPTON SCHOOL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3E0B-904D-4131-A9A0-DAC1D89DC8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qwgeZooUmQ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frm=1&amp;source=images&amp;cd=&amp;cad=rja&amp;uact=8&amp;docid=y0dMj8icMgZ8UM&amp;tbnid=LmAHcoeLPmSR_M:&amp;ved=0CAUQjRw&amp;url=http://www.pinterest.com/pin/484137028664233941/&amp;ei=MvhYU7WdMaWK0AWIrYDIDQ&amp;bvm=bv.65397613,d.d2k&amp;psig=AFQjCNF6S8nvOylwfY0kzGeMhwfqPGkKzg&amp;ust=139842599589604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rct=j&amp;q=&amp;esrc=s&amp;frm=1&amp;source=images&amp;cd=&amp;cad=rja&amp;uact=8&amp;docid=R1fLzjGB1dppwM&amp;tbnid=WmQ5_eKejQ8NCM:&amp;ved=0CAUQjRw&amp;url=http://nnm.me/blogs/qtusatn/podozhdu-sleduyushego-j-attendrai-le-suivant-2002-satrip/&amp;ei=oPhYU6rYNqOc0AWK_oHQCw&amp;bvm=bv.65397613,d.d2k&amp;psig=AFQjCNF6S8nvOylwfY0kzGeMhwfqPGkKzg&amp;ust=1398425995896043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frm=1&amp;source=images&amp;cd=&amp;cad=rja&amp;uact=8&amp;docid=SWvzaZ9TF5YzxM&amp;tbnid=eawBuoMjHZLnpM:&amp;ved=0CAUQjRw&amp;url=http://thetfs.ca/2012/05/30/oscar-nominated-shorts-worth-revisiting/&amp;ei=g_hYU7y8CuHV0QXf-4CYBg&amp;bvm=bv.65397613,d.d2k&amp;psig=AFQjCNF6S8nvOylwfY0kzGeMhwfqPGkKzg&amp;ust=1398425995896043" TargetMode="External"/><Relationship Id="rId9" Type="http://schemas.openxmlformats.org/officeDocument/2006/relationships/hyperlink" Target="https://www.youtube.com/watch?v=KW8T6-FR3E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frm=1&amp;source=images&amp;cd=&amp;cad=rja&amp;uact=8&amp;docid=R1fLzjGB1dppwM&amp;tbnid=WmQ5_eKejQ8NCM:&amp;ved=0CAUQjRw&amp;url=http://nnm.me/blogs/qtusatn/podozhdu-sleduyushego-j-attendrai-le-suivant-2002-satrip/&amp;ei=oPhYU6rYNqOc0AWK_oHQCw&amp;bvm=bv.65397613,d.d2k&amp;psig=AFQjCNF6S8nvOylwfY0kzGeMhwfqPGkKzg&amp;ust=139842599589604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4033651" y="3109480"/>
            <a:ext cx="4376923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GB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J’ATTENDRAI</a:t>
            </a:r>
          </a:p>
          <a:p>
            <a:pPr algn="ctr" rtl="0"/>
            <a:r>
              <a:rPr lang="en-GB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 LE SUIVANT</a:t>
            </a:r>
            <a:endParaRPr lang="en-GB" sz="6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Comic Sans MS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1000" y="457200"/>
            <a:ext cx="365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UN COURT-MÉTRAGE DE </a:t>
            </a:r>
            <a:r>
              <a:rPr lang="fr-FR" sz="2400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PHILIPPE </a:t>
            </a:r>
            <a:r>
              <a:rPr lang="fr-FR" sz="2400" dirty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ORREINDY ET THOMAS GAUDIN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0" name="irc_mi" descr="http://media-cache-ec0.pinimg.com/736x/01/50/94/0150945585d574a1ae7236bb50b6866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"/>
            <a:ext cx="3914775" cy="22548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irc_mi" descr="http://thetfs.ca/wp-content/uploads/2012/05/Sophie-Forte-from-Jattendrai-le-Suivant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2362200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irc_mi" descr="http://img15.nnm.me/c/b/d/5/a/245cc19bd10e4c9ddd2ef4ca929.jpg">
            <a:hlinkClick r:id="rId6"/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5" r="24612" b="15089"/>
          <a:stretch/>
        </p:blipFill>
        <p:spPr bwMode="auto">
          <a:xfrm>
            <a:off x="838200" y="2209800"/>
            <a:ext cx="2357755" cy="17716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33800" y="6480368"/>
            <a:ext cx="5919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8"/>
              </a:rPr>
              <a:t>https://www.youtube.com/watch?v=VqwgeZooUmQ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36193" y="6082784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9"/>
              </a:rPr>
              <a:t>https://www.youtube.com/watch?v=KW8T6-FR3Ec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b="1" u="sng" dirty="0"/>
              <a:t>Réponds aux questions en français ou en anglais  / </a:t>
            </a:r>
            <a:endParaRPr lang="fr-FR" b="1" u="sng" dirty="0" smtClean="0"/>
          </a:p>
          <a:p>
            <a:pPr lvl="0"/>
            <a:r>
              <a:rPr lang="fr-FR" b="1" u="sng" dirty="0" err="1" smtClean="0"/>
              <a:t>answer</a:t>
            </a:r>
            <a:r>
              <a:rPr lang="fr-FR" b="1" u="sng" dirty="0" smtClean="0"/>
              <a:t> </a:t>
            </a:r>
            <a:r>
              <a:rPr lang="fr-FR" b="1" u="sng" dirty="0"/>
              <a:t>to the questions in French or in English :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dirty="0"/>
              <a:t>1. Comment s'appelle l'homme?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en-GB" dirty="0"/>
          </a:p>
          <a:p>
            <a:r>
              <a:rPr lang="fr-FR" dirty="0"/>
              <a:t>2. Quel âge a-t’ il?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en-GB" dirty="0"/>
          </a:p>
          <a:p>
            <a:r>
              <a:rPr lang="fr-FR" dirty="0"/>
              <a:t>3. Combien y-a-t-il de femmes célibataires en France?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en-GB" dirty="0"/>
          </a:p>
          <a:p>
            <a:r>
              <a:rPr lang="fr-FR" dirty="0"/>
              <a:t>4. Depuis combien de temps est-il célibataire??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en-GB" dirty="0"/>
          </a:p>
          <a:p>
            <a:r>
              <a:rPr lang="fr-FR" dirty="0" smtClean="0"/>
              <a:t>5. Qu’est-ce qu’il fait le soir? (2 informations)</a:t>
            </a:r>
            <a:endParaRPr lang="en-GB" dirty="0" smtClean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fr-FR" dirty="0"/>
              <a:t>6. C’est quoi son métier</a:t>
            </a:r>
            <a:r>
              <a:rPr lang="fr-FR" dirty="0" smtClean="0"/>
              <a:t>?</a:t>
            </a:r>
          </a:p>
          <a:p>
            <a:endParaRPr lang="fr-FR" dirty="0"/>
          </a:p>
          <a:p>
            <a:endParaRPr lang="en-GB" dirty="0"/>
          </a:p>
        </p:txBody>
      </p:sp>
      <p:pic>
        <p:nvPicPr>
          <p:cNvPr id="3074" name="Picture 2" descr="C:\Users\mhuet\AppData\Local\Microsoft\Windows\Temporary Internet Files\Content.IE5\UR8X1XFH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</a:t>
            </a:r>
            <a:r>
              <a:rPr lang="en-GB" dirty="0" err="1" smtClean="0">
                <a:solidFill>
                  <a:srgbClr val="FF0000"/>
                </a:solidFill>
              </a:rPr>
              <a:t>s’appelle</a:t>
            </a:r>
            <a:r>
              <a:rPr lang="en-GB" dirty="0" smtClean="0">
                <a:solidFill>
                  <a:srgbClr val="FF0000"/>
                </a:solidFill>
              </a:rPr>
              <a:t> Antoine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148" y="221297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a 29 </a:t>
            </a:r>
            <a:r>
              <a:rPr lang="en-GB" dirty="0" err="1" smtClean="0">
                <a:solidFill>
                  <a:srgbClr val="FF0000"/>
                </a:solidFill>
              </a:rPr>
              <a:t>ans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46067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y a </a:t>
            </a:r>
            <a:r>
              <a:rPr lang="en-GB" dirty="0" err="1" smtClean="0">
                <a:solidFill>
                  <a:srgbClr val="FF0000"/>
                </a:solidFill>
              </a:rPr>
              <a:t>près</a:t>
            </a:r>
            <a:r>
              <a:rPr lang="en-GB" dirty="0" smtClean="0">
                <a:solidFill>
                  <a:srgbClr val="FF0000"/>
                </a:solidFill>
              </a:rPr>
              <a:t> de 5 millions de femmes </a:t>
            </a:r>
            <a:r>
              <a:rPr lang="en-GB" dirty="0" err="1" smtClean="0">
                <a:solidFill>
                  <a:srgbClr val="FF0000"/>
                </a:solidFill>
              </a:rPr>
              <a:t>célibataires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867" y="3886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Bientôt</a:t>
            </a:r>
            <a:r>
              <a:rPr lang="en-GB" dirty="0" smtClean="0">
                <a:solidFill>
                  <a:srgbClr val="FF0000"/>
                </a:solidFill>
              </a:rPr>
              <a:t> 3 </a:t>
            </a:r>
            <a:r>
              <a:rPr lang="en-GB" dirty="0" err="1" smtClean="0">
                <a:solidFill>
                  <a:srgbClr val="FF0000"/>
                </a:solidFill>
              </a:rPr>
              <a:t>ans</a:t>
            </a:r>
            <a:r>
              <a:rPr lang="en-GB" dirty="0" smtClean="0">
                <a:solidFill>
                  <a:srgbClr val="FF0000"/>
                </a:solidFill>
              </a:rPr>
              <a:t> et demi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866" y="4648200"/>
            <a:ext cx="5454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</a:t>
            </a:r>
            <a:r>
              <a:rPr lang="en-GB" dirty="0" err="1" smtClean="0">
                <a:solidFill>
                  <a:srgbClr val="FF0000"/>
                </a:solidFill>
              </a:rPr>
              <a:t>passe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ses</a:t>
            </a:r>
            <a:r>
              <a:rPr lang="en-GB" dirty="0" smtClean="0">
                <a:solidFill>
                  <a:srgbClr val="FF0000"/>
                </a:solidFill>
              </a:rPr>
              <a:t> soirées </a:t>
            </a:r>
            <a:r>
              <a:rPr lang="en-GB" dirty="0" err="1" smtClean="0">
                <a:solidFill>
                  <a:srgbClr val="FF0000"/>
                </a:solidFill>
              </a:rPr>
              <a:t>devant</a:t>
            </a:r>
            <a:r>
              <a:rPr lang="en-GB" dirty="0" smtClean="0">
                <a:solidFill>
                  <a:srgbClr val="FF0000"/>
                </a:solidFill>
              </a:rPr>
              <a:t> le micro </a:t>
            </a:r>
            <a:r>
              <a:rPr lang="en-GB" dirty="0" err="1" smtClean="0">
                <a:solidFill>
                  <a:srgbClr val="FF0000"/>
                </a:solidFill>
              </a:rPr>
              <a:t>ondes</a:t>
            </a:r>
            <a:r>
              <a:rPr lang="en-GB" dirty="0" smtClean="0">
                <a:solidFill>
                  <a:srgbClr val="FF0000"/>
                </a:solidFill>
              </a:rPr>
              <a:t> (microwave) et </a:t>
            </a:r>
            <a:r>
              <a:rPr lang="en-GB" dirty="0" err="1" smtClean="0">
                <a:solidFill>
                  <a:srgbClr val="FF0000"/>
                </a:solidFill>
              </a:rPr>
              <a:t>regarde</a:t>
            </a:r>
            <a:r>
              <a:rPr lang="en-GB" dirty="0" smtClean="0">
                <a:solidFill>
                  <a:srgbClr val="FF0000"/>
                </a:solidFill>
              </a:rPr>
              <a:t> des programmes </a:t>
            </a:r>
            <a:r>
              <a:rPr lang="en-GB" dirty="0" err="1" smtClean="0">
                <a:solidFill>
                  <a:srgbClr val="FF0000"/>
                </a:solidFill>
              </a:rPr>
              <a:t>débiles</a:t>
            </a:r>
            <a:r>
              <a:rPr lang="en-GB" dirty="0" smtClean="0">
                <a:solidFill>
                  <a:srgbClr val="FF0000"/>
                </a:solidFill>
              </a:rPr>
              <a:t> à la </a:t>
            </a:r>
            <a:r>
              <a:rPr lang="en-GB" dirty="0" err="1" smtClean="0">
                <a:solidFill>
                  <a:srgbClr val="FF0000"/>
                </a:solidFill>
              </a:rPr>
              <a:t>télé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791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</a:t>
            </a:r>
            <a:r>
              <a:rPr lang="en-GB" dirty="0" err="1" smtClean="0">
                <a:solidFill>
                  <a:srgbClr val="FF0000"/>
                </a:solidFill>
              </a:rPr>
              <a:t>est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informaticien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90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35845"/>
            <a:ext cx="8077200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7. C’est quoi son salaire par mois?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fr-FR" dirty="0"/>
          </a:p>
          <a:p>
            <a:endParaRPr lang="en-GB" dirty="0"/>
          </a:p>
          <a:p>
            <a:r>
              <a:rPr lang="fr-FR" dirty="0"/>
              <a:t>8. Comment se </a:t>
            </a:r>
            <a:r>
              <a:rPr lang="fr-FR" dirty="0" err="1"/>
              <a:t>décrit-il</a:t>
            </a:r>
            <a:r>
              <a:rPr lang="fr-FR" dirty="0"/>
              <a:t>? (2 informations)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fr-FR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fr-FR" b="1" i="1" u="sng" dirty="0"/>
              <a:t>CHALLENGE</a:t>
            </a:r>
            <a:r>
              <a:rPr lang="fr-FR" dirty="0"/>
              <a:t>: réponds seulement en </a:t>
            </a:r>
            <a:r>
              <a:rPr lang="fr-FR" b="1" dirty="0"/>
              <a:t>français</a:t>
            </a:r>
            <a:r>
              <a:rPr lang="fr-FR" dirty="0"/>
              <a:t> !</a:t>
            </a:r>
            <a:endParaRPr lang="en-GB" dirty="0"/>
          </a:p>
          <a:p>
            <a:r>
              <a:rPr lang="fr-FR" dirty="0"/>
              <a:t> </a:t>
            </a:r>
            <a:endParaRPr lang="fr-FR" dirty="0" smtClean="0"/>
          </a:p>
          <a:p>
            <a:endParaRPr lang="en-GB" dirty="0"/>
          </a:p>
          <a:p>
            <a:r>
              <a:rPr lang="en-GB" dirty="0"/>
              <a:t>9. En quoi </a:t>
            </a:r>
            <a:r>
              <a:rPr lang="en-GB" dirty="0" err="1"/>
              <a:t>croit-il</a:t>
            </a:r>
            <a:r>
              <a:rPr lang="en-GB" dirty="0"/>
              <a:t>?  (What does he believe in?)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 </a:t>
            </a:r>
          </a:p>
          <a:p>
            <a:r>
              <a:rPr lang="fr-FR" dirty="0"/>
              <a:t>10. Il s’intéresse aux femmes de quel âge à quel âge ? </a:t>
            </a:r>
            <a:r>
              <a:rPr lang="en-GB" dirty="0"/>
              <a:t>(What age range is he looking for?)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2600 euros par </a:t>
            </a:r>
            <a:r>
              <a:rPr lang="en-GB" dirty="0" err="1" smtClean="0">
                <a:solidFill>
                  <a:srgbClr val="FF0000"/>
                </a:solidFill>
              </a:rPr>
              <a:t>mois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4196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</a:t>
            </a:r>
            <a:r>
              <a:rPr lang="en-GB" dirty="0" err="1" smtClean="0">
                <a:solidFill>
                  <a:srgbClr val="FF0000"/>
                </a:solidFill>
              </a:rPr>
              <a:t>croit</a:t>
            </a:r>
            <a:r>
              <a:rPr lang="en-GB" dirty="0" smtClean="0">
                <a:solidFill>
                  <a:srgbClr val="FF0000"/>
                </a:solidFill>
              </a:rPr>
              <a:t> au </a:t>
            </a:r>
            <a:r>
              <a:rPr lang="en-GB" dirty="0" err="1" smtClean="0">
                <a:solidFill>
                  <a:srgbClr val="FF0000"/>
                </a:solidFill>
              </a:rPr>
              <a:t>bonheur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8145" y="1905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Il </a:t>
            </a:r>
            <a:r>
              <a:rPr lang="en-GB" dirty="0" err="1" smtClean="0">
                <a:solidFill>
                  <a:srgbClr val="FF0000"/>
                </a:solidFill>
              </a:rPr>
              <a:t>est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assez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sportif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et </a:t>
            </a:r>
            <a:r>
              <a:rPr lang="en-GB" dirty="0" err="1" smtClean="0">
                <a:solidFill>
                  <a:srgbClr val="FF0000"/>
                </a:solidFill>
              </a:rPr>
              <a:t>il</a:t>
            </a:r>
            <a:r>
              <a:rPr lang="en-GB" dirty="0" smtClean="0">
                <a:solidFill>
                  <a:srgbClr val="FF0000"/>
                </a:solidFill>
              </a:rPr>
              <a:t> fait </a:t>
            </a:r>
            <a:r>
              <a:rPr lang="en-GB" dirty="0" err="1" smtClean="0">
                <a:solidFill>
                  <a:srgbClr val="FF0000"/>
                </a:solidFill>
              </a:rPr>
              <a:t>bien</a:t>
            </a:r>
            <a:r>
              <a:rPr lang="en-GB" dirty="0" smtClean="0">
                <a:solidFill>
                  <a:srgbClr val="FF0000"/>
                </a:solidFill>
              </a:rPr>
              <a:t> la cuisine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791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 18 à 55 </a:t>
            </a:r>
            <a:r>
              <a:rPr lang="en-GB" dirty="0" err="1" smtClean="0">
                <a:solidFill>
                  <a:srgbClr val="FF0000"/>
                </a:solidFill>
              </a:rPr>
              <a:t>ans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1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img15.nnm.me/c/b/d/5/a/245cc19bd10e4c9ddd2ef4ca929.jp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5" r="24612" b="15089"/>
          <a:stretch/>
        </p:blipFill>
        <p:spPr bwMode="auto">
          <a:xfrm>
            <a:off x="4818908" y="3124200"/>
            <a:ext cx="38862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-9896" y="1143000"/>
            <a:ext cx="4627913" cy="3352800"/>
          </a:xfrm>
          <a:prstGeom prst="cloudCallout">
            <a:avLst>
              <a:gd name="adj1" fmla="val 56465"/>
              <a:gd name="adj2" fmla="val 37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Comic Sans MS"/>
                <a:ea typeface="Times New Roman"/>
                <a:cs typeface="Times New Roman"/>
              </a:rPr>
              <a:t>Restez célibataire!</a:t>
            </a:r>
            <a:endParaRPr lang="en-GB" sz="2400" dirty="0">
              <a:effectLst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70114"/>
            <a:ext cx="468382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entury Gothic" panose="020B0502020202020204" pitchFamily="34" charset="0"/>
              </a:rPr>
              <a:t>C’est</a:t>
            </a:r>
            <a:r>
              <a:rPr lang="en-GB" sz="2800" dirty="0" smtClean="0">
                <a:latin typeface="Century Gothic" panose="020B0502020202020204" pitchFamily="34" charset="0"/>
              </a:rPr>
              <a:t> quoi son </a:t>
            </a:r>
            <a:r>
              <a:rPr lang="en-GB" sz="2800" dirty="0" err="1" smtClean="0">
                <a:latin typeface="Century Gothic" panose="020B0502020202020204" pitchFamily="34" charset="0"/>
              </a:rPr>
              <a:t>conseil</a:t>
            </a:r>
            <a:r>
              <a:rPr lang="en-GB" sz="2800" dirty="0" smtClean="0">
                <a:latin typeface="Century Gothic" panose="020B0502020202020204" pitchFamily="34" charset="0"/>
              </a:rPr>
              <a:t>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1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Picture 26" descr="MC90009803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295400" cy="1526609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1000" y="0"/>
            <a:ext cx="67818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2. Devine la suite... / </a:t>
            </a:r>
            <a:r>
              <a:rPr kumimoji="0" lang="en-GB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write what</a:t>
            </a:r>
            <a:r>
              <a:rPr kumimoji="0" lang="en-GB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GB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 happening next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Do you remember how to use the future tense?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The near future tense: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Text Box 100"/>
          <p:cNvSpPr txBox="1">
            <a:spLocks noChangeArrowheads="1"/>
          </p:cNvSpPr>
          <p:nvPr/>
        </p:nvSpPr>
        <p:spPr bwMode="auto">
          <a:xfrm>
            <a:off x="304801" y="1371601"/>
            <a:ext cx="1524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SUBJECT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Text Box 101"/>
          <p:cNvSpPr txBox="1">
            <a:spLocks noChangeArrowheads="1"/>
          </p:cNvSpPr>
          <p:nvPr/>
        </p:nvSpPr>
        <p:spPr bwMode="auto">
          <a:xfrm>
            <a:off x="2286000" y="1371600"/>
            <a:ext cx="196215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PART OF ALLER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Text Box 102"/>
          <p:cNvSpPr txBox="1">
            <a:spLocks noChangeArrowheads="1"/>
          </p:cNvSpPr>
          <p:nvPr/>
        </p:nvSpPr>
        <p:spPr bwMode="auto">
          <a:xfrm>
            <a:off x="4495800" y="1371600"/>
            <a:ext cx="24384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INFINITIVE VERB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ounded Rectangle 5"/>
          <p:cNvSpPr>
            <a:spLocks noChangeArrowheads="1"/>
          </p:cNvSpPr>
          <p:nvPr/>
        </p:nvSpPr>
        <p:spPr bwMode="auto">
          <a:xfrm>
            <a:off x="2514600" y="2667000"/>
            <a:ext cx="1686108" cy="25821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vais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vas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va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allons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allez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vont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Rounded Rectangle 4"/>
          <p:cNvSpPr>
            <a:spLocks noChangeArrowheads="1"/>
          </p:cNvSpPr>
          <p:nvPr/>
        </p:nvSpPr>
        <p:spPr bwMode="auto">
          <a:xfrm>
            <a:off x="304800" y="2667000"/>
            <a:ext cx="1766399" cy="261251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Je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Tu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Il/elle/on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Nous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Vous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Ils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/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elles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ounded Rectangle 6"/>
          <p:cNvSpPr>
            <a:spLocks noChangeArrowheads="1"/>
          </p:cNvSpPr>
          <p:nvPr/>
        </p:nvSpPr>
        <p:spPr bwMode="auto">
          <a:xfrm>
            <a:off x="4495800" y="2743200"/>
            <a:ext cx="2505075" cy="2460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parler</a:t>
            </a:r>
          </a:p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aller</a:t>
            </a:r>
          </a:p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partir</a:t>
            </a:r>
          </a:p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rire</a:t>
            </a:r>
          </a:p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rencontrer</a:t>
            </a:r>
          </a:p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etc...</a:t>
            </a:r>
          </a:p>
        </p:txBody>
      </p:sp>
      <p:sp>
        <p:nvSpPr>
          <p:cNvPr id="44043" name="AutoShape 103"/>
          <p:cNvSpPr>
            <a:spLocks noChangeArrowheads="1"/>
          </p:cNvSpPr>
          <p:nvPr/>
        </p:nvSpPr>
        <p:spPr bwMode="auto">
          <a:xfrm>
            <a:off x="838200" y="1905000"/>
            <a:ext cx="545978" cy="653129"/>
          </a:xfrm>
          <a:prstGeom prst="downArrow">
            <a:avLst>
              <a:gd name="adj1" fmla="val 50000"/>
              <a:gd name="adj2" fmla="val 316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44" name="AutoShape 104"/>
          <p:cNvSpPr>
            <a:spLocks noChangeArrowheads="1"/>
          </p:cNvSpPr>
          <p:nvPr/>
        </p:nvSpPr>
        <p:spPr bwMode="auto">
          <a:xfrm>
            <a:off x="3028950" y="1905000"/>
            <a:ext cx="545978" cy="653129"/>
          </a:xfrm>
          <a:prstGeom prst="downArrow">
            <a:avLst>
              <a:gd name="adj1" fmla="val 50000"/>
              <a:gd name="adj2" fmla="val 31618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45" name="AutoShape 105"/>
          <p:cNvSpPr>
            <a:spLocks noChangeArrowheads="1"/>
          </p:cNvSpPr>
          <p:nvPr/>
        </p:nvSpPr>
        <p:spPr bwMode="auto">
          <a:xfrm>
            <a:off x="5257800" y="1905000"/>
            <a:ext cx="545978" cy="653129"/>
          </a:xfrm>
          <a:prstGeom prst="downArrow">
            <a:avLst>
              <a:gd name="adj1" fmla="val 50000"/>
              <a:gd name="adj2" fmla="val 31618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04801" y="5380672"/>
            <a:ext cx="853440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/>
              <a:t>descendre</a:t>
            </a:r>
            <a:r>
              <a:rPr lang="en-GB" dirty="0"/>
              <a:t> = 	 to get </a:t>
            </a:r>
            <a:r>
              <a:rPr lang="en-GB" dirty="0" smtClean="0"/>
              <a:t>off		</a:t>
            </a:r>
            <a:r>
              <a:rPr lang="en-GB" dirty="0" err="1" smtClean="0"/>
              <a:t>personne</a:t>
            </a:r>
            <a:r>
              <a:rPr lang="en-GB" dirty="0" smtClean="0"/>
              <a:t> </a:t>
            </a:r>
            <a:r>
              <a:rPr lang="en-GB" dirty="0"/>
              <a:t>= 	 no one</a:t>
            </a:r>
          </a:p>
          <a:p>
            <a:r>
              <a:rPr lang="en-GB" dirty="0" err="1"/>
              <a:t>rire</a:t>
            </a:r>
            <a:r>
              <a:rPr lang="en-GB" dirty="0"/>
              <a:t>	 = 	 to </a:t>
            </a:r>
            <a:r>
              <a:rPr lang="en-GB" dirty="0" smtClean="0"/>
              <a:t>laugh		</a:t>
            </a:r>
            <a:r>
              <a:rPr lang="en-GB" dirty="0" err="1" smtClean="0"/>
              <a:t>rougir</a:t>
            </a:r>
            <a:r>
              <a:rPr lang="en-GB" dirty="0" smtClean="0"/>
              <a:t> </a:t>
            </a:r>
            <a:r>
              <a:rPr lang="en-GB" dirty="0"/>
              <a:t>=	 to get red</a:t>
            </a:r>
          </a:p>
          <a:p>
            <a:r>
              <a:rPr lang="en-GB" dirty="0" err="1"/>
              <a:t>gronder</a:t>
            </a:r>
            <a:r>
              <a:rPr lang="en-GB" dirty="0"/>
              <a:t> =	 to tell </a:t>
            </a:r>
            <a:r>
              <a:rPr lang="en-GB" dirty="0" smtClean="0"/>
              <a:t>off			</a:t>
            </a:r>
            <a:r>
              <a:rPr lang="en-GB" dirty="0" err="1" smtClean="0"/>
              <a:t>partir</a:t>
            </a:r>
            <a:r>
              <a:rPr lang="en-GB" dirty="0" smtClean="0"/>
              <a:t> </a:t>
            </a:r>
            <a:r>
              <a:rPr lang="en-GB" dirty="0"/>
              <a:t>= 	 to leave</a:t>
            </a:r>
          </a:p>
          <a:p>
            <a:r>
              <a:rPr lang="en-GB" dirty="0"/>
              <a:t>se </a:t>
            </a:r>
            <a:r>
              <a:rPr lang="en-GB" dirty="0" err="1"/>
              <a:t>moquer</a:t>
            </a:r>
            <a:r>
              <a:rPr lang="en-GB" dirty="0"/>
              <a:t> de =  to make fun </a:t>
            </a:r>
            <a:r>
              <a:rPr lang="en-GB" dirty="0" smtClean="0"/>
              <a:t>of	</a:t>
            </a:r>
            <a:r>
              <a:rPr lang="fr-FR" dirty="0" smtClean="0"/>
              <a:t>Se </a:t>
            </a:r>
            <a:r>
              <a:rPr lang="fr-FR" dirty="0"/>
              <a:t>mettre en colère = to </a:t>
            </a:r>
            <a:r>
              <a:rPr lang="fr-FR" dirty="0" err="1"/>
              <a:t>get</a:t>
            </a:r>
            <a:r>
              <a:rPr lang="fr-FR" dirty="0"/>
              <a:t> </a:t>
            </a:r>
            <a:r>
              <a:rPr lang="fr-FR" dirty="0" err="1"/>
              <a:t>angry</a:t>
            </a:r>
            <a:endParaRPr lang="en-GB" dirty="0"/>
          </a:p>
          <a:p>
            <a:r>
              <a:rPr lang="en-GB" dirty="0"/>
              <a:t>Se disputer avec…  = to argue with...</a:t>
            </a:r>
          </a:p>
        </p:txBody>
      </p:sp>
      <p:pic>
        <p:nvPicPr>
          <p:cNvPr id="4098" name="Picture 2" descr="C:\Users\mhuet\AppData\Local\Microsoft\Windows\Temporary Internet Files\Content.IE5\6KLYU222\MC9004418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6" y="4488497"/>
            <a:ext cx="127952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86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167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Lampton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mhuet</dc:creator>
  <cp:lastModifiedBy>CUZNERM</cp:lastModifiedBy>
  <cp:revision>87</cp:revision>
  <cp:lastPrinted>2014-04-29T19:28:01Z</cp:lastPrinted>
  <dcterms:created xsi:type="dcterms:W3CDTF">2011-03-03T14:08:23Z</dcterms:created>
  <dcterms:modified xsi:type="dcterms:W3CDTF">2015-11-06T15:22:04Z</dcterms:modified>
</cp:coreProperties>
</file>