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8" r:id="rId2"/>
    <p:sldId id="259" r:id="rId3"/>
    <p:sldId id="260" r:id="rId4"/>
    <p:sldId id="261" r:id="rId5"/>
    <p:sldId id="262" r:id="rId6"/>
    <p:sldId id="263" r:id="rId7"/>
    <p:sldId id="264" r:id="rId8"/>
    <p:sldId id="270"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FF99"/>
    <a:srgbClr val="FF66CC"/>
    <a:srgbClr val="0000FF"/>
    <a:srgbClr val="CCFFFF"/>
    <a:srgbClr val="99FFC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16" autoAdjust="0"/>
    <p:restoredTop sz="94660"/>
  </p:normalViewPr>
  <p:slideViewPr>
    <p:cSldViewPr>
      <p:cViewPr>
        <p:scale>
          <a:sx n="60" d="100"/>
          <a:sy n="60" d="100"/>
        </p:scale>
        <p:origin x="-3300" y="-11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8D88CC-9B29-482A-A758-668BB31DFB93}" type="datetimeFigureOut">
              <a:rPr lang="en-GB" smtClean="0"/>
              <a:pPr/>
              <a:t>01/10/2015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MURIEL HUET - MFL TEACHER - LAMPTON SCHOOL</a:t>
            </a:r>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CD6299-AE15-4097-939C-D760D0E4AF7F}" type="slidenum">
              <a:rPr lang="en-GB" smtClean="0"/>
              <a:pPr/>
              <a:t>‹#›</a:t>
            </a:fld>
            <a:endParaRPr lang="en-GB"/>
          </a:p>
        </p:txBody>
      </p:sp>
    </p:spTree>
    <p:extLst>
      <p:ext uri="{BB962C8B-B14F-4D97-AF65-F5344CB8AC3E}">
        <p14:creationId xmlns:p14="http://schemas.microsoft.com/office/powerpoint/2010/main" val="41844611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2391CB-6ED4-46A7-9CC6-26DA239521C7}" type="datetimeFigureOut">
              <a:rPr lang="en-GB" smtClean="0"/>
              <a:pPr/>
              <a:t>01/10/2015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smtClean="0"/>
              <a:t>MURIEL HUET - MFL TEACHER - LAMPTON SCHOOL</a:t>
            </a: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24E4-FA3A-43DC-B1F3-DF2722724A59}" type="slidenum">
              <a:rPr lang="en-GB" smtClean="0"/>
              <a:pPr/>
              <a:t>‹#›</a:t>
            </a:fld>
            <a:endParaRPr lang="en-GB"/>
          </a:p>
        </p:txBody>
      </p:sp>
    </p:spTree>
    <p:extLst>
      <p:ext uri="{BB962C8B-B14F-4D97-AF65-F5344CB8AC3E}">
        <p14:creationId xmlns:p14="http://schemas.microsoft.com/office/powerpoint/2010/main" val="417593418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C911376-7221-4223-9FA9-E8F2D01CDD83}" type="datetime1">
              <a:rPr lang="en-GB" smtClean="0"/>
              <a:pPr/>
              <a:t>01/10/2015</a:t>
            </a:fld>
            <a:endParaRPr lang="en-GB"/>
          </a:p>
        </p:txBody>
      </p:sp>
      <p:sp>
        <p:nvSpPr>
          <p:cNvPr id="5" name="Footer Placeholder 4"/>
          <p:cNvSpPr>
            <a:spLocks noGrp="1"/>
          </p:cNvSpPr>
          <p:nvPr>
            <p:ph type="ftr" sz="quarter" idx="11"/>
          </p:nvPr>
        </p:nvSpPr>
        <p:spPr/>
        <p:txBody>
          <a:bodyPr/>
          <a:lstStyle/>
          <a:p>
            <a:r>
              <a:rPr lang="en-GB" smtClean="0"/>
              <a:t>MURIEL HUET - MFL TEACHER - LAMPTON SCHOOL</a:t>
            </a:r>
            <a:endParaRPr lang="en-GB"/>
          </a:p>
        </p:txBody>
      </p:sp>
      <p:sp>
        <p:nvSpPr>
          <p:cNvPr id="6" name="Slide Number Placeholder 5"/>
          <p:cNvSpPr>
            <a:spLocks noGrp="1"/>
          </p:cNvSpPr>
          <p:nvPr>
            <p:ph type="sldNum" sz="quarter" idx="12"/>
          </p:nvPr>
        </p:nvSpPr>
        <p:spPr/>
        <p:txBody>
          <a:bodyPr/>
          <a:lstStyle/>
          <a:p>
            <a:fld id="{40BB3E0B-904D-4131-A9A0-DAC1D89DC83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8B1826-9BCE-48DC-92C2-8BDCB700D9DD}" type="datetime1">
              <a:rPr lang="en-GB" smtClean="0"/>
              <a:pPr/>
              <a:t>01/10/2015</a:t>
            </a:fld>
            <a:endParaRPr lang="en-GB"/>
          </a:p>
        </p:txBody>
      </p:sp>
      <p:sp>
        <p:nvSpPr>
          <p:cNvPr id="5" name="Footer Placeholder 4"/>
          <p:cNvSpPr>
            <a:spLocks noGrp="1"/>
          </p:cNvSpPr>
          <p:nvPr>
            <p:ph type="ftr" sz="quarter" idx="11"/>
          </p:nvPr>
        </p:nvSpPr>
        <p:spPr/>
        <p:txBody>
          <a:bodyPr/>
          <a:lstStyle/>
          <a:p>
            <a:r>
              <a:rPr lang="en-GB" smtClean="0"/>
              <a:t>MURIEL HUET - MFL TEACHER - LAMPTON SCHOOL</a:t>
            </a:r>
            <a:endParaRPr lang="en-GB"/>
          </a:p>
        </p:txBody>
      </p:sp>
      <p:sp>
        <p:nvSpPr>
          <p:cNvPr id="6" name="Slide Number Placeholder 5"/>
          <p:cNvSpPr>
            <a:spLocks noGrp="1"/>
          </p:cNvSpPr>
          <p:nvPr>
            <p:ph type="sldNum" sz="quarter" idx="12"/>
          </p:nvPr>
        </p:nvSpPr>
        <p:spPr/>
        <p:txBody>
          <a:bodyPr/>
          <a:lstStyle/>
          <a:p>
            <a:fld id="{40BB3E0B-904D-4131-A9A0-DAC1D89DC83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74C099-0D9B-4BD9-A251-93437D7E20EB}" type="datetime1">
              <a:rPr lang="en-GB" smtClean="0"/>
              <a:pPr/>
              <a:t>01/10/2015</a:t>
            </a:fld>
            <a:endParaRPr lang="en-GB"/>
          </a:p>
        </p:txBody>
      </p:sp>
      <p:sp>
        <p:nvSpPr>
          <p:cNvPr id="5" name="Footer Placeholder 4"/>
          <p:cNvSpPr>
            <a:spLocks noGrp="1"/>
          </p:cNvSpPr>
          <p:nvPr>
            <p:ph type="ftr" sz="quarter" idx="11"/>
          </p:nvPr>
        </p:nvSpPr>
        <p:spPr/>
        <p:txBody>
          <a:bodyPr/>
          <a:lstStyle/>
          <a:p>
            <a:r>
              <a:rPr lang="en-GB" smtClean="0"/>
              <a:t>MURIEL HUET - MFL TEACHER - LAMPTON SCHOOL</a:t>
            </a:r>
            <a:endParaRPr lang="en-GB"/>
          </a:p>
        </p:txBody>
      </p:sp>
      <p:sp>
        <p:nvSpPr>
          <p:cNvPr id="6" name="Slide Number Placeholder 5"/>
          <p:cNvSpPr>
            <a:spLocks noGrp="1"/>
          </p:cNvSpPr>
          <p:nvPr>
            <p:ph type="sldNum" sz="quarter" idx="12"/>
          </p:nvPr>
        </p:nvSpPr>
        <p:spPr/>
        <p:txBody>
          <a:bodyPr/>
          <a:lstStyle/>
          <a:p>
            <a:fld id="{40BB3E0B-904D-4131-A9A0-DAC1D89DC83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215437-F93F-4290-98BE-73D87AF69AEF}" type="datetime1">
              <a:rPr lang="en-GB" smtClean="0"/>
              <a:pPr/>
              <a:t>01/10/2015</a:t>
            </a:fld>
            <a:endParaRPr lang="en-GB"/>
          </a:p>
        </p:txBody>
      </p:sp>
      <p:sp>
        <p:nvSpPr>
          <p:cNvPr id="5" name="Footer Placeholder 4"/>
          <p:cNvSpPr>
            <a:spLocks noGrp="1"/>
          </p:cNvSpPr>
          <p:nvPr>
            <p:ph type="ftr" sz="quarter" idx="11"/>
          </p:nvPr>
        </p:nvSpPr>
        <p:spPr/>
        <p:txBody>
          <a:bodyPr/>
          <a:lstStyle/>
          <a:p>
            <a:r>
              <a:rPr lang="en-GB" smtClean="0"/>
              <a:t>MURIEL HUET - MFL TEACHER - LAMPTON SCHOOL</a:t>
            </a:r>
            <a:endParaRPr lang="en-GB"/>
          </a:p>
        </p:txBody>
      </p:sp>
      <p:sp>
        <p:nvSpPr>
          <p:cNvPr id="6" name="Slide Number Placeholder 5"/>
          <p:cNvSpPr>
            <a:spLocks noGrp="1"/>
          </p:cNvSpPr>
          <p:nvPr>
            <p:ph type="sldNum" sz="quarter" idx="12"/>
          </p:nvPr>
        </p:nvSpPr>
        <p:spPr/>
        <p:txBody>
          <a:bodyPr/>
          <a:lstStyle/>
          <a:p>
            <a:fld id="{40BB3E0B-904D-4131-A9A0-DAC1D89DC83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7E163B-6424-422D-83D4-370F4B66A6B5}" type="datetime1">
              <a:rPr lang="en-GB" smtClean="0"/>
              <a:pPr/>
              <a:t>01/10/2015</a:t>
            </a:fld>
            <a:endParaRPr lang="en-GB"/>
          </a:p>
        </p:txBody>
      </p:sp>
      <p:sp>
        <p:nvSpPr>
          <p:cNvPr id="5" name="Footer Placeholder 4"/>
          <p:cNvSpPr>
            <a:spLocks noGrp="1"/>
          </p:cNvSpPr>
          <p:nvPr>
            <p:ph type="ftr" sz="quarter" idx="11"/>
          </p:nvPr>
        </p:nvSpPr>
        <p:spPr/>
        <p:txBody>
          <a:bodyPr/>
          <a:lstStyle/>
          <a:p>
            <a:r>
              <a:rPr lang="en-GB" smtClean="0"/>
              <a:t>MURIEL HUET - MFL TEACHER - LAMPTON SCHOOL</a:t>
            </a:r>
            <a:endParaRPr lang="en-GB"/>
          </a:p>
        </p:txBody>
      </p:sp>
      <p:sp>
        <p:nvSpPr>
          <p:cNvPr id="6" name="Slide Number Placeholder 5"/>
          <p:cNvSpPr>
            <a:spLocks noGrp="1"/>
          </p:cNvSpPr>
          <p:nvPr>
            <p:ph type="sldNum" sz="quarter" idx="12"/>
          </p:nvPr>
        </p:nvSpPr>
        <p:spPr/>
        <p:txBody>
          <a:bodyPr/>
          <a:lstStyle/>
          <a:p>
            <a:fld id="{40BB3E0B-904D-4131-A9A0-DAC1D89DC83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1C76BC4-2BBE-4566-B542-FA38DA9D56EF}" type="datetime1">
              <a:rPr lang="en-GB" smtClean="0"/>
              <a:pPr/>
              <a:t>01/10/2015</a:t>
            </a:fld>
            <a:endParaRPr lang="en-GB"/>
          </a:p>
        </p:txBody>
      </p:sp>
      <p:sp>
        <p:nvSpPr>
          <p:cNvPr id="6" name="Footer Placeholder 5"/>
          <p:cNvSpPr>
            <a:spLocks noGrp="1"/>
          </p:cNvSpPr>
          <p:nvPr>
            <p:ph type="ftr" sz="quarter" idx="11"/>
          </p:nvPr>
        </p:nvSpPr>
        <p:spPr/>
        <p:txBody>
          <a:bodyPr/>
          <a:lstStyle/>
          <a:p>
            <a:r>
              <a:rPr lang="en-GB" smtClean="0"/>
              <a:t>MURIEL HUET - MFL TEACHER - LAMPTON SCHOOL</a:t>
            </a:r>
            <a:endParaRPr lang="en-GB"/>
          </a:p>
        </p:txBody>
      </p:sp>
      <p:sp>
        <p:nvSpPr>
          <p:cNvPr id="7" name="Slide Number Placeholder 6"/>
          <p:cNvSpPr>
            <a:spLocks noGrp="1"/>
          </p:cNvSpPr>
          <p:nvPr>
            <p:ph type="sldNum" sz="quarter" idx="12"/>
          </p:nvPr>
        </p:nvSpPr>
        <p:spPr/>
        <p:txBody>
          <a:bodyPr/>
          <a:lstStyle/>
          <a:p>
            <a:fld id="{40BB3E0B-904D-4131-A9A0-DAC1D89DC83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4DE47B-4EC2-4F96-8AC1-AE5C9BF17188}" type="datetime1">
              <a:rPr lang="en-GB" smtClean="0"/>
              <a:pPr/>
              <a:t>01/10/2015</a:t>
            </a:fld>
            <a:endParaRPr lang="en-GB"/>
          </a:p>
        </p:txBody>
      </p:sp>
      <p:sp>
        <p:nvSpPr>
          <p:cNvPr id="8" name="Footer Placeholder 7"/>
          <p:cNvSpPr>
            <a:spLocks noGrp="1"/>
          </p:cNvSpPr>
          <p:nvPr>
            <p:ph type="ftr" sz="quarter" idx="11"/>
          </p:nvPr>
        </p:nvSpPr>
        <p:spPr/>
        <p:txBody>
          <a:bodyPr/>
          <a:lstStyle/>
          <a:p>
            <a:r>
              <a:rPr lang="en-GB" smtClean="0"/>
              <a:t>MURIEL HUET - MFL TEACHER - LAMPTON SCHOOL</a:t>
            </a:r>
            <a:endParaRPr lang="en-GB"/>
          </a:p>
        </p:txBody>
      </p:sp>
      <p:sp>
        <p:nvSpPr>
          <p:cNvPr id="9" name="Slide Number Placeholder 8"/>
          <p:cNvSpPr>
            <a:spLocks noGrp="1"/>
          </p:cNvSpPr>
          <p:nvPr>
            <p:ph type="sldNum" sz="quarter" idx="12"/>
          </p:nvPr>
        </p:nvSpPr>
        <p:spPr/>
        <p:txBody>
          <a:bodyPr/>
          <a:lstStyle/>
          <a:p>
            <a:fld id="{40BB3E0B-904D-4131-A9A0-DAC1D89DC83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32411A6-678C-4400-B864-D70510401AEE}" type="datetime1">
              <a:rPr lang="en-GB" smtClean="0"/>
              <a:pPr/>
              <a:t>01/10/2015</a:t>
            </a:fld>
            <a:endParaRPr lang="en-GB"/>
          </a:p>
        </p:txBody>
      </p:sp>
      <p:sp>
        <p:nvSpPr>
          <p:cNvPr id="4" name="Footer Placeholder 3"/>
          <p:cNvSpPr>
            <a:spLocks noGrp="1"/>
          </p:cNvSpPr>
          <p:nvPr>
            <p:ph type="ftr" sz="quarter" idx="11"/>
          </p:nvPr>
        </p:nvSpPr>
        <p:spPr/>
        <p:txBody>
          <a:bodyPr/>
          <a:lstStyle/>
          <a:p>
            <a:r>
              <a:rPr lang="en-GB" smtClean="0"/>
              <a:t>MURIEL HUET - MFL TEACHER - LAMPTON SCHOOL</a:t>
            </a:r>
            <a:endParaRPr lang="en-GB"/>
          </a:p>
        </p:txBody>
      </p:sp>
      <p:sp>
        <p:nvSpPr>
          <p:cNvPr id="5" name="Slide Number Placeholder 4"/>
          <p:cNvSpPr>
            <a:spLocks noGrp="1"/>
          </p:cNvSpPr>
          <p:nvPr>
            <p:ph type="sldNum" sz="quarter" idx="12"/>
          </p:nvPr>
        </p:nvSpPr>
        <p:spPr/>
        <p:txBody>
          <a:bodyPr/>
          <a:lstStyle/>
          <a:p>
            <a:fld id="{40BB3E0B-904D-4131-A9A0-DAC1D89DC83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E8E063-2806-4CD3-84A5-4DB920EB4D78}" type="datetime1">
              <a:rPr lang="en-GB" smtClean="0"/>
              <a:pPr/>
              <a:t>01/10/2015</a:t>
            </a:fld>
            <a:endParaRPr lang="en-GB"/>
          </a:p>
        </p:txBody>
      </p:sp>
      <p:sp>
        <p:nvSpPr>
          <p:cNvPr id="3" name="Footer Placeholder 2"/>
          <p:cNvSpPr>
            <a:spLocks noGrp="1"/>
          </p:cNvSpPr>
          <p:nvPr>
            <p:ph type="ftr" sz="quarter" idx="11"/>
          </p:nvPr>
        </p:nvSpPr>
        <p:spPr/>
        <p:txBody>
          <a:bodyPr/>
          <a:lstStyle/>
          <a:p>
            <a:r>
              <a:rPr lang="en-GB" smtClean="0"/>
              <a:t>MURIEL HUET - MFL TEACHER - LAMPTON SCHOOL</a:t>
            </a:r>
            <a:endParaRPr lang="en-GB"/>
          </a:p>
        </p:txBody>
      </p:sp>
      <p:sp>
        <p:nvSpPr>
          <p:cNvPr id="4" name="Slide Number Placeholder 3"/>
          <p:cNvSpPr>
            <a:spLocks noGrp="1"/>
          </p:cNvSpPr>
          <p:nvPr>
            <p:ph type="sldNum" sz="quarter" idx="12"/>
          </p:nvPr>
        </p:nvSpPr>
        <p:spPr/>
        <p:txBody>
          <a:bodyPr/>
          <a:lstStyle/>
          <a:p>
            <a:fld id="{40BB3E0B-904D-4131-A9A0-DAC1D89DC83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028CBB-3CF1-40F9-A22C-40565AD496F8}" type="datetime1">
              <a:rPr lang="en-GB" smtClean="0"/>
              <a:pPr/>
              <a:t>01/10/2015</a:t>
            </a:fld>
            <a:endParaRPr lang="en-GB"/>
          </a:p>
        </p:txBody>
      </p:sp>
      <p:sp>
        <p:nvSpPr>
          <p:cNvPr id="6" name="Footer Placeholder 5"/>
          <p:cNvSpPr>
            <a:spLocks noGrp="1"/>
          </p:cNvSpPr>
          <p:nvPr>
            <p:ph type="ftr" sz="quarter" idx="11"/>
          </p:nvPr>
        </p:nvSpPr>
        <p:spPr/>
        <p:txBody>
          <a:bodyPr/>
          <a:lstStyle/>
          <a:p>
            <a:r>
              <a:rPr lang="en-GB" smtClean="0"/>
              <a:t>MURIEL HUET - MFL TEACHER - LAMPTON SCHOOL</a:t>
            </a:r>
            <a:endParaRPr lang="en-GB"/>
          </a:p>
        </p:txBody>
      </p:sp>
      <p:sp>
        <p:nvSpPr>
          <p:cNvPr id="7" name="Slide Number Placeholder 6"/>
          <p:cNvSpPr>
            <a:spLocks noGrp="1"/>
          </p:cNvSpPr>
          <p:nvPr>
            <p:ph type="sldNum" sz="quarter" idx="12"/>
          </p:nvPr>
        </p:nvSpPr>
        <p:spPr/>
        <p:txBody>
          <a:bodyPr/>
          <a:lstStyle/>
          <a:p>
            <a:fld id="{40BB3E0B-904D-4131-A9A0-DAC1D89DC83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5D9CDD-4751-46A7-A7C0-FF691C957534}" type="datetime1">
              <a:rPr lang="en-GB" smtClean="0"/>
              <a:pPr/>
              <a:t>01/10/2015</a:t>
            </a:fld>
            <a:endParaRPr lang="en-GB"/>
          </a:p>
        </p:txBody>
      </p:sp>
      <p:sp>
        <p:nvSpPr>
          <p:cNvPr id="6" name="Footer Placeholder 5"/>
          <p:cNvSpPr>
            <a:spLocks noGrp="1"/>
          </p:cNvSpPr>
          <p:nvPr>
            <p:ph type="ftr" sz="quarter" idx="11"/>
          </p:nvPr>
        </p:nvSpPr>
        <p:spPr/>
        <p:txBody>
          <a:bodyPr/>
          <a:lstStyle/>
          <a:p>
            <a:r>
              <a:rPr lang="en-GB" smtClean="0"/>
              <a:t>MURIEL HUET - MFL TEACHER - LAMPTON SCHOOL</a:t>
            </a:r>
            <a:endParaRPr lang="en-GB"/>
          </a:p>
        </p:txBody>
      </p:sp>
      <p:sp>
        <p:nvSpPr>
          <p:cNvPr id="7" name="Slide Number Placeholder 6"/>
          <p:cNvSpPr>
            <a:spLocks noGrp="1"/>
          </p:cNvSpPr>
          <p:nvPr>
            <p:ph type="sldNum" sz="quarter" idx="12"/>
          </p:nvPr>
        </p:nvSpPr>
        <p:spPr/>
        <p:txBody>
          <a:bodyPr/>
          <a:lstStyle/>
          <a:p>
            <a:fld id="{40BB3E0B-904D-4131-A9A0-DAC1D89DC83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520CCB-52D2-436B-8406-9C47F53FC475}" type="datetime1">
              <a:rPr lang="en-GB" smtClean="0"/>
              <a:pPr/>
              <a:t>01/10/2015</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MURIEL HUET - MFL TEACHER - LAMPTON SCHOOL</a:t>
            </a:r>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BB3E0B-904D-4131-A9A0-DAC1D89DC83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3.gif"/></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762000" y="304800"/>
            <a:ext cx="2667000" cy="2057400"/>
          </a:xfrm>
          <a:prstGeom prst="rect">
            <a:avLst/>
          </a:prstGeom>
          <a:noFill/>
          <a:ln w="9525">
            <a:solidFill>
              <a:schemeClr val="tx1"/>
            </a:solidFill>
            <a:miter lim="800000"/>
            <a:headEnd/>
            <a:tailEnd/>
          </a:ln>
        </p:spPr>
      </p:pic>
      <p:pic>
        <p:nvPicPr>
          <p:cNvPr id="3" name="Picture 2"/>
          <p:cNvPicPr/>
          <p:nvPr/>
        </p:nvPicPr>
        <p:blipFill>
          <a:blip r:embed="rId3" cstate="print"/>
          <a:srcRect/>
          <a:stretch>
            <a:fillRect/>
          </a:stretch>
        </p:blipFill>
        <p:spPr bwMode="auto">
          <a:xfrm rot="1119625">
            <a:off x="5988333" y="682540"/>
            <a:ext cx="1977419" cy="3462368"/>
          </a:xfrm>
          <a:prstGeom prst="rect">
            <a:avLst/>
          </a:prstGeom>
          <a:noFill/>
          <a:ln w="9525">
            <a:solidFill>
              <a:schemeClr val="tx1"/>
            </a:solidFill>
            <a:miter lim="800000"/>
            <a:headEnd/>
            <a:tailEnd/>
          </a:ln>
        </p:spPr>
      </p:pic>
      <p:sp>
        <p:nvSpPr>
          <p:cNvPr id="16386" name="WordArt 2"/>
          <p:cNvSpPr>
            <a:spLocks noChangeArrowheads="1" noChangeShapeType="1" noTextEdit="1"/>
          </p:cNvSpPr>
          <p:nvPr/>
        </p:nvSpPr>
        <p:spPr bwMode="auto">
          <a:xfrm>
            <a:off x="914400" y="2819400"/>
            <a:ext cx="3733800" cy="2838450"/>
          </a:xfrm>
          <a:prstGeom prst="rect">
            <a:avLst/>
          </a:prstGeom>
        </p:spPr>
        <p:style>
          <a:lnRef idx="1">
            <a:schemeClr val="accent2"/>
          </a:lnRef>
          <a:fillRef idx="2">
            <a:schemeClr val="accent2"/>
          </a:fillRef>
          <a:effectRef idx="1">
            <a:schemeClr val="accent2"/>
          </a:effectRef>
          <a:fontRef idx="minor">
            <a:schemeClr val="dk1"/>
          </a:fontRef>
        </p:style>
        <p:txBody>
          <a:bodyPr wrap="none" fromWordArt="1">
            <a:prstTxWarp prst="textPlain">
              <a:avLst>
                <a:gd name="adj" fmla="val 50000"/>
              </a:avLst>
            </a:prstTxWarp>
          </a:bodyPr>
          <a:lstStyle/>
          <a:p>
            <a:pPr algn="ctr" rtl="0"/>
            <a:r>
              <a:rPr lang="en-GB" sz="6600" kern="10" spc="0" dirty="0" smtClean="0">
                <a:ln w="9525">
                  <a:solidFill>
                    <a:srgbClr val="000000"/>
                  </a:solidFill>
                  <a:round/>
                  <a:headEnd/>
                  <a:tailEnd/>
                </a:ln>
                <a:solidFill>
                  <a:srgbClr val="000000"/>
                </a:solidFill>
                <a:effectLst/>
                <a:latin typeface="Comic Sans MS"/>
              </a:rPr>
              <a:t>Le bon </a:t>
            </a:r>
          </a:p>
          <a:p>
            <a:pPr algn="ctr" rtl="0"/>
            <a:r>
              <a:rPr lang="en-GB" sz="6600" kern="10" spc="0" dirty="0" err="1" smtClean="0">
                <a:ln w="9525">
                  <a:solidFill>
                    <a:srgbClr val="000000"/>
                  </a:solidFill>
                  <a:round/>
                  <a:headEnd/>
                  <a:tailEnd/>
                </a:ln>
                <a:solidFill>
                  <a:srgbClr val="000000"/>
                </a:solidFill>
                <a:effectLst/>
                <a:latin typeface="Comic Sans MS"/>
              </a:rPr>
              <a:t>numéro</a:t>
            </a:r>
            <a:endParaRPr lang="en-GB" sz="6600" kern="10" spc="0" dirty="0">
              <a:ln w="9525">
                <a:solidFill>
                  <a:srgbClr val="000000"/>
                </a:solidFill>
                <a:round/>
                <a:headEnd/>
                <a:tailEnd/>
              </a:ln>
              <a:solidFill>
                <a:srgbClr val="000000"/>
              </a:solidFill>
              <a:effectLst/>
              <a:latin typeface="Comic Sans MS"/>
            </a:endParaRPr>
          </a:p>
        </p:txBody>
      </p:sp>
      <p:sp>
        <p:nvSpPr>
          <p:cNvPr id="16387" name="Rectangle 3"/>
          <p:cNvSpPr>
            <a:spLocks noChangeArrowheads="1"/>
          </p:cNvSpPr>
          <p:nvPr/>
        </p:nvSpPr>
        <p:spPr bwMode="auto">
          <a:xfrm>
            <a:off x="2" y="6323485"/>
            <a:ext cx="7069564"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entury Gothic" pitchFamily="34" charset="0"/>
                <a:ea typeface="Times New Roman" pitchFamily="18" charset="0"/>
                <a:cs typeface="Times New Roman" pitchFamily="18" charset="0"/>
              </a:rPr>
              <a:t>UN COURT-MÉTRAGE D’AURÉLIE CHARBONNIER</a:t>
            </a:r>
            <a:endParaRPr kumimoji="0" lang="fr-FR" sz="2400" b="0" i="0" u="none" strike="noStrike" cap="none" normalizeH="0" baseline="0" dirty="0" smtClean="0">
              <a:ln>
                <a:noFill/>
              </a:ln>
              <a:solidFill>
                <a:schemeClr val="tx1"/>
              </a:solidFill>
              <a:effectLst/>
              <a:latin typeface="Century Gothic"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0" y="1"/>
            <a:ext cx="9042860" cy="110799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GB" sz="2400" b="1" i="0" u="sng"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1. </a:t>
            </a:r>
            <a:r>
              <a:rPr kumimoji="0" lang="en-GB" sz="2400" b="1" i="0" u="sng" strike="noStrike" cap="none" normalizeH="0" baseline="0" dirty="0" err="1" smtClean="0">
                <a:ln>
                  <a:noFill/>
                </a:ln>
                <a:solidFill>
                  <a:schemeClr val="tx1"/>
                </a:solidFill>
                <a:effectLst/>
                <a:latin typeface="Century Gothic" pitchFamily="34" charset="0"/>
                <a:ea typeface="Calibri" pitchFamily="34" charset="0"/>
                <a:cs typeface="Times New Roman" pitchFamily="18" charset="0"/>
              </a:rPr>
              <a:t>C</a:t>
            </a:r>
            <a:r>
              <a:rPr kumimoji="0" lang="en-GB" sz="2400" b="1" i="0" u="sng"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en-GB" sz="2400" b="1" i="0" u="sng" strike="noStrike" cap="none" normalizeH="0" baseline="0" dirty="0" err="1" smtClean="0">
                <a:ln>
                  <a:noFill/>
                </a:ln>
                <a:solidFill>
                  <a:schemeClr val="tx1"/>
                </a:solidFill>
                <a:effectLst/>
                <a:latin typeface="Century Gothic" pitchFamily="34" charset="0"/>
                <a:ea typeface="Calibri" pitchFamily="34" charset="0"/>
                <a:cs typeface="Times New Roman" pitchFamily="18" charset="0"/>
              </a:rPr>
              <a:t>est</a:t>
            </a:r>
            <a:r>
              <a:rPr kumimoji="0" lang="en-GB" sz="2400" b="1" i="0" u="sng"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quoi</a:t>
            </a:r>
            <a:r>
              <a:rPr kumimoji="0" lang="en-GB" sz="2400" b="1" i="0" u="sng"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en-GB" sz="2400" b="1" i="0" u="sng" strike="noStrike" cap="none" normalizeH="0" baseline="0" dirty="0" err="1" smtClean="0">
                <a:ln>
                  <a:noFill/>
                </a:ln>
                <a:solidFill>
                  <a:schemeClr val="tx1"/>
                </a:solidFill>
                <a:effectLst/>
                <a:latin typeface="Century Gothic" pitchFamily="34" charset="0"/>
                <a:ea typeface="Calibri" pitchFamily="34" charset="0"/>
                <a:cs typeface="Times New Roman" pitchFamily="18" charset="0"/>
              </a:rPr>
              <a:t>l</a:t>
            </a:r>
            <a:r>
              <a:rPr kumimoji="0" lang="en-GB" sz="2400" b="1" i="0" u="sng" strike="noStrike" cap="none" normalizeH="0" baseline="0" dirty="0" err="1" smtClean="0">
                <a:ln>
                  <a:noFill/>
                </a:ln>
                <a:solidFill>
                  <a:schemeClr val="tx1"/>
                </a:solidFill>
                <a:effectLst/>
                <a:latin typeface="Calibri"/>
                <a:ea typeface="Calibri" pitchFamily="34" charset="0"/>
                <a:cs typeface="Times New Roman" pitchFamily="18" charset="0"/>
              </a:rPr>
              <a:t>’</a:t>
            </a:r>
            <a:r>
              <a:rPr kumimoji="0" lang="en-GB" sz="2400" b="1" i="0" u="sng" strike="noStrike" cap="none" normalizeH="0" baseline="0" dirty="0" err="1" smtClean="0">
                <a:ln>
                  <a:noFill/>
                </a:ln>
                <a:solidFill>
                  <a:schemeClr val="tx1"/>
                </a:solidFill>
                <a:effectLst/>
                <a:latin typeface="Century Gothic" pitchFamily="34" charset="0"/>
                <a:ea typeface="Calibri" pitchFamily="34" charset="0"/>
                <a:cs typeface="Times New Roman" pitchFamily="18" charset="0"/>
              </a:rPr>
              <a:t>histoire</a:t>
            </a:r>
            <a:r>
              <a:rPr kumimoji="0" lang="en-GB" sz="2400" b="1" i="0" u="sng"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What is the film about</a:t>
            </a:r>
            <a:r>
              <a:rPr kumimoji="0" lang="en-GB" sz="24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a:t>
            </a:r>
            <a:endParaRPr kumimoji="0" lang="en-GB"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From the title only, what do you think this short film is about?</a:t>
            </a:r>
            <a:endParaRPr kumimoji="0" lang="en-GB"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endParaRPr>
          </a:p>
        </p:txBody>
      </p:sp>
      <p:sp>
        <p:nvSpPr>
          <p:cNvPr id="17412" name="Rectangle 4"/>
          <p:cNvSpPr>
            <a:spLocks noChangeArrowheads="1"/>
          </p:cNvSpPr>
          <p:nvPr/>
        </p:nvSpPr>
        <p:spPr bwMode="auto">
          <a:xfrm>
            <a:off x="0" y="1219202"/>
            <a:ext cx="9062096" cy="830997"/>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From the picture, circle the correct type of film it is. </a:t>
            </a:r>
            <a:endParaRPr kumimoji="0" lang="en-GB" sz="24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Do you know what they all mean in French? Try to translate!</a:t>
            </a:r>
            <a:endParaRPr kumimoji="0" lang="en-GB" sz="2400" b="0" i="0" u="none" strike="noStrike" cap="none" normalizeH="0" baseline="0" dirty="0" smtClean="0">
              <a:ln>
                <a:noFill/>
              </a:ln>
              <a:solidFill>
                <a:schemeClr val="tx1"/>
              </a:solidFill>
              <a:effectLst/>
              <a:latin typeface="Arial" pitchFamily="34" charset="0"/>
            </a:endParaRPr>
          </a:p>
        </p:txBody>
      </p:sp>
      <p:pic>
        <p:nvPicPr>
          <p:cNvPr id="6" name="Picture 5"/>
          <p:cNvPicPr/>
          <p:nvPr/>
        </p:nvPicPr>
        <p:blipFill>
          <a:blip r:embed="rId2" cstate="print"/>
          <a:srcRect/>
          <a:stretch>
            <a:fillRect/>
          </a:stretch>
        </p:blipFill>
        <p:spPr bwMode="auto">
          <a:xfrm rot="20633413">
            <a:off x="2715977" y="2475789"/>
            <a:ext cx="1045051" cy="1599352"/>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p:cNvPicPr/>
          <p:nvPr/>
        </p:nvPicPr>
        <p:blipFill>
          <a:blip r:embed="rId3" cstate="print"/>
          <a:srcRect/>
          <a:stretch>
            <a:fillRect/>
          </a:stretch>
        </p:blipFill>
        <p:spPr bwMode="auto">
          <a:xfrm>
            <a:off x="4495800" y="2362200"/>
            <a:ext cx="2362200" cy="1676400"/>
          </a:xfrm>
          <a:prstGeom prst="rect">
            <a:avLst/>
          </a:prstGeom>
          <a:ln w="6350" cap="sq">
            <a:solidFill>
              <a:srgbClr val="000000"/>
            </a:solidFill>
            <a:prstDash val="solid"/>
            <a:miter lim="800000"/>
          </a:ln>
          <a:effectLst>
            <a:outerShdw blurRad="50800" dist="38100" dir="2700000" algn="tl" rotWithShape="0">
              <a:srgbClr val="000000">
                <a:alpha val="43000"/>
              </a:srgbClr>
            </a:outerShdw>
          </a:effectLst>
        </p:spPr>
      </p:pic>
      <p:sp>
        <p:nvSpPr>
          <p:cNvPr id="17413" name="Rectangle 5"/>
          <p:cNvSpPr>
            <a:spLocks noChangeArrowheads="1"/>
          </p:cNvSpPr>
          <p:nvPr/>
        </p:nvSpPr>
        <p:spPr bwMode="auto">
          <a:xfrm>
            <a:off x="0" y="4233448"/>
            <a:ext cx="9144000" cy="2462213"/>
          </a:xfrm>
          <a:prstGeom prst="rect">
            <a:avLst/>
          </a:prstGeom>
          <a:solidFill>
            <a:srgbClr val="FFFF99"/>
          </a:solid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buFontTx/>
              <a:buAutoNum type="alphaLcParenR"/>
              <a:tabLst/>
            </a:pPr>
            <a:endParaRPr kumimoji="0" lang="fr-FR" sz="22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AutoNum type="alphaLcParenR"/>
              <a:tabLst/>
            </a:pPr>
            <a:r>
              <a:rPr kumimoji="0" lang="fr-FR" sz="22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un film d</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horreur		b) un film d</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action		</a:t>
            </a:r>
          </a:p>
          <a:p>
            <a:pPr marL="457200" marR="0" lvl="0" indent="-457200" algn="just" defTabSz="914400" rtl="0" eaLnBrk="1" fontAlgn="base" latinLnBrk="0" hangingPunct="1">
              <a:lnSpc>
                <a:spcPct val="100000"/>
              </a:lnSpc>
              <a:spcBef>
                <a:spcPct val="0"/>
              </a:spcBef>
              <a:spcAft>
                <a:spcPct val="0"/>
              </a:spcAft>
              <a:buClrTx/>
              <a:buSzTx/>
              <a:tabLst/>
            </a:pPr>
            <a:endParaRPr kumimoji="0" lang="fr-FR" sz="22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endParaRPr>
          </a:p>
          <a:p>
            <a:pPr marL="457200" marR="0" lvl="0" indent="-457200" algn="just" defTabSz="914400" rtl="0" eaLnBrk="1" fontAlgn="base" latinLnBrk="0" hangingPunct="1">
              <a:lnSpc>
                <a:spcPct val="100000"/>
              </a:lnSpc>
              <a:spcBef>
                <a:spcPct val="0"/>
              </a:spcBef>
              <a:spcAft>
                <a:spcPct val="0"/>
              </a:spcAft>
              <a:buClrTx/>
              <a:buSzTx/>
              <a:buFontTx/>
              <a:buAutoNum type="alphaLcParenR"/>
              <a:tabLst/>
            </a:pPr>
            <a:r>
              <a:rPr kumimoji="0" lang="fr-FR" sz="22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un film d</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aventure</a:t>
            </a:r>
            <a:r>
              <a:rPr lang="en-GB" sz="2200" dirty="0">
                <a:latin typeface="Arial" pitchFamily="34" charset="0"/>
              </a:rPr>
              <a:t>	</a:t>
            </a:r>
            <a:r>
              <a:rPr lang="en-GB" sz="2200" dirty="0" smtClean="0">
                <a:latin typeface="Century Gothic" pitchFamily="34" charset="0"/>
              </a:rPr>
              <a:t>c) </a:t>
            </a:r>
            <a:r>
              <a:rPr kumimoji="0" lang="fr-FR" sz="22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un dessin-animé/un film d</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animation			</a:t>
            </a:r>
          </a:p>
          <a:p>
            <a:pPr marL="457200" marR="0" lvl="0" indent="-457200" algn="just" defTabSz="914400" rtl="0" eaLnBrk="1" fontAlgn="base" latinLnBrk="0" hangingPunct="1">
              <a:lnSpc>
                <a:spcPct val="100000"/>
              </a:lnSpc>
              <a:spcBef>
                <a:spcPct val="0"/>
              </a:spcBef>
              <a:spcAft>
                <a:spcPct val="0"/>
              </a:spcAft>
              <a:buClrTx/>
              <a:buSzTx/>
              <a:buFontTx/>
              <a:buAutoNum type="alphaLcParenR"/>
              <a:tabLst/>
            </a:pPr>
            <a:r>
              <a:rPr kumimoji="0" lang="fr-FR" sz="22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e) un film romantique</a:t>
            </a:r>
          </a:p>
          <a:p>
            <a:pPr marL="457200" marR="0" lvl="0" indent="-457200" algn="just" defTabSz="914400" rtl="0" eaLnBrk="1" fontAlgn="base" latinLnBrk="0" hangingPunct="1">
              <a:lnSpc>
                <a:spcPct val="100000"/>
              </a:lnSpc>
              <a:spcBef>
                <a:spcPct val="0"/>
              </a:spcBef>
              <a:spcAft>
                <a:spcPct val="0"/>
              </a:spcAft>
              <a:buClrTx/>
              <a:buSzTx/>
              <a:buFontTx/>
              <a:buAutoNum type="alphaLcParenR"/>
              <a:tabLst/>
            </a:pPr>
            <a:endParaRPr kumimoji="0" lang="fr-FR" sz="2200" b="0" i="0" u="none" strike="noStrike" cap="none" normalizeH="0" baseline="0" dirty="0" smtClean="0">
              <a:ln>
                <a:noFill/>
              </a:ln>
              <a:solidFill>
                <a:schemeClr val="tx1"/>
              </a:solidFill>
              <a:effectLst/>
              <a:latin typeface="Arial" pitchFamily="34" charset="0"/>
            </a:endParaRPr>
          </a:p>
        </p:txBody>
      </p:sp>
      <p:sp>
        <p:nvSpPr>
          <p:cNvPr id="9" name="Oval 8"/>
          <p:cNvSpPr/>
          <p:nvPr/>
        </p:nvSpPr>
        <p:spPr>
          <a:xfrm>
            <a:off x="3505200" y="5105400"/>
            <a:ext cx="5638800" cy="7620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fr-FR" sz="2400" b="1" i="0" u="sng"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2. Décris la mise-en-scène – </a:t>
            </a:r>
            <a:r>
              <a:rPr kumimoji="0" lang="fr-FR" sz="2400" b="1" i="0" u="sng" strike="noStrike" cap="none" normalizeH="0" baseline="0" dirty="0" err="1" smtClean="0">
                <a:ln>
                  <a:noFill/>
                </a:ln>
                <a:solidFill>
                  <a:schemeClr val="tx1"/>
                </a:solidFill>
                <a:effectLst/>
                <a:latin typeface="Century Gothic" pitchFamily="34" charset="0"/>
                <a:ea typeface="Calibri" pitchFamily="34" charset="0"/>
                <a:cs typeface="Times New Roman" pitchFamily="18" charset="0"/>
              </a:rPr>
              <a:t>describe</a:t>
            </a:r>
            <a:r>
              <a:rPr kumimoji="0" lang="fr-FR" sz="2400" b="1" i="0" u="sng"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the setting.</a:t>
            </a:r>
            <a:endParaRPr kumimoji="0" lang="fr-FR" sz="2400" b="0" i="0" u="none" strike="noStrike" cap="none" normalizeH="0" baseline="0" dirty="0" smtClean="0">
              <a:ln>
                <a:noFill/>
              </a:ln>
              <a:solidFill>
                <a:schemeClr val="tx1"/>
              </a:solidFill>
              <a:effectLst/>
              <a:latin typeface="Century Gothic" pitchFamily="34" charset="0"/>
            </a:endParaRPr>
          </a:p>
        </p:txBody>
      </p:sp>
      <p:graphicFrame>
        <p:nvGraphicFramePr>
          <p:cNvPr id="3" name="Table 2"/>
          <p:cNvGraphicFramePr>
            <a:graphicFrameLocks noGrp="1"/>
          </p:cNvGraphicFramePr>
          <p:nvPr/>
        </p:nvGraphicFramePr>
        <p:xfrm>
          <a:off x="228600" y="838200"/>
          <a:ext cx="8534400" cy="3635986"/>
        </p:xfrm>
        <a:graphic>
          <a:graphicData uri="http://schemas.openxmlformats.org/drawingml/2006/table">
            <a:tbl>
              <a:tblPr/>
              <a:tblGrid>
                <a:gridCol w="4267200"/>
                <a:gridCol w="4267200"/>
              </a:tblGrid>
              <a:tr h="1627910">
                <a:tc>
                  <a:txBody>
                    <a:bodyPr/>
                    <a:lstStyle/>
                    <a:p>
                      <a:pPr algn="just">
                        <a:lnSpc>
                          <a:spcPct val="115000"/>
                        </a:lnSpc>
                        <a:spcAft>
                          <a:spcPts val="0"/>
                        </a:spcAft>
                      </a:pPr>
                      <a:r>
                        <a:rPr lang="fr-FR" sz="2400" dirty="0">
                          <a:latin typeface="Century Gothic"/>
                          <a:ea typeface="Calibri"/>
                          <a:cs typeface="Times New Roman"/>
                        </a:rPr>
                        <a:t>Le lieu – the place</a:t>
                      </a:r>
                      <a:endParaRPr lang="en-GB"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2400" dirty="0">
                          <a:latin typeface="Century Gothic"/>
                          <a:ea typeface="Calibri"/>
                          <a:cs typeface="Times New Roman"/>
                        </a:rPr>
                        <a:t>Les personnages – the </a:t>
                      </a:r>
                      <a:r>
                        <a:rPr lang="fr-FR" sz="2400" dirty="0" err="1" smtClean="0">
                          <a:latin typeface="Century Gothic"/>
                          <a:ea typeface="Calibri"/>
                          <a:cs typeface="Times New Roman"/>
                        </a:rPr>
                        <a:t>characters</a:t>
                      </a:r>
                      <a:endParaRPr lang="fr-FR" sz="2400" dirty="0" smtClean="0">
                        <a:latin typeface="Century Gothic"/>
                        <a:ea typeface="Calibri"/>
                        <a:cs typeface="Times New Roman"/>
                      </a:endParaRPr>
                    </a:p>
                    <a:p>
                      <a:pPr algn="just">
                        <a:lnSpc>
                          <a:spcPct val="115000"/>
                        </a:lnSpc>
                        <a:spcAft>
                          <a:spcPts val="0"/>
                        </a:spcAft>
                      </a:pPr>
                      <a:endParaRPr lang="en-GB" sz="2400" dirty="0" smtClean="0">
                        <a:latin typeface="Calibri"/>
                        <a:ea typeface="Calibri"/>
                        <a:cs typeface="Times New Roman"/>
                      </a:endParaRPr>
                    </a:p>
                    <a:p>
                      <a:pPr algn="just">
                        <a:lnSpc>
                          <a:spcPct val="115000"/>
                        </a:lnSpc>
                        <a:spcAft>
                          <a:spcPts val="0"/>
                        </a:spcAft>
                      </a:pPr>
                      <a:endParaRPr lang="en-GB" sz="2400" dirty="0" smtClean="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53490">
                <a:tc>
                  <a:txBody>
                    <a:bodyPr/>
                    <a:lstStyle/>
                    <a:p>
                      <a:pPr algn="just">
                        <a:lnSpc>
                          <a:spcPct val="115000"/>
                        </a:lnSpc>
                        <a:spcAft>
                          <a:spcPts val="0"/>
                        </a:spcAft>
                      </a:pPr>
                      <a:r>
                        <a:rPr lang="fr-FR" sz="2400" dirty="0">
                          <a:latin typeface="Century Gothic"/>
                          <a:ea typeface="Calibri"/>
                          <a:cs typeface="Times New Roman"/>
                        </a:rPr>
                        <a:t>L’histoire - the </a:t>
                      </a:r>
                      <a:r>
                        <a:rPr lang="fr-FR" sz="2400" dirty="0" smtClean="0">
                          <a:latin typeface="Century Gothic"/>
                          <a:ea typeface="Calibri"/>
                          <a:cs typeface="Times New Roman"/>
                        </a:rPr>
                        <a:t>plot</a:t>
                      </a:r>
                    </a:p>
                    <a:p>
                      <a:pPr algn="just">
                        <a:lnSpc>
                          <a:spcPct val="115000"/>
                        </a:lnSpc>
                        <a:spcAft>
                          <a:spcPts val="0"/>
                        </a:spcAft>
                      </a:pPr>
                      <a:endParaRPr lang="en-GB" sz="2400" dirty="0" smtClean="0">
                        <a:latin typeface="Calibri"/>
                        <a:ea typeface="Calibri"/>
                        <a:cs typeface="Times New Roman"/>
                      </a:endParaRPr>
                    </a:p>
                    <a:p>
                      <a:pPr algn="just">
                        <a:lnSpc>
                          <a:spcPct val="115000"/>
                        </a:lnSpc>
                        <a:spcAft>
                          <a:spcPts val="0"/>
                        </a:spcAft>
                      </a:pPr>
                      <a:endParaRPr lang="en-GB" sz="2400" dirty="0" smtClean="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GB" sz="24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18434" name="Rectangle 2"/>
          <p:cNvSpPr>
            <a:spLocks noChangeArrowheads="1"/>
          </p:cNvSpPr>
          <p:nvPr/>
        </p:nvSpPr>
        <p:spPr bwMode="auto">
          <a:xfrm>
            <a:off x="228600" y="4738181"/>
            <a:ext cx="8610600" cy="1877437"/>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r>
              <a:rPr lang="en-GB" sz="2000" i="1" dirty="0" smtClean="0"/>
              <a:t>Look at some examples in French – which one is suitable for this film?</a:t>
            </a:r>
          </a:p>
          <a:p>
            <a:r>
              <a:rPr lang="fr-FR" sz="2400" b="1" u="sng" dirty="0" smtClean="0"/>
              <a:t>Lieu</a:t>
            </a:r>
            <a:r>
              <a:rPr lang="fr-FR" sz="2400" dirty="0" smtClean="0"/>
              <a:t> = supermarché – parc – cinéma – collège – gare – stade</a:t>
            </a:r>
            <a:endParaRPr lang="en-GB" sz="2400" dirty="0" smtClean="0"/>
          </a:p>
          <a:p>
            <a:r>
              <a:rPr lang="fr-FR" sz="2400" b="1" u="sng" dirty="0" smtClean="0"/>
              <a:t>Les personnages</a:t>
            </a:r>
            <a:r>
              <a:rPr lang="fr-FR" sz="2400" dirty="0" smtClean="0"/>
              <a:t> = un chat - une fille – un garçon – un monstre</a:t>
            </a:r>
            <a:endParaRPr lang="en-GB" sz="2400" dirty="0" smtClean="0"/>
          </a:p>
          <a:p>
            <a:r>
              <a:rPr lang="fr-FR" sz="2400" b="1" u="sng" dirty="0" smtClean="0"/>
              <a:t>L’histoire</a:t>
            </a:r>
            <a:r>
              <a:rPr lang="fr-FR" sz="2400" dirty="0" smtClean="0"/>
              <a:t> = un dîner au restaurant – un match de foot – un rendez-vous dans un parc – elle reçoit un message sur son portable…</a:t>
            </a:r>
            <a:endParaRPr lang="en-GB" sz="2400" dirty="0"/>
          </a:p>
        </p:txBody>
      </p:sp>
      <p:pic>
        <p:nvPicPr>
          <p:cNvPr id="5" name="Picture 4" descr="C:\Documents and Settings\mhuet.LAMPTON.007\Local Settings\Temporary Internet Files\Content.IE5\HV21EMHP\MC900290930[1].wmf"/>
          <p:cNvPicPr/>
          <p:nvPr/>
        </p:nvPicPr>
        <p:blipFill>
          <a:blip r:embed="rId2" cstate="print"/>
          <a:srcRect/>
          <a:stretch>
            <a:fillRect/>
          </a:stretch>
        </p:blipFill>
        <p:spPr bwMode="auto">
          <a:xfrm rot="780880">
            <a:off x="8192198" y="4484710"/>
            <a:ext cx="685060" cy="936581"/>
          </a:xfrm>
          <a:prstGeom prst="rect">
            <a:avLst/>
          </a:prstGeom>
          <a:noFill/>
          <a:ln w="9525">
            <a:noFill/>
            <a:miter lim="800000"/>
            <a:headEnd/>
            <a:tailEnd/>
          </a:ln>
        </p:spPr>
      </p:pic>
      <p:sp>
        <p:nvSpPr>
          <p:cNvPr id="6" name="TextBox 5"/>
          <p:cNvSpPr txBox="1"/>
          <p:nvPr/>
        </p:nvSpPr>
        <p:spPr>
          <a:xfrm>
            <a:off x="1219200" y="1752601"/>
            <a:ext cx="1981200" cy="523220"/>
          </a:xfrm>
          <a:prstGeom prst="rect">
            <a:avLst/>
          </a:prstGeom>
          <a:noFill/>
        </p:spPr>
        <p:txBody>
          <a:bodyPr wrap="square" rtlCol="0">
            <a:spAutoFit/>
          </a:bodyPr>
          <a:lstStyle/>
          <a:p>
            <a:r>
              <a:rPr lang="en-GB" sz="2800" dirty="0" smtClean="0">
                <a:solidFill>
                  <a:srgbClr val="FF0000"/>
                </a:solidFill>
                <a:latin typeface="Century Gothic" pitchFamily="34" charset="0"/>
              </a:rPr>
              <a:t>Un </a:t>
            </a:r>
            <a:r>
              <a:rPr lang="en-GB" sz="2800" dirty="0" err="1" smtClean="0">
                <a:solidFill>
                  <a:srgbClr val="FF0000"/>
                </a:solidFill>
                <a:latin typeface="Century Gothic" pitchFamily="34" charset="0"/>
              </a:rPr>
              <a:t>parc</a:t>
            </a:r>
            <a:endParaRPr lang="en-GB" sz="2800" dirty="0">
              <a:solidFill>
                <a:srgbClr val="FF0000"/>
              </a:solidFill>
              <a:latin typeface="Century Gothic" pitchFamily="34" charset="0"/>
            </a:endParaRPr>
          </a:p>
        </p:txBody>
      </p:sp>
      <p:sp>
        <p:nvSpPr>
          <p:cNvPr id="7" name="TextBox 6"/>
          <p:cNvSpPr txBox="1"/>
          <p:nvPr/>
        </p:nvSpPr>
        <p:spPr>
          <a:xfrm>
            <a:off x="4953000" y="1752601"/>
            <a:ext cx="3581400" cy="523220"/>
          </a:xfrm>
          <a:prstGeom prst="rect">
            <a:avLst/>
          </a:prstGeom>
          <a:noFill/>
        </p:spPr>
        <p:txBody>
          <a:bodyPr wrap="square" rtlCol="0">
            <a:spAutoFit/>
          </a:bodyPr>
          <a:lstStyle/>
          <a:p>
            <a:r>
              <a:rPr lang="en-GB" sz="2800" dirty="0" err="1" smtClean="0">
                <a:solidFill>
                  <a:srgbClr val="FF0000"/>
                </a:solidFill>
                <a:latin typeface="Century Gothic" pitchFamily="34" charset="0"/>
              </a:rPr>
              <a:t>Une</a:t>
            </a:r>
            <a:r>
              <a:rPr lang="en-GB" sz="2800" dirty="0" smtClean="0">
                <a:solidFill>
                  <a:srgbClr val="FF0000"/>
                </a:solidFill>
                <a:latin typeface="Century Gothic" pitchFamily="34" charset="0"/>
              </a:rPr>
              <a:t> </a:t>
            </a:r>
            <a:r>
              <a:rPr lang="en-GB" sz="2800" dirty="0" err="1" smtClean="0">
                <a:solidFill>
                  <a:srgbClr val="FF0000"/>
                </a:solidFill>
                <a:latin typeface="Century Gothic" pitchFamily="34" charset="0"/>
              </a:rPr>
              <a:t>fille</a:t>
            </a:r>
            <a:endParaRPr lang="en-GB" sz="2800" i="1" dirty="0">
              <a:solidFill>
                <a:srgbClr val="FF0000"/>
              </a:solidFill>
              <a:latin typeface="Century Gothic" pitchFamily="34" charset="0"/>
            </a:endParaRPr>
          </a:p>
        </p:txBody>
      </p:sp>
      <p:sp>
        <p:nvSpPr>
          <p:cNvPr id="8" name="TextBox 7"/>
          <p:cNvSpPr txBox="1"/>
          <p:nvPr/>
        </p:nvSpPr>
        <p:spPr>
          <a:xfrm>
            <a:off x="228600" y="3429003"/>
            <a:ext cx="4572000" cy="461665"/>
          </a:xfrm>
          <a:prstGeom prst="rect">
            <a:avLst/>
          </a:prstGeom>
          <a:noFill/>
        </p:spPr>
        <p:txBody>
          <a:bodyPr wrap="square" rtlCol="0">
            <a:spAutoFit/>
          </a:bodyPr>
          <a:lstStyle/>
          <a:p>
            <a:r>
              <a:rPr lang="en-GB" sz="2400" dirty="0" smtClean="0">
                <a:solidFill>
                  <a:srgbClr val="FF0000"/>
                </a:solidFill>
                <a:latin typeface="Century Gothic" pitchFamily="34" charset="0"/>
              </a:rPr>
              <a:t>Elle </a:t>
            </a:r>
            <a:r>
              <a:rPr lang="en-GB" sz="2400" dirty="0" err="1" smtClean="0">
                <a:solidFill>
                  <a:srgbClr val="FF0000"/>
                </a:solidFill>
                <a:latin typeface="Century Gothic" pitchFamily="34" charset="0"/>
              </a:rPr>
              <a:t>reçoit</a:t>
            </a:r>
            <a:r>
              <a:rPr lang="en-GB" sz="2400" dirty="0" smtClean="0">
                <a:solidFill>
                  <a:srgbClr val="FF0000"/>
                </a:solidFill>
                <a:latin typeface="Century Gothic" pitchFamily="34" charset="0"/>
              </a:rPr>
              <a:t> un message…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9457" name="AutoShape 1"/>
          <p:cNvSpPr>
            <a:spLocks noChangeArrowheads="1"/>
          </p:cNvSpPr>
          <p:nvPr/>
        </p:nvSpPr>
        <p:spPr bwMode="auto">
          <a:xfrm>
            <a:off x="7924800" y="0"/>
            <a:ext cx="990600" cy="838200"/>
          </a:xfrm>
          <a:prstGeom prst="star5">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9459" name="Rectangle 3"/>
          <p:cNvSpPr>
            <a:spLocks noChangeArrowheads="1"/>
          </p:cNvSpPr>
          <p:nvPr/>
        </p:nvSpPr>
        <p:spPr bwMode="auto">
          <a:xfrm>
            <a:off x="152402" y="74714"/>
            <a:ext cx="9776311"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1" i="0" u="sng"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CHALLENGE : Décris le caractère principal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Century Gothic"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2000" b="0" i="1"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You must include the following information: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2000" b="0" i="1"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hair / eyes / gender / size / clothes (</a:t>
            </a:r>
            <a:r>
              <a:rPr kumimoji="0" lang="en-GB" sz="2000" b="0" i="1" u="none" strike="noStrike" cap="none" normalizeH="0" baseline="0" dirty="0" err="1" smtClean="0">
                <a:ln>
                  <a:noFill/>
                </a:ln>
                <a:solidFill>
                  <a:schemeClr val="tx1"/>
                </a:solidFill>
                <a:effectLst/>
                <a:latin typeface="Century Gothic" pitchFamily="34" charset="0"/>
                <a:ea typeface="Calibri" pitchFamily="34" charset="0"/>
                <a:cs typeface="Times New Roman" pitchFamily="18" charset="0"/>
              </a:rPr>
              <a:t>elle</a:t>
            </a:r>
            <a:r>
              <a:rPr kumimoji="0" lang="en-GB" sz="2000" b="0" i="1"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a:t>
            </a:r>
            <a:r>
              <a:rPr kumimoji="0" lang="en-GB" sz="2000" b="0" i="1" u="none" strike="noStrike" cap="none" normalizeH="0" baseline="0" dirty="0" err="1" smtClean="0">
                <a:ln>
                  <a:noFill/>
                </a:ln>
                <a:solidFill>
                  <a:schemeClr val="tx1"/>
                </a:solidFill>
                <a:effectLst/>
                <a:latin typeface="Century Gothic" pitchFamily="34" charset="0"/>
                <a:ea typeface="Calibri" pitchFamily="34" charset="0"/>
                <a:cs typeface="Times New Roman" pitchFamily="18" charset="0"/>
              </a:rPr>
              <a:t>porte</a:t>
            </a:r>
            <a:r>
              <a:rPr kumimoji="0" lang="en-GB" sz="2000" b="0" i="1"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 she wears...), etc...</a:t>
            </a:r>
            <a:r>
              <a:rPr kumimoji="0" lang="en-GB" sz="20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a:t>
            </a:r>
            <a:endParaRPr kumimoji="0" lang="en-GB" sz="2000" b="0" i="0" u="none" strike="noStrike" cap="none" normalizeH="0" baseline="0" dirty="0" smtClean="0">
              <a:ln>
                <a:noFill/>
              </a:ln>
              <a:solidFill>
                <a:schemeClr val="tx1"/>
              </a:solidFill>
              <a:effectLst/>
              <a:latin typeface="Century Gothic" pitchFamily="34" charset="0"/>
            </a:endParaRPr>
          </a:p>
        </p:txBody>
      </p:sp>
      <p:sp>
        <p:nvSpPr>
          <p:cNvPr id="19460" name="Rectangle 4"/>
          <p:cNvSpPr>
            <a:spLocks noChangeArrowheads="1"/>
          </p:cNvSpPr>
          <p:nvPr/>
        </p:nvSpPr>
        <p:spPr bwMode="auto">
          <a:xfrm>
            <a:off x="533402" y="5943601"/>
            <a:ext cx="6181500" cy="707886"/>
          </a:xfrm>
          <a:prstGeom prst="rect">
            <a:avLst/>
          </a:prstGeom>
          <a:ln>
            <a:headEnd/>
            <a:tailEnd/>
          </a:ln>
        </p:spPr>
        <p:style>
          <a:lnRef idx="2">
            <a:schemeClr val="dk1"/>
          </a:lnRef>
          <a:fillRef idx="1">
            <a:schemeClr val="lt1"/>
          </a:fillRef>
          <a:effectRef idx="0">
            <a:schemeClr val="dk1"/>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000" b="0" i="0" u="sng"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EXTENSION</a:t>
            </a:r>
            <a:r>
              <a:rPr kumimoji="0" lang="en-GB" sz="20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describe the scene </a:t>
            </a:r>
            <a:endParaRPr kumimoji="0" lang="en-GB"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a:t>
            </a:r>
            <a:r>
              <a:rPr kumimoji="0" lang="fr-FR" sz="2000" b="0" i="0" u="none" strike="noStrike" cap="none" normalizeH="0" baseline="0" dirty="0" err="1" smtClean="0">
                <a:ln>
                  <a:noFill/>
                </a:ln>
                <a:solidFill>
                  <a:schemeClr val="tx1"/>
                </a:solidFill>
                <a:effectLst/>
                <a:latin typeface="Century Gothic" pitchFamily="34" charset="0"/>
                <a:ea typeface="Calibri" pitchFamily="34" charset="0"/>
                <a:cs typeface="Times New Roman" pitchFamily="18" charset="0"/>
              </a:rPr>
              <a:t>it</a:t>
            </a:r>
            <a:r>
              <a:rPr kumimoji="0" lang="fr-FR" sz="20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a:t>
            </a:r>
            <a:r>
              <a:rPr kumimoji="0" lang="fr-FR" sz="2000" b="0" i="0" u="none" strike="noStrike" cap="none" normalizeH="0" baseline="0" dirty="0" err="1" smtClean="0">
                <a:ln>
                  <a:noFill/>
                </a:ln>
                <a:solidFill>
                  <a:schemeClr val="tx1"/>
                </a:solidFill>
                <a:effectLst/>
                <a:latin typeface="Century Gothic" pitchFamily="34" charset="0"/>
                <a:ea typeface="Calibri" pitchFamily="34" charset="0"/>
                <a:cs typeface="Times New Roman" pitchFamily="18" charset="0"/>
              </a:rPr>
              <a:t>takes</a:t>
            </a:r>
            <a:r>
              <a:rPr kumimoji="0" lang="fr-FR" sz="20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place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a:t>
            </a:r>
            <a:r>
              <a:rPr kumimoji="0" lang="fr-FR" sz="2000" b="0" i="1"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cela se passe</a:t>
            </a:r>
            <a:r>
              <a:rPr kumimoji="0" lang="fr-FR" sz="20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a:t>
            </a:r>
            <a:r>
              <a:rPr kumimoji="0" lang="en-GB" sz="20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I see </a:t>
            </a:r>
            <a:r>
              <a:rPr kumimoji="0" lang="en-GB"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GB" sz="20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a:t>
            </a:r>
            <a:r>
              <a:rPr kumimoji="0" lang="en-GB" sz="2000" b="0" i="1"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je </a:t>
            </a:r>
            <a:r>
              <a:rPr kumimoji="0" lang="en-GB" sz="2000" b="0" i="1" u="none" strike="noStrike" cap="none" normalizeH="0" baseline="0" dirty="0" err="1" smtClean="0">
                <a:ln>
                  <a:noFill/>
                </a:ln>
                <a:solidFill>
                  <a:schemeClr val="tx1"/>
                </a:solidFill>
                <a:effectLst/>
                <a:latin typeface="Century Gothic" pitchFamily="34" charset="0"/>
                <a:ea typeface="Calibri" pitchFamily="34" charset="0"/>
                <a:cs typeface="Times New Roman" pitchFamily="18" charset="0"/>
              </a:rPr>
              <a:t>vois</a:t>
            </a:r>
            <a:r>
              <a:rPr kumimoji="0" lang="en-GB" sz="20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a:t>
            </a:r>
            <a:endParaRPr kumimoji="0" lang="en-GB" sz="2000" b="0" i="0" u="none" strike="noStrike" cap="none" normalizeH="0" baseline="0" dirty="0" smtClean="0">
              <a:ln>
                <a:noFill/>
              </a:ln>
              <a:solidFill>
                <a:schemeClr val="tx1"/>
              </a:solidFill>
              <a:effectLst/>
              <a:latin typeface="Arial" pitchFamily="34" charset="0"/>
            </a:endParaRPr>
          </a:p>
        </p:txBody>
      </p:sp>
      <p:sp>
        <p:nvSpPr>
          <p:cNvPr id="6" name="AutoShape 1"/>
          <p:cNvSpPr>
            <a:spLocks noChangeArrowheads="1"/>
          </p:cNvSpPr>
          <p:nvPr/>
        </p:nvSpPr>
        <p:spPr bwMode="auto">
          <a:xfrm>
            <a:off x="6096000" y="5562600"/>
            <a:ext cx="609600" cy="533400"/>
          </a:xfrm>
          <a:prstGeom prst="star5">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7" name="AutoShape 1"/>
          <p:cNvSpPr>
            <a:spLocks noChangeArrowheads="1"/>
          </p:cNvSpPr>
          <p:nvPr/>
        </p:nvSpPr>
        <p:spPr bwMode="auto">
          <a:xfrm>
            <a:off x="6553200" y="5715000"/>
            <a:ext cx="609600" cy="533400"/>
          </a:xfrm>
          <a:prstGeom prst="star5">
            <a:avLst>
              <a:gd name="adj" fmla="val 16597"/>
              <a:gd name="hf" fmla="val 105146"/>
              <a:gd name="vf" fmla="val 110557"/>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pic>
        <p:nvPicPr>
          <p:cNvPr id="8" name="Picture 7" descr="http://www.alliance.org.za/IMG/jpg/Le_bon_numero-2.jpg"/>
          <p:cNvPicPr/>
          <p:nvPr/>
        </p:nvPicPr>
        <p:blipFill>
          <a:blip r:embed="rId2" cstate="print"/>
          <a:srcRect/>
          <a:stretch>
            <a:fillRect/>
          </a:stretch>
        </p:blipFill>
        <p:spPr bwMode="auto">
          <a:xfrm>
            <a:off x="609600" y="1828801"/>
            <a:ext cx="3595688" cy="2822258"/>
          </a:xfrm>
          <a:prstGeom prst="rect">
            <a:avLst/>
          </a:prstGeom>
          <a:noFill/>
          <a:ln w="28575">
            <a:solidFill>
              <a:schemeClr val="tx1"/>
            </a:solidFill>
            <a:miter lim="800000"/>
            <a:headEnd/>
            <a:tailEnd/>
          </a:ln>
        </p:spPr>
      </p:pic>
      <p:sp>
        <p:nvSpPr>
          <p:cNvPr id="19461" name="AutoShape 5"/>
          <p:cNvSpPr>
            <a:spLocks noChangeArrowheads="1"/>
          </p:cNvSpPr>
          <p:nvPr/>
        </p:nvSpPr>
        <p:spPr bwMode="auto">
          <a:xfrm>
            <a:off x="4876800" y="1828800"/>
            <a:ext cx="3886200" cy="2286000"/>
          </a:xfrm>
          <a:prstGeom prst="cloudCallout">
            <a:avLst>
              <a:gd name="adj1" fmla="val -43972"/>
              <a:gd name="adj2" fmla="val 62000"/>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sng" strike="noStrike" cap="none" normalizeH="0" baseline="0" dirty="0" smtClean="0">
                <a:ln>
                  <a:noFill/>
                </a:ln>
                <a:solidFill>
                  <a:schemeClr val="tx1"/>
                </a:solidFill>
                <a:effectLst/>
                <a:latin typeface="Comic Sans MS" pitchFamily="66" charset="0"/>
              </a:rPr>
              <a:t>Aide vocabulaire:</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Comic Sans MS" pitchFamily="66" charset="0"/>
              </a:rPr>
              <a:t>Elle a / elle est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Comic Sans MS" pitchFamily="66" charset="0"/>
              </a:rPr>
              <a:t>Les </a:t>
            </a:r>
            <a:r>
              <a:rPr kumimoji="0" lang="en-GB" sz="1600" b="0" i="0" u="none" strike="noStrike" cap="none" normalizeH="0" baseline="0" dirty="0" err="1" smtClean="0">
                <a:ln>
                  <a:noFill/>
                </a:ln>
                <a:solidFill>
                  <a:schemeClr val="tx1"/>
                </a:solidFill>
                <a:effectLst/>
                <a:latin typeface="Comic Sans MS" pitchFamily="66" charset="0"/>
              </a:rPr>
              <a:t>cheveux</a:t>
            </a:r>
            <a:r>
              <a:rPr kumimoji="0" lang="en-GB" sz="1600" b="0" i="0" u="none" strike="noStrike" cap="none" normalizeH="0" baseline="0" dirty="0" smtClean="0">
                <a:ln>
                  <a:noFill/>
                </a:ln>
                <a:solidFill>
                  <a:schemeClr val="tx1"/>
                </a:solidFill>
                <a:effectLst/>
                <a:latin typeface="Comic Sans MS" pitchFamily="66" charset="0"/>
              </a:rPr>
              <a:t> / les </a:t>
            </a:r>
            <a:r>
              <a:rPr kumimoji="0" lang="en-GB" sz="1600" b="0" i="0" u="none" strike="noStrike" cap="none" normalizeH="0" baseline="0" dirty="0" err="1" smtClean="0">
                <a:ln>
                  <a:noFill/>
                </a:ln>
                <a:solidFill>
                  <a:schemeClr val="tx1"/>
                </a:solidFill>
                <a:effectLst/>
                <a:latin typeface="Comic Sans MS" pitchFamily="66" charset="0"/>
              </a:rPr>
              <a:t>yeux</a:t>
            </a:r>
            <a:endParaRPr kumimoji="0" lang="en-GB" sz="1600" b="0" i="0" u="none" strike="noStrike" cap="none" normalizeH="0" baseline="0" dirty="0" smtClean="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1" u="none" strike="noStrike" cap="none" normalizeH="0" baseline="0" dirty="0" smtClean="0">
                <a:ln>
                  <a:noFill/>
                </a:ln>
                <a:solidFill>
                  <a:schemeClr val="tx1"/>
                </a:solidFill>
                <a:effectLst/>
                <a:latin typeface="Comic Sans MS" pitchFamily="66" charset="0"/>
              </a:rPr>
              <a:t>For more </a:t>
            </a:r>
            <a:r>
              <a:rPr kumimoji="0" lang="en-GB" sz="1600" b="0" i="1" u="none" strike="noStrike" cap="none" normalizeH="0" baseline="0" dirty="0" err="1" smtClean="0">
                <a:ln>
                  <a:noFill/>
                </a:ln>
                <a:solidFill>
                  <a:schemeClr val="tx1"/>
                </a:solidFill>
                <a:effectLst/>
                <a:latin typeface="Comic Sans MS" pitchFamily="66" charset="0"/>
              </a:rPr>
              <a:t>vocab</a:t>
            </a:r>
            <a:r>
              <a:rPr kumimoji="0" lang="en-GB" sz="1600" b="0" i="1" u="none" strike="noStrike" cap="none" normalizeH="0" baseline="0" dirty="0" smtClean="0">
                <a:ln>
                  <a:noFill/>
                </a:ln>
                <a:solidFill>
                  <a:schemeClr val="tx1"/>
                </a:solidFill>
                <a:effectLst/>
                <a:latin typeface="Comic Sans MS" pitchFamily="66" charset="0"/>
              </a:rPr>
              <a:t>’, see </a:t>
            </a:r>
            <a:r>
              <a:rPr kumimoji="0" lang="en-GB" sz="1600" b="1" i="1" u="none" strike="noStrike" cap="none" normalizeH="0" baseline="0" dirty="0" smtClean="0">
                <a:ln>
                  <a:noFill/>
                </a:ln>
                <a:solidFill>
                  <a:schemeClr val="tx1"/>
                </a:solidFill>
                <a:effectLst/>
                <a:latin typeface="Comic Sans MS" pitchFamily="66" charset="0"/>
              </a:rPr>
              <a:t>help sheet</a:t>
            </a:r>
            <a:r>
              <a:rPr kumimoji="0" lang="en-GB" sz="1600" b="0" i="1" u="none" strike="noStrike" cap="none" normalizeH="0" baseline="0" dirty="0" smtClean="0">
                <a:ln>
                  <a:noFill/>
                </a:ln>
                <a:solidFill>
                  <a:schemeClr val="tx1"/>
                </a:solidFill>
                <a:effectLst/>
                <a:latin typeface="Comic Sans MS" pitchFamily="66" charset="0"/>
              </a:rPr>
              <a:t> at end of booklet.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10" name="Picture 9" descr="C:\Users\Muriel\AppData\Local\Microsoft\Windows\Temporary Internet Files\Content.IE5\Y03K2HT1\MCj04418800000[1].wmf"/>
          <p:cNvPicPr/>
          <p:nvPr/>
        </p:nvPicPr>
        <p:blipFill>
          <a:blip r:embed="rId3" cstate="print"/>
          <a:srcRect/>
          <a:stretch>
            <a:fillRect/>
          </a:stretch>
        </p:blipFill>
        <p:spPr bwMode="auto">
          <a:xfrm>
            <a:off x="8001000" y="1752602"/>
            <a:ext cx="785813" cy="1038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28600" y="228600"/>
            <a:ext cx="8229600" cy="156966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GB" sz="2400" b="1" i="0" u="sng"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3. Les </a:t>
            </a:r>
            <a:r>
              <a:rPr kumimoji="0" lang="en-GB" sz="2400" b="1" i="0" u="sng" strike="noStrike" cap="none" normalizeH="0" baseline="0" dirty="0" err="1" smtClean="0">
                <a:ln>
                  <a:noFill/>
                </a:ln>
                <a:solidFill>
                  <a:schemeClr val="tx1"/>
                </a:solidFill>
                <a:effectLst/>
                <a:latin typeface="Century Gothic" pitchFamily="34" charset="0"/>
                <a:ea typeface="Calibri" pitchFamily="34" charset="0"/>
                <a:cs typeface="Times New Roman" pitchFamily="18" charset="0"/>
              </a:rPr>
              <a:t>autres</a:t>
            </a:r>
            <a:r>
              <a:rPr kumimoji="0" lang="en-GB" sz="2400" b="1" i="0" u="sng"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a:t>
            </a:r>
            <a:r>
              <a:rPr kumimoji="0" lang="en-GB" sz="2400" b="1" i="0" u="sng" strike="noStrike" cap="none" normalizeH="0" baseline="0" dirty="0" err="1" smtClean="0">
                <a:ln>
                  <a:noFill/>
                </a:ln>
                <a:solidFill>
                  <a:schemeClr val="tx1"/>
                </a:solidFill>
                <a:effectLst/>
                <a:latin typeface="Century Gothic" pitchFamily="34" charset="0"/>
                <a:ea typeface="Calibri" pitchFamily="34" charset="0"/>
                <a:cs typeface="Times New Roman" pitchFamily="18" charset="0"/>
              </a:rPr>
              <a:t>caract</a:t>
            </a:r>
            <a:r>
              <a:rPr kumimoji="0" lang="en-GB" sz="2400" b="1" i="0" u="sng" strike="noStrike" cap="none" normalizeH="0" baseline="0" dirty="0" err="1" smtClean="0">
                <a:ln>
                  <a:noFill/>
                </a:ln>
                <a:solidFill>
                  <a:schemeClr val="tx1"/>
                </a:solidFill>
                <a:effectLst/>
                <a:latin typeface="Calibri"/>
                <a:ea typeface="Calibri" pitchFamily="34" charset="0"/>
                <a:cs typeface="Times New Roman" pitchFamily="18" charset="0"/>
              </a:rPr>
              <a:t>è</a:t>
            </a:r>
            <a:r>
              <a:rPr kumimoji="0" lang="en-GB" sz="2400" b="1" i="0" u="sng" strike="noStrike" cap="none" normalizeH="0" baseline="0" dirty="0" err="1" smtClean="0">
                <a:ln>
                  <a:noFill/>
                </a:ln>
                <a:solidFill>
                  <a:schemeClr val="tx1"/>
                </a:solidFill>
                <a:effectLst/>
                <a:latin typeface="Century Gothic" pitchFamily="34" charset="0"/>
                <a:ea typeface="Calibri" pitchFamily="34" charset="0"/>
                <a:cs typeface="Times New Roman" pitchFamily="18" charset="0"/>
              </a:rPr>
              <a:t>res</a:t>
            </a:r>
            <a:r>
              <a:rPr kumimoji="0" lang="en-GB" sz="2400" b="1" i="0" u="sng"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 the other characters:</a:t>
            </a:r>
            <a:r>
              <a:rPr kumimoji="0" lang="en-GB" sz="24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tabLst/>
            </a:pPr>
            <a:endParaRPr kumimoji="0" lang="en-GB" sz="24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tabLst/>
            </a:pPr>
            <a:r>
              <a:rPr kumimoji="0" lang="en-GB" sz="24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what name will you give to the other characters / how will you describe them. </a:t>
            </a:r>
            <a:endParaRPr kumimoji="0" lang="en-GB" sz="2400" b="0" i="0" u="none" strike="noStrike" cap="none" normalizeH="0" baseline="0" dirty="0" smtClean="0">
              <a:ln>
                <a:noFill/>
              </a:ln>
              <a:solidFill>
                <a:schemeClr val="tx1"/>
              </a:solidFill>
              <a:effectLst/>
              <a:latin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942203135"/>
              </p:ext>
            </p:extLst>
          </p:nvPr>
        </p:nvGraphicFramePr>
        <p:xfrm>
          <a:off x="990602" y="2514600"/>
          <a:ext cx="7125334" cy="3736848"/>
        </p:xfrm>
        <a:graphic>
          <a:graphicData uri="http://schemas.openxmlformats.org/drawingml/2006/table">
            <a:tbl>
              <a:tblPr>
                <a:tableStyleId>{284E427A-3D55-4303-BF80-6455036E1DE7}</a:tableStyleId>
              </a:tblPr>
              <a:tblGrid>
                <a:gridCol w="3562667"/>
                <a:gridCol w="3562667"/>
              </a:tblGrid>
              <a:tr h="533400">
                <a:tc>
                  <a:txBody>
                    <a:bodyPr/>
                    <a:lstStyle/>
                    <a:p>
                      <a:pPr algn="just">
                        <a:lnSpc>
                          <a:spcPct val="115000"/>
                        </a:lnSpc>
                        <a:spcAft>
                          <a:spcPts val="0"/>
                        </a:spcAft>
                      </a:pPr>
                      <a:r>
                        <a:rPr lang="en-GB" sz="2400" dirty="0">
                          <a:latin typeface="Century Gothic" pitchFamily="34" charset="0"/>
                        </a:rPr>
                        <a:t>Le gourmand</a:t>
                      </a:r>
                      <a:endParaRPr lang="en-GB" sz="2400" dirty="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GB" sz="2400">
                          <a:latin typeface="Century Gothic" pitchFamily="34" charset="0"/>
                        </a:rPr>
                        <a:t>The greedy</a:t>
                      </a:r>
                      <a:endParaRPr lang="en-GB" sz="2400">
                        <a:latin typeface="Century Gothic" pitchFamily="34" charset="0"/>
                        <a:ea typeface="Calibri"/>
                        <a:cs typeface="Times New Roman"/>
                      </a:endParaRPr>
                    </a:p>
                  </a:txBody>
                  <a:tcPr marL="68580" marR="68580" marT="0" marB="0"/>
                </a:tc>
              </a:tr>
              <a:tr h="454152">
                <a:tc>
                  <a:txBody>
                    <a:bodyPr/>
                    <a:lstStyle/>
                    <a:p>
                      <a:pPr algn="just">
                        <a:lnSpc>
                          <a:spcPct val="115000"/>
                        </a:lnSpc>
                        <a:spcAft>
                          <a:spcPts val="0"/>
                        </a:spcAft>
                      </a:pPr>
                      <a:r>
                        <a:rPr lang="en-GB" sz="2400" dirty="0">
                          <a:latin typeface="Century Gothic" pitchFamily="34" charset="0"/>
                        </a:rPr>
                        <a:t>Le </a:t>
                      </a:r>
                      <a:r>
                        <a:rPr lang="en-GB" sz="2400" dirty="0" err="1">
                          <a:latin typeface="Century Gothic" pitchFamily="34" charset="0"/>
                        </a:rPr>
                        <a:t>mangeur</a:t>
                      </a:r>
                      <a:r>
                        <a:rPr lang="en-GB" sz="2400" dirty="0">
                          <a:latin typeface="Century Gothic" pitchFamily="34" charset="0"/>
                        </a:rPr>
                        <a:t> </a:t>
                      </a:r>
                      <a:r>
                        <a:rPr lang="en-GB" sz="2400" dirty="0" err="1">
                          <a:latin typeface="Century Gothic" pitchFamily="34" charset="0"/>
                        </a:rPr>
                        <a:t>d’oiseau</a:t>
                      </a:r>
                      <a:endParaRPr lang="en-GB" sz="2400" dirty="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GB" sz="2400" dirty="0">
                          <a:latin typeface="Century Gothic" pitchFamily="34" charset="0"/>
                        </a:rPr>
                        <a:t>The birds’ eater</a:t>
                      </a:r>
                      <a:endParaRPr lang="en-GB" sz="2400" dirty="0">
                        <a:latin typeface="Century Gothic" pitchFamily="34" charset="0"/>
                        <a:ea typeface="Calibri"/>
                        <a:cs typeface="Times New Roman"/>
                      </a:endParaRPr>
                    </a:p>
                  </a:txBody>
                  <a:tcPr marL="68580" marR="68580" marT="0" marB="0"/>
                </a:tc>
              </a:tr>
              <a:tr h="420624">
                <a:tc>
                  <a:txBody>
                    <a:bodyPr/>
                    <a:lstStyle/>
                    <a:p>
                      <a:pPr algn="just">
                        <a:lnSpc>
                          <a:spcPct val="115000"/>
                        </a:lnSpc>
                        <a:spcAft>
                          <a:spcPts val="0"/>
                        </a:spcAft>
                      </a:pPr>
                      <a:r>
                        <a:rPr lang="en-GB" sz="2400" dirty="0">
                          <a:latin typeface="Century Gothic" pitchFamily="34" charset="0"/>
                        </a:rPr>
                        <a:t>Le </a:t>
                      </a:r>
                      <a:r>
                        <a:rPr lang="en-GB" sz="2400" dirty="0" err="1" smtClean="0">
                          <a:latin typeface="Century Gothic" pitchFamily="34" charset="0"/>
                        </a:rPr>
                        <a:t>vicieux</a:t>
                      </a:r>
                      <a:endParaRPr lang="en-GB" sz="2400" dirty="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GB" sz="2400" dirty="0">
                          <a:latin typeface="Century Gothic" pitchFamily="34" charset="0"/>
                        </a:rPr>
                        <a:t>The </a:t>
                      </a:r>
                      <a:r>
                        <a:rPr lang="en-GB" sz="2400" dirty="0" smtClean="0">
                          <a:latin typeface="Century Gothic" pitchFamily="34" charset="0"/>
                        </a:rPr>
                        <a:t>vicious man</a:t>
                      </a:r>
                      <a:endParaRPr lang="en-GB" sz="2400" dirty="0">
                        <a:latin typeface="Century Gothic" pitchFamily="34" charset="0"/>
                        <a:ea typeface="Calibri"/>
                        <a:cs typeface="Times New Roman"/>
                      </a:endParaRPr>
                    </a:p>
                  </a:txBody>
                  <a:tcPr marL="68580" marR="68580" marT="0" marB="0"/>
                </a:tc>
              </a:tr>
              <a:tr h="496824">
                <a:tc>
                  <a:txBody>
                    <a:bodyPr/>
                    <a:lstStyle/>
                    <a:p>
                      <a:pPr algn="just">
                        <a:lnSpc>
                          <a:spcPct val="115000"/>
                        </a:lnSpc>
                        <a:spcAft>
                          <a:spcPts val="0"/>
                        </a:spcAft>
                      </a:pPr>
                      <a:r>
                        <a:rPr lang="en-GB" sz="2400" dirty="0">
                          <a:latin typeface="Century Gothic" pitchFamily="34" charset="0"/>
                        </a:rPr>
                        <a:t>Le </a:t>
                      </a:r>
                      <a:r>
                        <a:rPr lang="en-GB" sz="2400" dirty="0" err="1">
                          <a:latin typeface="Century Gothic" pitchFamily="34" charset="0"/>
                        </a:rPr>
                        <a:t>dégoûtant</a:t>
                      </a:r>
                      <a:endParaRPr lang="en-GB" sz="2400" dirty="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GB" sz="2400">
                          <a:latin typeface="Century Gothic" pitchFamily="34" charset="0"/>
                        </a:rPr>
                        <a:t>The disgusting</a:t>
                      </a:r>
                      <a:endParaRPr lang="en-GB" sz="2400">
                        <a:latin typeface="Century Gothic" pitchFamily="34" charset="0"/>
                        <a:ea typeface="Calibri"/>
                        <a:cs typeface="Times New Roman"/>
                      </a:endParaRPr>
                    </a:p>
                  </a:txBody>
                  <a:tcPr marL="68580" marR="68580" marT="0" marB="0"/>
                </a:tc>
              </a:tr>
              <a:tr h="457200">
                <a:tc>
                  <a:txBody>
                    <a:bodyPr/>
                    <a:lstStyle/>
                    <a:p>
                      <a:pPr algn="just">
                        <a:lnSpc>
                          <a:spcPct val="115000"/>
                        </a:lnSpc>
                        <a:spcAft>
                          <a:spcPts val="0"/>
                        </a:spcAft>
                      </a:pPr>
                      <a:r>
                        <a:rPr lang="en-GB" sz="2400">
                          <a:latin typeface="Century Gothic" pitchFamily="34" charset="0"/>
                        </a:rPr>
                        <a:t>Le romantique</a:t>
                      </a:r>
                      <a:endParaRPr lang="en-GB" sz="24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GB" sz="2400">
                          <a:latin typeface="Century Gothic" pitchFamily="34" charset="0"/>
                        </a:rPr>
                        <a:t>The romantic</a:t>
                      </a:r>
                      <a:endParaRPr lang="en-GB" sz="2400">
                        <a:latin typeface="Century Gothic" pitchFamily="34" charset="0"/>
                        <a:ea typeface="Calibri"/>
                        <a:cs typeface="Times New Roman"/>
                      </a:endParaRPr>
                    </a:p>
                  </a:txBody>
                  <a:tcPr marL="68580" marR="68580" marT="0" marB="0"/>
                </a:tc>
              </a:tr>
              <a:tr h="533400">
                <a:tc>
                  <a:txBody>
                    <a:bodyPr/>
                    <a:lstStyle/>
                    <a:p>
                      <a:pPr algn="just">
                        <a:lnSpc>
                          <a:spcPct val="115000"/>
                        </a:lnSpc>
                        <a:spcAft>
                          <a:spcPts val="0"/>
                        </a:spcAft>
                      </a:pPr>
                      <a:r>
                        <a:rPr lang="en-GB" sz="2400">
                          <a:latin typeface="Century Gothic" pitchFamily="34" charset="0"/>
                        </a:rPr>
                        <a:t>Le gentil garçon</a:t>
                      </a:r>
                      <a:endParaRPr lang="en-GB" sz="24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GB" sz="2400">
                          <a:latin typeface="Century Gothic" pitchFamily="34" charset="0"/>
                        </a:rPr>
                        <a:t>The nice boy</a:t>
                      </a:r>
                      <a:endParaRPr lang="en-GB" sz="2400">
                        <a:latin typeface="Century Gothic" pitchFamily="34" charset="0"/>
                        <a:ea typeface="Calibri"/>
                        <a:cs typeface="Times New Roman"/>
                      </a:endParaRPr>
                    </a:p>
                  </a:txBody>
                  <a:tcPr marL="68580" marR="68580" marT="0" marB="0"/>
                </a:tc>
              </a:tr>
              <a:tr h="420624">
                <a:tc>
                  <a:txBody>
                    <a:bodyPr/>
                    <a:lstStyle/>
                    <a:p>
                      <a:pPr algn="just">
                        <a:lnSpc>
                          <a:spcPct val="115000"/>
                        </a:lnSpc>
                        <a:spcAft>
                          <a:spcPts val="0"/>
                        </a:spcAft>
                      </a:pPr>
                      <a:r>
                        <a:rPr lang="en-GB" sz="2400" dirty="0">
                          <a:latin typeface="Century Gothic" pitchFamily="34" charset="0"/>
                        </a:rPr>
                        <a:t>Le </a:t>
                      </a:r>
                      <a:r>
                        <a:rPr lang="en-GB" sz="2400" dirty="0" err="1">
                          <a:latin typeface="Century Gothic" pitchFamily="34" charset="0"/>
                        </a:rPr>
                        <a:t>drageur</a:t>
                      </a:r>
                      <a:endParaRPr lang="en-GB" sz="2400" dirty="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GB" sz="2400">
                          <a:latin typeface="Century Gothic" pitchFamily="34" charset="0"/>
                        </a:rPr>
                        <a:t>The flirty</a:t>
                      </a:r>
                      <a:endParaRPr lang="en-GB" sz="2400">
                        <a:latin typeface="Century Gothic" pitchFamily="34" charset="0"/>
                        <a:ea typeface="Calibri"/>
                        <a:cs typeface="Times New Roman"/>
                      </a:endParaRPr>
                    </a:p>
                  </a:txBody>
                  <a:tcPr marL="68580" marR="68580" marT="0" marB="0"/>
                </a:tc>
              </a:tr>
              <a:tr h="420624">
                <a:tc>
                  <a:txBody>
                    <a:bodyPr/>
                    <a:lstStyle/>
                    <a:p>
                      <a:pPr algn="just">
                        <a:lnSpc>
                          <a:spcPct val="115000"/>
                        </a:lnSpc>
                        <a:spcAft>
                          <a:spcPts val="0"/>
                        </a:spcAft>
                      </a:pPr>
                      <a:r>
                        <a:rPr lang="en-GB" sz="2400">
                          <a:latin typeface="Century Gothic" pitchFamily="34" charset="0"/>
                        </a:rPr>
                        <a:t>Le macho</a:t>
                      </a:r>
                      <a:endParaRPr lang="en-GB" sz="2400">
                        <a:latin typeface="Century Gothic" pitchFamily="34" charset="0"/>
                        <a:ea typeface="Calibri"/>
                        <a:cs typeface="Times New Roman"/>
                      </a:endParaRPr>
                    </a:p>
                  </a:txBody>
                  <a:tcPr marL="68580" marR="68580" marT="0" marB="0"/>
                </a:tc>
                <a:tc>
                  <a:txBody>
                    <a:bodyPr/>
                    <a:lstStyle/>
                    <a:p>
                      <a:pPr algn="just">
                        <a:lnSpc>
                          <a:spcPct val="115000"/>
                        </a:lnSpc>
                        <a:spcAft>
                          <a:spcPts val="0"/>
                        </a:spcAft>
                      </a:pPr>
                      <a:r>
                        <a:rPr lang="en-GB" sz="2400" dirty="0">
                          <a:latin typeface="Century Gothic" pitchFamily="34" charset="0"/>
                        </a:rPr>
                        <a:t>The macho</a:t>
                      </a:r>
                      <a:endParaRPr lang="en-GB" sz="2400" dirty="0">
                        <a:latin typeface="Century Gothic" pitchFamily="34" charset="0"/>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0" y="0"/>
            <a:ext cx="2362200" cy="2667000"/>
          </a:xfrm>
          <a:prstGeom prst="rect">
            <a:avLst/>
          </a:prstGeom>
          <a:noFill/>
          <a:ln w="9525">
            <a:noFill/>
            <a:miter lim="800000"/>
            <a:headEnd/>
            <a:tailEnd/>
          </a:ln>
        </p:spPr>
      </p:pic>
      <p:pic>
        <p:nvPicPr>
          <p:cNvPr id="3" name="Picture 2"/>
          <p:cNvPicPr/>
          <p:nvPr/>
        </p:nvPicPr>
        <p:blipFill>
          <a:blip r:embed="rId3" cstate="print"/>
          <a:srcRect/>
          <a:stretch>
            <a:fillRect/>
          </a:stretch>
        </p:blipFill>
        <p:spPr bwMode="auto">
          <a:xfrm>
            <a:off x="4343400" y="533401"/>
            <a:ext cx="3581400" cy="2817524"/>
          </a:xfrm>
          <a:prstGeom prst="rect">
            <a:avLst/>
          </a:prstGeom>
          <a:noFill/>
          <a:ln w="9525">
            <a:noFill/>
            <a:miter lim="800000"/>
            <a:headEnd/>
            <a:tailEnd/>
          </a:ln>
        </p:spPr>
      </p:pic>
      <p:pic>
        <p:nvPicPr>
          <p:cNvPr id="4" name="Picture 3"/>
          <p:cNvPicPr/>
          <p:nvPr/>
        </p:nvPicPr>
        <p:blipFill>
          <a:blip r:embed="rId4" cstate="print"/>
          <a:srcRect/>
          <a:stretch>
            <a:fillRect/>
          </a:stretch>
        </p:blipFill>
        <p:spPr bwMode="auto">
          <a:xfrm>
            <a:off x="1981200" y="3276602"/>
            <a:ext cx="2971800" cy="2752725"/>
          </a:xfrm>
          <a:prstGeom prst="rect">
            <a:avLst/>
          </a:prstGeom>
          <a:noFill/>
          <a:ln w="9525">
            <a:noFill/>
            <a:miter lim="800000"/>
            <a:headEnd/>
            <a:tailEnd/>
          </a:ln>
        </p:spPr>
      </p:pic>
      <p:pic>
        <p:nvPicPr>
          <p:cNvPr id="5" name="Picture 4"/>
          <p:cNvPicPr/>
          <p:nvPr/>
        </p:nvPicPr>
        <p:blipFill>
          <a:blip r:embed="rId5" cstate="print"/>
          <a:srcRect/>
          <a:stretch>
            <a:fillRect/>
          </a:stretch>
        </p:blipFill>
        <p:spPr bwMode="auto">
          <a:xfrm>
            <a:off x="4495800" y="3886200"/>
            <a:ext cx="4648200" cy="2971800"/>
          </a:xfrm>
          <a:prstGeom prst="rect">
            <a:avLst/>
          </a:prstGeom>
          <a:noFill/>
          <a:ln w="9525">
            <a:noFill/>
            <a:miter lim="800000"/>
            <a:headEnd/>
            <a:tailEnd/>
          </a:ln>
        </p:spPr>
      </p:pic>
      <p:cxnSp>
        <p:nvCxnSpPr>
          <p:cNvPr id="8" name="Straight Connector 7"/>
          <p:cNvCxnSpPr/>
          <p:nvPr/>
        </p:nvCxnSpPr>
        <p:spPr>
          <a:xfrm>
            <a:off x="0" y="3352800"/>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990600" y="3429000"/>
            <a:ext cx="685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371600" y="2667001"/>
            <a:ext cx="27432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2800" dirty="0" smtClean="0">
                <a:latin typeface="Century Gothic" pitchFamily="34" charset="0"/>
              </a:rPr>
              <a:t>Le gourmand</a:t>
            </a:r>
            <a:endParaRPr lang="en-GB" sz="2800" dirty="0">
              <a:latin typeface="Century Gothic" pitchFamily="34" charset="0"/>
            </a:endParaRPr>
          </a:p>
        </p:txBody>
      </p:sp>
      <p:sp>
        <p:nvSpPr>
          <p:cNvPr id="12" name="TextBox 11"/>
          <p:cNvSpPr txBox="1"/>
          <p:nvPr/>
        </p:nvSpPr>
        <p:spPr>
          <a:xfrm>
            <a:off x="5943600" y="228601"/>
            <a:ext cx="228600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GB" sz="2800" dirty="0" smtClean="0">
                <a:latin typeface="Century Gothic" pitchFamily="34" charset="0"/>
              </a:rPr>
              <a:t>Le </a:t>
            </a:r>
            <a:r>
              <a:rPr lang="en-GB" sz="2800" dirty="0" err="1" smtClean="0">
                <a:latin typeface="Century Gothic" pitchFamily="34" charset="0"/>
              </a:rPr>
              <a:t>vicieux</a:t>
            </a:r>
            <a:endParaRPr lang="en-GB" sz="2800" dirty="0">
              <a:latin typeface="Century Gothic" pitchFamily="34" charset="0"/>
            </a:endParaRPr>
          </a:p>
        </p:txBody>
      </p:sp>
      <p:sp>
        <p:nvSpPr>
          <p:cNvPr id="13" name="TextBox 12"/>
          <p:cNvSpPr txBox="1"/>
          <p:nvPr/>
        </p:nvSpPr>
        <p:spPr>
          <a:xfrm>
            <a:off x="304800" y="6096001"/>
            <a:ext cx="2286000" cy="52322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sz="2800" dirty="0" smtClean="0">
                <a:latin typeface="Century Gothic" pitchFamily="34" charset="0"/>
              </a:rPr>
              <a:t>Le </a:t>
            </a:r>
            <a:r>
              <a:rPr lang="en-GB" sz="2800" dirty="0" err="1" smtClean="0">
                <a:latin typeface="Century Gothic" pitchFamily="34" charset="0"/>
              </a:rPr>
              <a:t>dragueur</a:t>
            </a:r>
            <a:endParaRPr lang="en-GB" sz="2800" dirty="0">
              <a:latin typeface="Century Gothic" pitchFamily="34" charset="0"/>
            </a:endParaRPr>
          </a:p>
        </p:txBody>
      </p:sp>
      <p:sp>
        <p:nvSpPr>
          <p:cNvPr id="14" name="TextBox 13"/>
          <p:cNvSpPr txBox="1"/>
          <p:nvPr/>
        </p:nvSpPr>
        <p:spPr>
          <a:xfrm>
            <a:off x="5867400" y="3581401"/>
            <a:ext cx="2971800"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2800" dirty="0" smtClean="0">
                <a:latin typeface="Century Gothic" pitchFamily="34" charset="0"/>
              </a:rPr>
              <a:t>Le </a:t>
            </a:r>
            <a:r>
              <a:rPr lang="en-GB" sz="2800" dirty="0" err="1" smtClean="0">
                <a:latin typeface="Century Gothic" pitchFamily="34" charset="0"/>
              </a:rPr>
              <a:t>romantique</a:t>
            </a:r>
            <a:endParaRPr lang="en-GB" sz="2800" dirty="0">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ox(i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ox(i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box(in)">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4479635"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ndParaRPr>
          </a:p>
        </p:txBody>
      </p:sp>
      <p:sp>
        <p:nvSpPr>
          <p:cNvPr id="21507" name="Rectangle 3"/>
          <p:cNvSpPr>
            <a:spLocks noChangeArrowheads="1"/>
          </p:cNvSpPr>
          <p:nvPr/>
        </p:nvSpPr>
        <p:spPr bwMode="auto">
          <a:xfrm>
            <a:off x="-86562" y="2"/>
            <a:ext cx="9139040"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sng"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4.Travaille avec ton partenaire</a:t>
            </a:r>
            <a:r>
              <a:rPr kumimoji="0" lang="fr-FR" sz="2400" b="1" i="0" u="sng"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400" b="1" i="0" u="sng"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raconte la suite de l</a:t>
            </a:r>
            <a:r>
              <a:rPr kumimoji="0" lang="fr-FR" sz="2400" b="1" i="0" u="sng"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400" b="1" i="0" u="sng"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histoire.</a:t>
            </a:r>
            <a:r>
              <a:rPr kumimoji="0" lang="fr-FR" sz="24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(In pairs, imagine how the story </a:t>
            </a:r>
            <a:r>
              <a:rPr kumimoji="0" lang="fr-FR" sz="2400" b="0" i="0" u="none" strike="noStrike" cap="none" normalizeH="0" baseline="0" dirty="0" err="1" smtClean="0">
                <a:ln>
                  <a:noFill/>
                </a:ln>
                <a:solidFill>
                  <a:schemeClr val="tx1"/>
                </a:solidFill>
                <a:effectLst/>
                <a:latin typeface="Century Gothic" pitchFamily="34" charset="0"/>
                <a:ea typeface="Calibri" pitchFamily="34" charset="0"/>
                <a:cs typeface="Times New Roman" pitchFamily="18" charset="0"/>
              </a:rPr>
              <a:t>keeps</a:t>
            </a:r>
            <a:r>
              <a:rPr kumimoji="0" lang="fr-FR" sz="24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a:t>
            </a:r>
            <a:r>
              <a:rPr kumimoji="0" lang="fr-FR" sz="2400" b="0" i="0" u="none" strike="noStrike" cap="none" normalizeH="0" baseline="0" dirty="0" err="1" smtClean="0">
                <a:ln>
                  <a:noFill/>
                </a:ln>
                <a:solidFill>
                  <a:schemeClr val="tx1"/>
                </a:solidFill>
                <a:effectLst/>
                <a:latin typeface="Century Gothic" pitchFamily="34" charset="0"/>
                <a:ea typeface="Calibri" pitchFamily="34" charset="0"/>
                <a:cs typeface="Times New Roman" pitchFamily="18" charset="0"/>
              </a:rPr>
              <a:t>going</a:t>
            </a:r>
            <a:r>
              <a:rPr kumimoji="0" lang="fr-FR" sz="24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Arial" pitchFamily="34" charset="0"/>
            </a:endParaRPr>
          </a:p>
        </p:txBody>
      </p:sp>
      <p:sp>
        <p:nvSpPr>
          <p:cNvPr id="21509" name="Rectangle 5"/>
          <p:cNvSpPr>
            <a:spLocks noChangeArrowheads="1"/>
          </p:cNvSpPr>
          <p:nvPr/>
        </p:nvSpPr>
        <p:spPr bwMode="auto">
          <a:xfrm>
            <a:off x="304800" y="1219203"/>
            <a:ext cx="8458200" cy="2215991"/>
          </a:xfrm>
          <a:prstGeom prst="rect">
            <a:avLst/>
          </a:prstGeom>
          <a:ln>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C’est l’histoire d’une jeune fille qui recherche l’âme sœur. Elle reçoit un message qui lui explique son horoscope. Aujourd’hui, elle doit rencontrer le partenaire de ses rêves. La scène se passe dans un parc…</a:t>
            </a:r>
            <a:endParaRPr kumimoji="0" lang="en-GB" sz="2400" b="0" i="0" u="none" strike="noStrike" cap="none" normalizeH="0" baseline="0" dirty="0" smtClean="0">
              <a:ln>
                <a:noFill/>
              </a:ln>
              <a:solidFill>
                <a:schemeClr val="tx1"/>
              </a:solidFill>
              <a:effectLst/>
              <a:latin typeface="Century Gothic"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endParaRPr>
          </a:p>
        </p:txBody>
      </p:sp>
      <p:sp>
        <p:nvSpPr>
          <p:cNvPr id="21510" name="Rectangle 6"/>
          <p:cNvSpPr>
            <a:spLocks noChangeArrowheads="1"/>
          </p:cNvSpPr>
          <p:nvPr/>
        </p:nvSpPr>
        <p:spPr bwMode="auto">
          <a:xfrm>
            <a:off x="533400" y="3962400"/>
            <a:ext cx="8001000" cy="1938992"/>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2400" b="0" i="1"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It is the story of a young girl who looks for her soul mate. She receives a message telling her the horoscope.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GB" sz="2400" b="0" i="1"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Today, she is going to meet the partner of her dreams. The scene takes place in a park...</a:t>
            </a:r>
            <a:endParaRPr kumimoji="0" lang="en-GB" sz="2400" b="0" i="0" u="none" strike="noStrike" cap="none" normalizeH="0" baseline="0" dirty="0" smtClean="0">
              <a:ln>
                <a:noFill/>
              </a:ln>
              <a:solidFill>
                <a:schemeClr val="tx1"/>
              </a:solidFill>
              <a:effectLst/>
              <a:latin typeface="Arial" pitchFamily="34" charset="0"/>
            </a:endParaRPr>
          </a:p>
        </p:txBody>
      </p:sp>
      <p:pic>
        <p:nvPicPr>
          <p:cNvPr id="9" name="Picture 8" descr="C:\Users\Muriel\AppData\Local\Microsoft\Windows\Temporary Internet Files\Content.IE5\TSWQFDO3\MP900362676[1].jpg"/>
          <p:cNvPicPr/>
          <p:nvPr/>
        </p:nvPicPr>
        <p:blipFill>
          <a:blip r:embed="rId3" cstate="print"/>
          <a:srcRect/>
          <a:stretch>
            <a:fillRect/>
          </a:stretch>
        </p:blipFill>
        <p:spPr bwMode="auto">
          <a:xfrm>
            <a:off x="7620002" y="2895602"/>
            <a:ext cx="1200151" cy="809625"/>
          </a:xfrm>
          <a:prstGeom prst="rect">
            <a:avLst/>
          </a:prstGeom>
          <a:ln w="9525" cap="sq">
            <a:solidFill>
              <a:srgbClr val="000000"/>
            </a:solidFill>
            <a:prstDash val="solid"/>
            <a:miter lim="800000"/>
          </a:ln>
          <a:effectLst>
            <a:outerShdw blurRad="50800" dist="38100" dir="2700000" algn="tl" rotWithShape="0">
              <a:srgbClr val="000000">
                <a:alpha val="43000"/>
              </a:srgbClr>
            </a:outerShdw>
          </a:effectLst>
        </p:spPr>
      </p:pic>
      <p:pic>
        <p:nvPicPr>
          <p:cNvPr id="10" name="il_fi" descr="http://www.russian-hants.co.uk/images/English_Flag.gif"/>
          <p:cNvPicPr/>
          <p:nvPr/>
        </p:nvPicPr>
        <p:blipFill>
          <a:blip r:embed="rId4" cstate="print"/>
          <a:srcRect/>
          <a:stretch>
            <a:fillRect/>
          </a:stretch>
        </p:blipFill>
        <p:spPr bwMode="auto">
          <a:xfrm>
            <a:off x="7543801" y="5638802"/>
            <a:ext cx="1238251" cy="771525"/>
          </a:xfrm>
          <a:prstGeom prst="rect">
            <a:avLst/>
          </a:prstGeom>
          <a:ln w="127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4953000" y="2133600"/>
            <a:ext cx="3754437" cy="3416320"/>
          </a:xfrm>
          <a:prstGeom prst="rect">
            <a:avLst/>
          </a:prstGeom>
          <a:solidFill>
            <a:srgbClr val="FFFF99"/>
          </a:solidFill>
          <a:ln w="9525">
            <a:solidFill>
              <a:schemeClr val="accent6"/>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je pense que</a:t>
            </a:r>
            <a:endParaRPr kumimoji="0" lang="en-GB" sz="24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omic Sans MS" pitchFamily="66" charset="0"/>
                <a:ea typeface="Calibri" pitchFamily="34" charset="0"/>
                <a:cs typeface="Calibri" pitchFamily="34" charset="0"/>
              </a:rPr>
              <a:t>à</a:t>
            </a:r>
            <a:r>
              <a:rPr kumimoji="0" lang="fr-F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mon avis</a:t>
            </a:r>
            <a:endParaRPr kumimoji="0" lang="en-GB" sz="24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c’est</a:t>
            </a:r>
            <a:endParaRPr kumimoji="0" lang="en-GB" sz="24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super / génial</a:t>
            </a:r>
            <a:endParaRPr kumimoji="0" lang="en-GB" sz="24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nul / affreux / horrible</a:t>
            </a:r>
            <a:endParaRPr kumimoji="0" lang="en-GB" sz="24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ennuyeux / barbant</a:t>
            </a:r>
            <a:endParaRPr kumimoji="0" lang="en-GB" sz="24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passionnant</a:t>
            </a:r>
            <a:endParaRPr kumimoji="0" lang="en-GB" sz="24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rigolo / amusant / marrant</a:t>
            </a:r>
            <a:endParaRPr kumimoji="0" lang="fr-FR" sz="2400" b="0" i="0" u="none" strike="noStrike" cap="none" normalizeH="0" baseline="0" dirty="0" smtClean="0">
              <a:ln>
                <a:noFill/>
              </a:ln>
              <a:solidFill>
                <a:schemeClr val="tx1"/>
              </a:solidFill>
              <a:effectLst/>
              <a:latin typeface="Comic Sans MS" pitchFamily="66" charset="0"/>
            </a:endParaRPr>
          </a:p>
        </p:txBody>
      </p:sp>
      <p:pic>
        <p:nvPicPr>
          <p:cNvPr id="28674" name="Picture 7" descr="MCj04418800000[1]"/>
          <p:cNvPicPr>
            <a:picLocks noChangeAspect="1" noChangeArrowheads="1"/>
          </p:cNvPicPr>
          <p:nvPr/>
        </p:nvPicPr>
        <p:blipFill>
          <a:blip r:embed="rId2" cstate="print"/>
          <a:srcRect/>
          <a:stretch>
            <a:fillRect/>
          </a:stretch>
        </p:blipFill>
        <p:spPr bwMode="auto">
          <a:xfrm>
            <a:off x="7848602" y="4724401"/>
            <a:ext cx="885825" cy="1236812"/>
          </a:xfrm>
          <a:prstGeom prst="rect">
            <a:avLst/>
          </a:prstGeom>
          <a:noFill/>
        </p:spPr>
      </p:pic>
      <p:sp>
        <p:nvSpPr>
          <p:cNvPr id="28675" name="Rectangle 3"/>
          <p:cNvSpPr>
            <a:spLocks noChangeArrowheads="1"/>
          </p:cNvSpPr>
          <p:nvPr/>
        </p:nvSpPr>
        <p:spPr bwMode="auto">
          <a:xfrm>
            <a:off x="2"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8677" name="Rectangle 5"/>
          <p:cNvSpPr>
            <a:spLocks noChangeArrowheads="1"/>
          </p:cNvSpPr>
          <p:nvPr/>
        </p:nvSpPr>
        <p:spPr bwMode="auto">
          <a:xfrm>
            <a:off x="304803" y="5181603"/>
            <a:ext cx="4357283"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200" b="1" i="1" u="none" strike="noStrike" cap="none" normalizeH="0" baseline="0" dirty="0" smtClean="0">
              <a:ln>
                <a:noFill/>
              </a:ln>
              <a:solidFill>
                <a:schemeClr val="tx1"/>
              </a:solidFill>
              <a:effectLst/>
              <a:latin typeface="Century Gothic"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1" i="1" u="none" strike="noStrike" cap="none" normalizeH="0" baseline="0" dirty="0" smtClean="0">
                <a:ln>
                  <a:noFill/>
                </a:ln>
                <a:solidFill>
                  <a:schemeClr val="tx1"/>
                </a:solidFill>
                <a:effectLst/>
                <a:latin typeface="Century Gothic" pitchFamily="34" charset="0"/>
              </a:rPr>
              <a:t>Give your opinion in French!</a:t>
            </a:r>
            <a:endParaRPr kumimoji="0" lang="en-GB" sz="2400" b="0" i="0" u="none" strike="noStrike" cap="none" normalizeH="0" baseline="0" dirty="0" smtClean="0">
              <a:ln>
                <a:noFill/>
              </a:ln>
              <a:solidFill>
                <a:schemeClr val="tx1"/>
              </a:solidFill>
              <a:effectLst/>
              <a:latin typeface="Arial" pitchFamily="34" charset="0"/>
            </a:endParaRPr>
          </a:p>
        </p:txBody>
      </p:sp>
      <p:sp>
        <p:nvSpPr>
          <p:cNvPr id="7" name="Cloud Callout 6"/>
          <p:cNvSpPr/>
          <p:nvPr/>
        </p:nvSpPr>
        <p:spPr>
          <a:xfrm>
            <a:off x="0" y="0"/>
            <a:ext cx="4419600" cy="3886200"/>
          </a:xfrm>
          <a:prstGeom prst="cloudCallout">
            <a:avLst>
              <a:gd name="adj1" fmla="val 50266"/>
              <a:gd name="adj2" fmla="val 66459"/>
            </a:avLst>
          </a:prstGeom>
        </p:spPr>
        <p:style>
          <a:lnRef idx="1">
            <a:schemeClr val="accent3"/>
          </a:lnRef>
          <a:fillRef idx="2">
            <a:schemeClr val="accent3"/>
          </a:fillRef>
          <a:effectRef idx="1">
            <a:schemeClr val="accent3"/>
          </a:effectRef>
          <a:fontRef idx="minor">
            <a:schemeClr val="dk1"/>
          </a:fontRef>
        </p:style>
        <p:txBody>
          <a:bodyPr rtlCol="0" anchor="ctr"/>
          <a:lstStyle/>
          <a:p>
            <a:pPr lvl="0" fontAlgn="base">
              <a:spcBef>
                <a:spcPct val="0"/>
              </a:spcBef>
              <a:spcAft>
                <a:spcPct val="0"/>
              </a:spcAft>
            </a:pPr>
            <a:r>
              <a:rPr kumimoji="0" lang="fr-FR" sz="2400" i="0"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Qu</a:t>
            </a:r>
            <a:r>
              <a:rPr lang="fr-FR" sz="2400" dirty="0">
                <a:solidFill>
                  <a:schemeClr val="tx1"/>
                </a:solidFill>
                <a:latin typeface="Century Gothic" pitchFamily="34" charset="0"/>
                <a:ea typeface="Calibri" pitchFamily="34" charset="0"/>
                <a:cs typeface="Times New Roman" pitchFamily="18" charset="0"/>
              </a:rPr>
              <a:t>’</a:t>
            </a:r>
            <a:r>
              <a:rPr kumimoji="0" lang="fr-FR" sz="2400" i="0"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est-ce que tu penses du film? </a:t>
            </a:r>
          </a:p>
          <a:p>
            <a:pPr lvl="0" fontAlgn="base">
              <a:spcBef>
                <a:spcPct val="0"/>
              </a:spcBef>
              <a:spcAft>
                <a:spcPct val="0"/>
              </a:spcAft>
            </a:pPr>
            <a:endParaRPr kumimoji="0" lang="fr-FR" sz="2400" i="0" strike="noStrike" cap="none" normalizeH="0" baseline="0" dirty="0" smtClean="0">
              <a:ln>
                <a:noFill/>
              </a:ln>
              <a:solidFill>
                <a:schemeClr val="tx1"/>
              </a:solidFill>
              <a:effectLst/>
              <a:latin typeface="Century Gothic" pitchFamily="34" charset="0"/>
              <a:ea typeface="Calibri" pitchFamily="34" charset="0"/>
              <a:cs typeface="Times New Roman" pitchFamily="18" charset="0"/>
            </a:endParaRPr>
          </a:p>
          <a:p>
            <a:pPr lvl="0" fontAlgn="base">
              <a:spcBef>
                <a:spcPct val="0"/>
              </a:spcBef>
              <a:spcAft>
                <a:spcPct val="0"/>
              </a:spcAft>
            </a:pPr>
            <a:r>
              <a:rPr kumimoji="0" lang="en-GB" sz="2400" i="1"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What do you think about the film</a:t>
            </a:r>
            <a:r>
              <a:rPr lang="en-GB" sz="2400" i="1" dirty="0">
                <a:solidFill>
                  <a:schemeClr val="tx1"/>
                </a:solidFill>
                <a:latin typeface="Century Gothic" pitchFamily="34" charset="0"/>
                <a:ea typeface="Calibri" pitchFamily="34" charset="0"/>
                <a:cs typeface="Times New Roman" pitchFamily="18" charset="0"/>
              </a:rPr>
              <a:t> </a:t>
            </a:r>
            <a:r>
              <a:rPr kumimoji="0" lang="en-GB" sz="2400" i="1"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 </a:t>
            </a:r>
            <a:endParaRPr kumimoji="0" lang="en-GB" sz="2400" i="1" strike="noStrike" cap="none" normalizeH="0" baseline="0" dirty="0" smtClean="0">
              <a:ln>
                <a:noFill/>
              </a:ln>
              <a:solidFill>
                <a:schemeClr val="tx1"/>
              </a:solidFill>
              <a:effectLst/>
              <a:latin typeface="Century Gothic" pitchFamily="34" charset="0"/>
            </a:endParaRPr>
          </a:p>
        </p:txBody>
      </p:sp>
      <p:sp>
        <p:nvSpPr>
          <p:cNvPr id="28678" name="AutoShape 6"/>
          <p:cNvSpPr>
            <a:spLocks noChangeArrowheads="1"/>
          </p:cNvSpPr>
          <p:nvPr/>
        </p:nvSpPr>
        <p:spPr bwMode="auto">
          <a:xfrm>
            <a:off x="7162803" y="457200"/>
            <a:ext cx="1095375" cy="990600"/>
          </a:xfrm>
          <a:prstGeom prst="star5">
            <a:avLst/>
          </a:prstGeom>
          <a:solidFill>
            <a:srgbClr val="FFFF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Documents and Settings\mhuet.LAMPTON\Local Settings\Temporary Internet Files\Content.IE5\0VXYH8YQ\MC900434411[1].wmf"/>
          <p:cNvPicPr/>
          <p:nvPr/>
        </p:nvPicPr>
        <p:blipFill>
          <a:blip r:embed="rId2" cstate="print"/>
          <a:srcRect/>
          <a:stretch>
            <a:fillRect/>
          </a:stretch>
        </p:blipFill>
        <p:spPr bwMode="auto">
          <a:xfrm>
            <a:off x="7086600" y="381001"/>
            <a:ext cx="1671637" cy="1824038"/>
          </a:xfrm>
          <a:prstGeom prst="rect">
            <a:avLst/>
          </a:prstGeom>
          <a:noFill/>
          <a:ln w="9525">
            <a:noFill/>
            <a:miter lim="800000"/>
            <a:headEnd/>
            <a:tailEnd/>
          </a:ln>
        </p:spPr>
      </p:pic>
      <p:sp>
        <p:nvSpPr>
          <p:cNvPr id="29698" name="Rectangle 2"/>
          <p:cNvSpPr>
            <a:spLocks noChangeArrowheads="1"/>
          </p:cNvSpPr>
          <p:nvPr/>
        </p:nvSpPr>
        <p:spPr bwMode="auto">
          <a:xfrm>
            <a:off x="2"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9699" name="Rectangle 3"/>
          <p:cNvSpPr>
            <a:spLocks noChangeArrowheads="1"/>
          </p:cNvSpPr>
          <p:nvPr/>
        </p:nvSpPr>
        <p:spPr bwMode="auto">
          <a:xfrm>
            <a:off x="381002" y="0"/>
            <a:ext cx="6405921" cy="267765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WELL DONE!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YOU FINISHED ALL ACTIVITIES ON</a:t>
            </a:r>
            <a:endParaRPr kumimoji="0" lang="en-GB" sz="2400" b="0" i="0" u="none" strike="noStrike" cap="none" normalizeH="0" baseline="0" dirty="0" smtClean="0">
              <a:ln>
                <a:noFill/>
              </a:ln>
              <a:solidFill>
                <a:schemeClr val="tx1"/>
              </a:solidFill>
              <a:effectLst/>
              <a:latin typeface="Century Gothic"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‘LE BON NUMÉRO’.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1" i="0" u="sng"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NOW STATE 2 THINGS YOU HAVE LEARNT:</a:t>
            </a:r>
            <a:endParaRPr kumimoji="0" lang="en-GB"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(French words, anything on the film, etc</a:t>
            </a:r>
            <a:r>
              <a:rPr kumimoji="0" lang="en-GB"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GB" sz="2400" b="0" i="0" u="none" strike="noStrike" cap="none" normalizeH="0" baseline="0" dirty="0" smtClean="0">
                <a:ln>
                  <a:noFill/>
                </a:ln>
                <a:solidFill>
                  <a:schemeClr val="tx1"/>
                </a:solidFill>
                <a:effectLst/>
                <a:latin typeface="Century Gothic" pitchFamily="34" charset="0"/>
                <a:ea typeface="Calibri" pitchFamily="34" charset="0"/>
                <a:cs typeface="Times New Roman" pitchFamily="18" charset="0"/>
              </a:rPr>
              <a:t>)</a:t>
            </a:r>
            <a:endParaRPr kumimoji="0" lang="en-GB" sz="2400" b="0" i="0" u="none" strike="noStrike" cap="none" normalizeH="0" baseline="0" dirty="0" smtClean="0">
              <a:ln>
                <a:noFill/>
              </a:ln>
              <a:solidFill>
                <a:schemeClr val="tx1"/>
              </a:solidFill>
              <a:effectLst/>
              <a:latin typeface="Arial" pitchFamily="34" charset="0"/>
            </a:endParaRPr>
          </a:p>
        </p:txBody>
      </p:sp>
      <p:sp>
        <p:nvSpPr>
          <p:cNvPr id="29700" name="AutoShape 4"/>
          <p:cNvSpPr>
            <a:spLocks noChangeArrowheads="1"/>
          </p:cNvSpPr>
          <p:nvPr/>
        </p:nvSpPr>
        <p:spPr bwMode="auto">
          <a:xfrm>
            <a:off x="1371600" y="2743200"/>
            <a:ext cx="2438400" cy="1828800"/>
          </a:xfrm>
          <a:prstGeom prst="wedgeEllipseCallout">
            <a:avLst>
              <a:gd name="adj1" fmla="val -74941"/>
              <a:gd name="adj2" fmla="val 57298"/>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29701" name="AutoShape 5"/>
          <p:cNvSpPr>
            <a:spLocks noChangeArrowheads="1"/>
          </p:cNvSpPr>
          <p:nvPr/>
        </p:nvSpPr>
        <p:spPr bwMode="auto">
          <a:xfrm>
            <a:off x="4800602" y="2667000"/>
            <a:ext cx="2943225" cy="2000250"/>
          </a:xfrm>
          <a:prstGeom prst="cloudCallout">
            <a:avLst>
              <a:gd name="adj1" fmla="val 82064"/>
              <a:gd name="adj2" fmla="val -50035"/>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pic>
        <p:nvPicPr>
          <p:cNvPr id="8" name="Picture 7"/>
          <p:cNvPicPr/>
          <p:nvPr/>
        </p:nvPicPr>
        <p:blipFill>
          <a:blip r:embed="rId3" cstate="print"/>
          <a:srcRect/>
          <a:stretch>
            <a:fillRect/>
          </a:stretch>
        </p:blipFill>
        <p:spPr bwMode="auto">
          <a:xfrm>
            <a:off x="3124202" y="4738689"/>
            <a:ext cx="2876551" cy="2119312"/>
          </a:xfrm>
          <a:prstGeom prst="rect">
            <a:avLst/>
          </a:prstGeom>
          <a:solidFill>
            <a:srgbClr val="FFFFFF">
              <a:shade val="85000"/>
            </a:srgbClr>
          </a:solidFill>
          <a:ln w="127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719</TotalTime>
  <Words>425</Words>
  <Application>Microsoft Office PowerPoint</Application>
  <PresentationFormat>On-screen Show (4:3)</PresentationFormat>
  <Paragraphs>81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Lampton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mhuet</dc:creator>
  <cp:lastModifiedBy>CUZNERM</cp:lastModifiedBy>
  <cp:revision>68</cp:revision>
  <dcterms:created xsi:type="dcterms:W3CDTF">2011-03-03T14:08:23Z</dcterms:created>
  <dcterms:modified xsi:type="dcterms:W3CDTF">2015-10-01T15:29:30Z</dcterms:modified>
</cp:coreProperties>
</file>