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2" r:id="rId2"/>
    <p:sldId id="363" r:id="rId3"/>
    <p:sldId id="365" r:id="rId4"/>
    <p:sldId id="366" r:id="rId5"/>
    <p:sldId id="382" r:id="rId6"/>
    <p:sldId id="383" r:id="rId7"/>
    <p:sldId id="368" r:id="rId8"/>
    <p:sldId id="369" r:id="rId9"/>
    <p:sldId id="370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66CC"/>
    <a:srgbClr val="FFFF99"/>
    <a:srgbClr val="0000FF"/>
    <a:srgbClr val="CCFFFF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>
      <p:cViewPr>
        <p:scale>
          <a:sx n="80" d="100"/>
          <a:sy n="80" d="100"/>
        </p:scale>
        <p:origin x="-272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88CC-9B29-482A-A758-668BB31DFB93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6299-AE15-4097-939C-D760D0E4AF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992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91CB-6ED4-46A7-9CC6-26DA239521C7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24E4-FA3A-43DC-B1F3-DF2722724A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15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376-7221-4223-9FA9-E8F2D01CDD83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1826-9BCE-48DC-92C2-8BDCB700D9DD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099-0D9B-4BD9-A251-93437D7E20EB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437-F93F-4290-98BE-73D87AF69AEF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63B-6424-422D-83D4-370F4B66A6B5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6BC4-2BBE-4566-B542-FA38DA9D56EF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E47B-4EC2-4F96-8AC1-AE5C9BF17188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1A6-678C-4400-B864-D70510401AEE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E063-2806-4CD3-84A5-4DB920EB4D78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8CBB-3CF1-40F9-A22C-40565AD496F8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CDD-4751-46A7-A7C0-FF691C957534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0CCB-52D2-436B-8406-9C47F53FC475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F75XCMqmf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insuf-fle.hautetfort.com/media/01/02/20966693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352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239" y="3733800"/>
            <a:ext cx="41148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114800" y="990600"/>
            <a:ext cx="4495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6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Maman</a:t>
            </a:r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algn="ctr" rtl="0"/>
            <a:r>
              <a:rPr lang="en-GB" sz="6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regarde</a:t>
            </a:r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!</a:t>
            </a:r>
            <a:endParaRPr lang="en-GB" sz="6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3756" y="4388703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 COURT-MÉTRAGE </a:t>
            </a:r>
            <a:r>
              <a:rPr lang="fr-FR" sz="2400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DE PAUL </a:t>
            </a:r>
            <a:r>
              <a:rPr lang="fr-FR" sz="2400" dirty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BOUJENAH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" y="5754469"/>
            <a:ext cx="357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https://www.youtube.com/watch?v=FF75XCMqmfc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6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7920880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sz="2400" b="1" u="sng" dirty="0">
                <a:latin typeface="Century Gothic" pitchFamily="34" charset="0"/>
              </a:rPr>
              <a:t>Regarde le début du court-métrage et choisis les </a:t>
            </a:r>
            <a:r>
              <a:rPr lang="fr-FR" sz="2400" b="1" u="sng" dirty="0" smtClean="0">
                <a:latin typeface="Century Gothic" pitchFamily="34" charset="0"/>
              </a:rPr>
              <a:t>2 </a:t>
            </a:r>
            <a:r>
              <a:rPr lang="fr-FR" sz="2400" b="1" u="sng" dirty="0">
                <a:latin typeface="Century Gothic" pitchFamily="34" charset="0"/>
              </a:rPr>
              <a:t>phrases correctes.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dirty="0">
                <a:latin typeface="Century Gothic" pitchFamily="34" charset="0"/>
              </a:rPr>
              <a:t> 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dirty="0" smtClean="0">
                <a:latin typeface="Century Gothic" pitchFamily="34" charset="0"/>
              </a:rPr>
              <a:t>1. Le </a:t>
            </a:r>
            <a:r>
              <a:rPr lang="fr-FR" sz="2400" dirty="0">
                <a:latin typeface="Century Gothic" pitchFamily="34" charset="0"/>
              </a:rPr>
              <a:t>petit garçon joue dans le supermarché</a:t>
            </a:r>
            <a:r>
              <a:rPr lang="fr-FR" sz="2400" dirty="0" smtClean="0">
                <a:latin typeface="Century Gothic" pitchFamily="34" charset="0"/>
              </a:rPr>
              <a:t>.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dirty="0">
                <a:latin typeface="Century Gothic" pitchFamily="34" charset="0"/>
              </a:rPr>
              <a:t>2. Le garçon parle avec un vendeur.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dirty="0">
                <a:latin typeface="Century Gothic" pitchFamily="34" charset="0"/>
              </a:rPr>
              <a:t>3. La mère est au téléphone.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dirty="0">
                <a:latin typeface="Century Gothic" pitchFamily="34" charset="0"/>
              </a:rPr>
              <a:t>4. La femme noire est très en colère avec le garçon.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dirty="0">
                <a:latin typeface="Century Gothic" pitchFamily="34" charset="0"/>
              </a:rPr>
              <a:t>5. Les deux femmes ont une conversation sur les produits laitiers.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dirty="0">
                <a:latin typeface="Century Gothic" pitchFamily="34" charset="0"/>
              </a:rPr>
              <a:t> 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b="1" i="1" dirty="0">
                <a:latin typeface="Century Gothic" pitchFamily="34" charset="0"/>
              </a:rPr>
              <a:t>A ton avis, quel est le thème du court-métrage ? Pourquoi ?</a:t>
            </a:r>
            <a:endParaRPr lang="en-GB" sz="2400" dirty="0">
              <a:latin typeface="Century Gothic" pitchFamily="34" charset="0"/>
            </a:endParaRPr>
          </a:p>
          <a:p>
            <a:r>
              <a:rPr lang="fr-FR" sz="2400" u="sng" dirty="0">
                <a:latin typeface="Century Gothic" pitchFamily="34" charset="0"/>
              </a:rPr>
              <a:t>																								</a:t>
            </a:r>
            <a:endParaRPr lang="en-GB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209" y="295927"/>
            <a:ext cx="2458595" cy="186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632372"/>
            <a:ext cx="2061741" cy="2037228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1477" y="2549094"/>
            <a:ext cx="1924380" cy="1867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990600"/>
            <a:ext cx="2282981" cy="2015556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8209" y="2549094"/>
            <a:ext cx="2497212" cy="1819577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5436" y="4795647"/>
            <a:ext cx="2621665" cy="1882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0132" y="403543"/>
            <a:ext cx="2032104" cy="168331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32" y="822643"/>
            <a:ext cx="1894122" cy="160378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83568" y="290945"/>
            <a:ext cx="576065" cy="531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19872" y="623456"/>
            <a:ext cx="576064" cy="535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651795" y="135948"/>
            <a:ext cx="576064" cy="535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32100" y="3215006"/>
            <a:ext cx="576064" cy="535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860177" y="3449388"/>
            <a:ext cx="576064" cy="535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458468" y="5161720"/>
            <a:ext cx="576064" cy="535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92080" y="4416108"/>
            <a:ext cx="576064" cy="535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600200" y="5029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228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</a:t>
            </a:r>
            <a:endParaRPr lang="en-GB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3352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3048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4267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6</a:t>
            </a:r>
            <a:endParaRPr lang="en-GB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533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7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872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3621797" cy="21226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La mère est au téléphone et elle a l’air énervée… En même temps, elle fait aussi ses courses.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648200" y="228600"/>
            <a:ext cx="37338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 court-métrage commence… L’enfant joue au robot dans le supermarché.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5969842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L’enfant demande à sa mère de regarder l’autre femme.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81000" y="3657600"/>
            <a:ext cx="3022355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Les deux femmes se tiennent debout devant le rayon des produits laitiers.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657600" y="3581400"/>
            <a:ext cx="28194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 petit garçon suit la femme noire partout dans le magasin.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705600" y="2514600"/>
            <a:ext cx="1905000" cy="266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La femme noire et le garçon se regardent : leurs regards se croisent.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447800" y="5638800"/>
            <a:ext cx="6553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La mère est très gênée et elle ne sait pas quoi dire.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1066800"/>
            <a:ext cx="576065" cy="531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733800" y="1219200"/>
            <a:ext cx="576064" cy="535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019800" y="4953000"/>
            <a:ext cx="576064" cy="535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696200" y="6019800"/>
            <a:ext cx="576064" cy="5351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8305800" y="4876800"/>
            <a:ext cx="576064" cy="535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1534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24" name="Rectangle 23"/>
          <p:cNvSpPr/>
          <p:nvPr/>
        </p:nvSpPr>
        <p:spPr>
          <a:xfrm>
            <a:off x="2895600" y="4953000"/>
            <a:ext cx="576064" cy="535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638800" y="2895600"/>
            <a:ext cx="576064" cy="535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019800" y="4876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2819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6</a:t>
            </a:r>
            <a:endParaRPr lang="en-GB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114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458200" y="480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</a:t>
            </a:r>
            <a:endParaRPr lang="en-GB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72400" y="5867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4876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5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8581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huet\AppData\Local\Microsoft\Windows\Temporary Internet Files\Content.IE5\7KT6NWNC\MC900441902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2209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200400" y="1676400"/>
            <a:ext cx="5257800" cy="3200400"/>
          </a:xfrm>
          <a:prstGeom prst="cloudCallout">
            <a:avLst>
              <a:gd name="adj1" fmla="val -59907"/>
              <a:gd name="adj2" fmla="val 450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CHALLENGE: </a:t>
            </a:r>
            <a:r>
              <a:rPr lang="fr-FR" b="1" dirty="0"/>
              <a:t>DEVINE LA SUITE DE L’HISTOIRE…</a:t>
            </a:r>
            <a:endParaRPr lang="en-GB" dirty="0"/>
          </a:p>
          <a:p>
            <a:r>
              <a:rPr lang="en-GB" b="1" dirty="0"/>
              <a:t>GUESS WHAT HAPPENS NEXT (USE THE FUTURE TENSE)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7391400" y="228600"/>
            <a:ext cx="11430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5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2857" r="48654" b="50973"/>
          <a:stretch/>
        </p:blipFill>
        <p:spPr bwMode="auto">
          <a:xfrm>
            <a:off x="5562600" y="2133600"/>
            <a:ext cx="3352800" cy="3960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33994" y="1905000"/>
            <a:ext cx="4191000" cy="3124200"/>
          </a:xfrm>
          <a:prstGeom prst="cloudCallout">
            <a:avLst>
              <a:gd name="adj1" fmla="val 67006"/>
              <a:gd name="adj2" fmla="val 37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42208" y="381000"/>
            <a:ext cx="75635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/>
              <a:t>Maintenant, regarde la fin du court-métrage. Que se passe-</a:t>
            </a:r>
            <a:r>
              <a:rPr lang="fr-FR" b="1" u="sng" dirty="0" err="1"/>
              <a:t>t’il</a:t>
            </a:r>
            <a:r>
              <a:rPr lang="fr-FR" b="1" u="sng" dirty="0"/>
              <a:t> ? Qu’est-ce que dit le petit garçon ? </a:t>
            </a:r>
            <a:r>
              <a:rPr lang="fr-FR" i="1" dirty="0"/>
              <a:t>(</a:t>
            </a:r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happens</a:t>
            </a:r>
            <a:r>
              <a:rPr lang="fr-FR" i="1" dirty="0"/>
              <a:t> ? </a:t>
            </a:r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does</a:t>
            </a:r>
            <a:r>
              <a:rPr lang="fr-FR" i="1" dirty="0"/>
              <a:t> the boy </a:t>
            </a:r>
            <a:r>
              <a:rPr lang="fr-FR" i="1" dirty="0" err="1"/>
              <a:t>say</a:t>
            </a:r>
            <a:r>
              <a:rPr lang="fr-FR" i="1" dirty="0"/>
              <a:t> </a:t>
            </a:r>
            <a:r>
              <a:rPr lang="fr-FR" i="1" dirty="0" smtClean="0"/>
              <a:t>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05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70485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FR" b="1" u="sng" dirty="0"/>
              <a:t>Que penses-tu du racisme ?</a:t>
            </a:r>
            <a:endParaRPr lang="en-GB" dirty="0"/>
          </a:p>
          <a:p>
            <a:r>
              <a:rPr lang="fr-FR" b="1" dirty="0"/>
              <a:t> </a:t>
            </a:r>
            <a:endParaRPr lang="en-GB" dirty="0"/>
          </a:p>
          <a:p>
            <a:r>
              <a:rPr lang="fr-FR" u="sng" dirty="0" err="1"/>
              <a:t>e.g</a:t>
            </a:r>
            <a:r>
              <a:rPr lang="fr-FR" u="sng" dirty="0"/>
              <a:t>.</a:t>
            </a:r>
            <a:r>
              <a:rPr lang="fr-FR" dirty="0"/>
              <a:t> Je pense que c’est un grave problème, </a:t>
            </a:r>
            <a:r>
              <a:rPr lang="fr-FR" dirty="0" smtClean="0"/>
              <a:t>car </a:t>
            </a:r>
            <a:r>
              <a:rPr lang="fr-FR" dirty="0"/>
              <a:t>il y beaucoup trop de racistes. De plus, </a:t>
            </a:r>
            <a:r>
              <a:rPr lang="fr-FR" dirty="0" smtClean="0"/>
              <a:t>je </a:t>
            </a:r>
            <a:r>
              <a:rPr lang="fr-FR" dirty="0"/>
              <a:t>suis convaincu que tous les gens sont égaux.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71800" y="2590800"/>
            <a:ext cx="4668044" cy="2943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DONNE TON OPINION: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Je pense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 mon avis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Je crois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Je suppose 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D’un côté… d’un autre côté…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D’une part…d’autre part…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Je suis convaincu(e)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Il est important de…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huet\AppData\Local\Microsoft\Windows\Temporary Internet Files\Content.IE5\JUZMVTZ6\MC9000487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0" y="3200399"/>
            <a:ext cx="1858975" cy="19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0"/>
          <p:cNvSpPr txBox="1">
            <a:spLocks noChangeArrowheads="1"/>
          </p:cNvSpPr>
          <p:nvPr/>
        </p:nvSpPr>
        <p:spPr bwMode="auto">
          <a:xfrm>
            <a:off x="306133" y="376381"/>
            <a:ext cx="4038619" cy="7666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Calibri"/>
                <a:ea typeface="Times New Roman"/>
                <a:cs typeface="Times New Roman"/>
              </a:rPr>
              <a:t>Les gens ont trop de préjugés.</a:t>
            </a:r>
            <a:endParaRPr lang="en-GB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Text Box 111"/>
          <p:cNvSpPr txBox="1">
            <a:spLocks noChangeArrowheads="1"/>
          </p:cNvSpPr>
          <p:nvPr/>
        </p:nvSpPr>
        <p:spPr bwMode="auto">
          <a:xfrm>
            <a:off x="5047300" y="1984725"/>
            <a:ext cx="3277563" cy="9962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>
                <a:effectLst/>
                <a:latin typeface="Calibri"/>
                <a:ea typeface="Times New Roman"/>
                <a:cs typeface="Times New Roman"/>
              </a:rPr>
              <a:t>Les enfants sont innocents.</a:t>
            </a:r>
            <a:endParaRPr lang="en-GB" sz="24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 Box 112"/>
          <p:cNvSpPr txBox="1">
            <a:spLocks noChangeArrowheads="1"/>
          </p:cNvSpPr>
          <p:nvPr/>
        </p:nvSpPr>
        <p:spPr bwMode="auto">
          <a:xfrm>
            <a:off x="246697" y="1811525"/>
            <a:ext cx="4020503" cy="11694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Calibri"/>
                <a:ea typeface="Times New Roman"/>
                <a:cs typeface="Times New Roman"/>
              </a:rPr>
              <a:t>Les gens ont peur des uns et des autres.</a:t>
            </a:r>
            <a:endParaRPr lang="en-GB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113"/>
          <p:cNvSpPr txBox="1">
            <a:spLocks noChangeArrowheads="1"/>
          </p:cNvSpPr>
          <p:nvPr/>
        </p:nvSpPr>
        <p:spPr bwMode="auto">
          <a:xfrm>
            <a:off x="4743153" y="439926"/>
            <a:ext cx="4038619" cy="70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Calibri"/>
                <a:ea typeface="Times New Roman"/>
                <a:cs typeface="Times New Roman"/>
              </a:rPr>
              <a:t>Les gens sont tr</a:t>
            </a:r>
            <a:r>
              <a:rPr lang="fr-FR" sz="2400" dirty="0">
                <a:effectLst/>
                <a:latin typeface="Calibri"/>
                <a:ea typeface="Times New Roman"/>
                <a:cs typeface="Calibri"/>
              </a:rPr>
              <a:t>è</a:t>
            </a:r>
            <a:r>
              <a:rPr lang="fr-FR" sz="2400" dirty="0">
                <a:effectLst/>
                <a:latin typeface="Calibri"/>
                <a:ea typeface="Times New Roman"/>
                <a:cs typeface="Times New Roman"/>
              </a:rPr>
              <a:t>s intolérants.</a:t>
            </a:r>
            <a:endParaRPr lang="en-GB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4572000" y="3730549"/>
            <a:ext cx="4038619" cy="622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Calibri"/>
                <a:ea typeface="Times New Roman"/>
                <a:cs typeface="Times New Roman"/>
              </a:rPr>
              <a:t>Les gens sont trop méfiants.</a:t>
            </a:r>
            <a:endParaRPr lang="en-GB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 Box 115"/>
          <p:cNvSpPr txBox="1">
            <a:spLocks noChangeArrowheads="1"/>
          </p:cNvSpPr>
          <p:nvPr/>
        </p:nvSpPr>
        <p:spPr bwMode="auto">
          <a:xfrm>
            <a:off x="902177" y="3373449"/>
            <a:ext cx="2959099" cy="13369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>
                <a:effectLst/>
                <a:latin typeface="Calibri"/>
                <a:ea typeface="Times New Roman"/>
                <a:cs typeface="Times New Roman"/>
              </a:rPr>
              <a:t>Les gens ne communiquent pas assez.</a:t>
            </a:r>
            <a:endParaRPr lang="en-GB" sz="24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1066800" y="5181600"/>
            <a:ext cx="2629854" cy="10805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>
                <a:effectLst/>
                <a:latin typeface="Calibri"/>
                <a:ea typeface="Times New Roman"/>
                <a:cs typeface="Times New Roman"/>
              </a:rPr>
              <a:t>Tous les gens sont racistes.</a:t>
            </a:r>
            <a:endParaRPr lang="en-GB" sz="24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Text Box 117"/>
          <p:cNvSpPr txBox="1">
            <a:spLocks noChangeArrowheads="1"/>
          </p:cNvSpPr>
          <p:nvPr/>
        </p:nvSpPr>
        <p:spPr bwMode="auto">
          <a:xfrm>
            <a:off x="4572000" y="4927479"/>
            <a:ext cx="4228165" cy="11002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>
                <a:effectLst/>
                <a:latin typeface="Calibri"/>
                <a:ea typeface="Times New Roman"/>
                <a:cs typeface="Times New Roman"/>
              </a:rPr>
              <a:t>Les gens voient les choses de façon trop négative.</a:t>
            </a:r>
            <a:endParaRPr lang="en-GB" sz="2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63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56792"/>
            <a:ext cx="8352928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1" u="sng" dirty="0"/>
              <a:t>ACTIVITÉ EN GROUPE :</a:t>
            </a:r>
            <a:r>
              <a:rPr lang="fr-FR" sz="3200" b="1" dirty="0"/>
              <a:t>   une campagne contre le racisme !</a:t>
            </a:r>
            <a:endParaRPr lang="en-GB" sz="3200" dirty="0"/>
          </a:p>
          <a:p>
            <a:r>
              <a:rPr lang="en-GB" sz="3200" dirty="0"/>
              <a:t>Design a campaign against </a:t>
            </a:r>
            <a:r>
              <a:rPr lang="en-GB" sz="3200" dirty="0" smtClean="0"/>
              <a:t>racism!</a:t>
            </a:r>
            <a:r>
              <a:rPr lang="en-GB" sz="3200" dirty="0"/>
              <a:t> </a:t>
            </a:r>
          </a:p>
          <a:p>
            <a:r>
              <a:rPr lang="en-GB" sz="3200" b="1" dirty="0"/>
              <a:t> </a:t>
            </a:r>
            <a:endParaRPr lang="en-GB" sz="3200" dirty="0"/>
          </a:p>
          <a:p>
            <a:r>
              <a:rPr lang="en-GB" sz="3200" b="1" dirty="0"/>
              <a:t>EITHER</a:t>
            </a:r>
            <a:r>
              <a:rPr lang="en-GB" sz="3200" dirty="0"/>
              <a:t> -	create a role play which </a:t>
            </a:r>
            <a:r>
              <a:rPr lang="en-GB" sz="3200" dirty="0" smtClean="0"/>
              <a:t>				denotes/describes racism</a:t>
            </a:r>
          </a:p>
          <a:p>
            <a:endParaRPr lang="en-GB" sz="3200" dirty="0"/>
          </a:p>
          <a:p>
            <a:r>
              <a:rPr lang="en-GB" sz="3200" b="1" dirty="0"/>
              <a:t>OR</a:t>
            </a:r>
            <a:r>
              <a:rPr lang="en-GB" sz="3200" dirty="0"/>
              <a:t> -		create a series of slogans that are </a:t>
            </a:r>
            <a:r>
              <a:rPr lang="en-GB" sz="3200" dirty="0" smtClean="0"/>
              <a:t>		against </a:t>
            </a:r>
            <a:r>
              <a:rPr lang="en-GB" sz="3200" dirty="0"/>
              <a:t>racism.	</a:t>
            </a:r>
          </a:p>
        </p:txBody>
      </p:sp>
      <p:pic>
        <p:nvPicPr>
          <p:cNvPr id="3" name="Picture 2" descr="C:\Users\Muriel\AppData\Local\Microsoft\Windows\Temporary Internet Files\Content.IE5\TSL5YZNQ\MC900439612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268" y="260648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3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247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Lampton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mhuet</dc:creator>
  <cp:lastModifiedBy>CUZNERM</cp:lastModifiedBy>
  <cp:revision>84</cp:revision>
  <cp:lastPrinted>2014-04-29T19:28:01Z</cp:lastPrinted>
  <dcterms:created xsi:type="dcterms:W3CDTF">2011-03-03T14:08:23Z</dcterms:created>
  <dcterms:modified xsi:type="dcterms:W3CDTF">2015-11-06T15:19:44Z</dcterms:modified>
</cp:coreProperties>
</file>