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63" r:id="rId5"/>
    <p:sldId id="262" r:id="rId6"/>
    <p:sldId id="265" r:id="rId7"/>
    <p:sldId id="267" r:id="rId8"/>
    <p:sldId id="268" r:id="rId9"/>
    <p:sldId id="269" r:id="rId10"/>
    <p:sldId id="260" r:id="rId11"/>
    <p:sldId id="264" r:id="rId12"/>
    <p:sldId id="25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673" autoAdjust="0"/>
  </p:normalViewPr>
  <p:slideViewPr>
    <p:cSldViewPr snapToGrid="0">
      <p:cViewPr varScale="1">
        <p:scale>
          <a:sx n="65" d="100"/>
          <a:sy n="65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4020A-2F1B-9041-9ECD-DF6F7BFB44DA}" type="datetimeFigureOut">
              <a:rPr lang="en-US" smtClean="0"/>
              <a:pPr/>
              <a:t>6/21/2014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6882-A4B0-6B48-B73C-E92672ED19A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74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Starter</a:t>
            </a:r>
            <a:r>
              <a:rPr lang="fr-FR" baseline="0" dirty="0" smtClean="0"/>
              <a:t> – T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sherades</a:t>
            </a:r>
            <a:r>
              <a:rPr lang="fr-FR" baseline="0" dirty="0" smtClean="0"/>
              <a:t> and mimes the </a:t>
            </a:r>
            <a:r>
              <a:rPr lang="fr-FR" baseline="0" dirty="0" err="1" smtClean="0"/>
              <a:t>adjevtives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pupils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learned</a:t>
            </a:r>
            <a:r>
              <a:rPr lang="fr-FR" baseline="0" dirty="0" smtClean="0"/>
              <a:t> last </a:t>
            </a:r>
            <a:r>
              <a:rPr lang="fr-FR" baseline="0" dirty="0" err="1" smtClean="0"/>
              <a:t>lesson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pupil</a:t>
            </a:r>
            <a:r>
              <a:rPr lang="fr-FR" baseline="0" dirty="0" smtClean="0"/>
              <a:t> come to the front and </a:t>
            </a:r>
            <a:r>
              <a:rPr lang="fr-FR" baseline="0" dirty="0" err="1" smtClean="0"/>
              <a:t>takes</a:t>
            </a:r>
            <a:r>
              <a:rPr lang="fr-FR" baseline="0" dirty="0" smtClean="0"/>
              <a:t> over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0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Date, </a:t>
            </a:r>
            <a:r>
              <a:rPr lang="fr-FR" dirty="0" err="1" smtClean="0"/>
              <a:t>title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objectives-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pupils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down and </a:t>
            </a:r>
            <a:r>
              <a:rPr lang="fr-FR" baseline="0" dirty="0" err="1" smtClean="0"/>
              <a:t>discuss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title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Think-Pair-Share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discuss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94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 </a:t>
            </a:r>
            <a:r>
              <a:rPr lang="fr-FR" dirty="0" err="1" smtClean="0"/>
              <a:t>puts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predictions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board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asks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pupils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decided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happen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; T </a:t>
            </a:r>
            <a:r>
              <a:rPr lang="fr-FR" baseline="0" dirty="0" err="1" smtClean="0"/>
              <a:t>write</a:t>
            </a:r>
            <a:r>
              <a:rPr lang="fr-FR" baseline="0" dirty="0" smtClean="0"/>
              <a:t> down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prediction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board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showing</a:t>
            </a:r>
            <a:r>
              <a:rPr lang="fr-FR" baseline="0" dirty="0" smtClean="0"/>
              <a:t> the film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6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3SQ</a:t>
            </a:r>
            <a:r>
              <a:rPr lang="fr-FR" baseline="0" dirty="0" smtClean="0"/>
              <a:t> – T </a:t>
            </a:r>
            <a:r>
              <a:rPr lang="fr-FR" baseline="0" dirty="0" err="1" smtClean="0"/>
              <a:t>introduces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vocabulary</a:t>
            </a:r>
            <a:r>
              <a:rPr lang="fr-FR" baseline="0" dirty="0" smtClean="0"/>
              <a:t> and drills </a:t>
            </a:r>
            <a:r>
              <a:rPr lang="fr-FR" baseline="0" dirty="0" err="1" smtClean="0"/>
              <a:t>it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12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Words</a:t>
            </a:r>
            <a:r>
              <a:rPr lang="fr-FR" dirty="0" smtClean="0"/>
              <a:t> on </a:t>
            </a:r>
            <a:r>
              <a:rPr lang="fr-FR" dirty="0" err="1" smtClean="0"/>
              <a:t>board</a:t>
            </a:r>
            <a:r>
              <a:rPr lang="fr-FR" dirty="0" smtClean="0"/>
              <a:t> for help to </a:t>
            </a:r>
            <a:r>
              <a:rPr lang="fr-FR" dirty="0" err="1" smtClean="0"/>
              <a:t>fill</a:t>
            </a:r>
            <a:r>
              <a:rPr lang="fr-FR" dirty="0" smtClean="0"/>
              <a:t> in WS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9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Correction of</a:t>
            </a:r>
            <a:r>
              <a:rPr lang="fr-FR" baseline="0" dirty="0" smtClean="0"/>
              <a:t> WS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68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Stills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master sentence – </a:t>
            </a:r>
            <a:r>
              <a:rPr lang="fr-FR" dirty="0" err="1" smtClean="0"/>
              <a:t>orally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pupils</a:t>
            </a:r>
            <a:r>
              <a:rPr lang="fr-FR" baseline="0" dirty="0" smtClean="0"/>
              <a:t> look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stills</a:t>
            </a:r>
            <a:r>
              <a:rPr lang="fr-FR" baseline="0" dirty="0" smtClean="0"/>
              <a:t> and use the master sentence to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full sentences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vocabulary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learned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5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Plenary</a:t>
            </a:r>
            <a:r>
              <a:rPr lang="fr-FR" dirty="0" smtClean="0"/>
              <a:t> – T </a:t>
            </a:r>
            <a:r>
              <a:rPr lang="fr-FR" dirty="0" err="1" smtClean="0"/>
              <a:t>says</a:t>
            </a:r>
            <a:r>
              <a:rPr lang="fr-FR" dirty="0" smtClean="0"/>
              <a:t> </a:t>
            </a:r>
            <a:r>
              <a:rPr lang="fr-FR" dirty="0" err="1" smtClean="0"/>
              <a:t>words</a:t>
            </a:r>
            <a:r>
              <a:rPr lang="fr-FR" dirty="0" smtClean="0"/>
              <a:t> and </a:t>
            </a:r>
            <a:r>
              <a:rPr lang="fr-FR" dirty="0" err="1" smtClean="0"/>
              <a:t>pupils</a:t>
            </a:r>
            <a:r>
              <a:rPr lang="fr-FR" dirty="0" smtClean="0"/>
              <a:t> have to </a:t>
            </a:r>
            <a:r>
              <a:rPr lang="fr-FR" dirty="0" err="1" smtClean="0"/>
              <a:t>lip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word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pupils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in pairs;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pupil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comes</a:t>
            </a:r>
            <a:r>
              <a:rPr lang="fr-FR" baseline="0" dirty="0" smtClean="0"/>
              <a:t> to the front and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96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Stills</a:t>
            </a:r>
            <a:r>
              <a:rPr lang="fr-FR" dirty="0" smtClean="0"/>
              <a:t> 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smtClean="0"/>
              <a:t> put on WS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6882-A4B0-6B48-B73C-E92672ED19A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6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4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3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3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5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5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0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6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2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7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9C48-4810-4AF3-A8AD-FA7B6A0C01C1}" type="datetimeFigureOut">
              <a:rPr lang="en-GB" smtClean="0"/>
              <a:pPr/>
              <a:t>21/06/2014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C9EE-F647-4205-8D2C-FE7B132DF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88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056" y="2140762"/>
            <a:ext cx="10515600" cy="1325563"/>
          </a:xfrm>
          <a:noFill/>
        </p:spPr>
        <p:txBody>
          <a:bodyPr/>
          <a:lstStyle/>
          <a:p>
            <a:pPr algn="ctr"/>
            <a:r>
              <a:rPr lang="en-GB" u="sng" dirty="0" smtClean="0">
                <a:latin typeface="Algerian" panose="04020705040A02060702" pitchFamily="82" charset="0"/>
              </a:rPr>
              <a:t>Welches </a:t>
            </a:r>
            <a:r>
              <a:rPr lang="en-GB" u="sng" dirty="0" err="1" smtClean="0">
                <a:latin typeface="Algerian" panose="04020705040A02060702" pitchFamily="82" charset="0"/>
              </a:rPr>
              <a:t>Wort</a:t>
            </a:r>
            <a:r>
              <a:rPr lang="en-GB" u="sng" dirty="0" smtClean="0">
                <a:latin typeface="Algerian" panose="04020705040A02060702" pitchFamily="82" charset="0"/>
              </a:rPr>
              <a:t> </a:t>
            </a:r>
            <a:r>
              <a:rPr lang="en-GB" u="sng" dirty="0" err="1" smtClean="0">
                <a:latin typeface="Algerian" panose="04020705040A02060702" pitchFamily="82" charset="0"/>
              </a:rPr>
              <a:t>ist</a:t>
            </a:r>
            <a:r>
              <a:rPr lang="en-GB" u="sng" dirty="0" smtClean="0">
                <a:latin typeface="Algerian" panose="04020705040A02060702" pitchFamily="82" charset="0"/>
              </a:rPr>
              <a:t> das?</a:t>
            </a:r>
            <a:endParaRPr lang="en-GB" u="sng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1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 smtClean="0">
                <a:latin typeface="Comic Sans MS" panose="030F0702030302020204" pitchFamily="66" charset="0"/>
              </a:rPr>
              <a:t>Worksheets</a:t>
            </a:r>
            <a:endParaRPr lang="en-GB" sz="60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0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284" y="301329"/>
            <a:ext cx="5987902" cy="708763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Filmsprache</a:t>
            </a:r>
            <a:r>
              <a:rPr lang="en-GB" sz="32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und </a:t>
            </a:r>
            <a:r>
              <a:rPr lang="en-GB" sz="3200" u="sng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Filmmethoden</a:t>
            </a:r>
            <a:endParaRPr lang="en-GB" sz="32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521" y="3085542"/>
            <a:ext cx="224856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5521" y="5823754"/>
            <a:ext cx="224856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7903" y="5825198"/>
            <a:ext cx="224856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27512" y="5825198"/>
            <a:ext cx="224856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227512" y="3085542"/>
            <a:ext cx="224856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7903" y="3085542"/>
            <a:ext cx="224856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pic>
        <p:nvPicPr>
          <p:cNvPr id="9" name="Picture 8" descr="Grossaufnah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28" y="3969456"/>
            <a:ext cx="2855314" cy="1562100"/>
          </a:xfrm>
          <a:prstGeom prst="rect">
            <a:avLst/>
          </a:prstGeom>
        </p:spPr>
      </p:pic>
      <p:pic>
        <p:nvPicPr>
          <p:cNvPr id="15" name="Picture 14" descr="Lichteffek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63" y="4063999"/>
            <a:ext cx="2808899" cy="1509889"/>
          </a:xfrm>
          <a:prstGeom prst="rect">
            <a:avLst/>
          </a:prstGeom>
        </p:spPr>
      </p:pic>
      <p:pic>
        <p:nvPicPr>
          <p:cNvPr id="16" name="Picture 15" descr="Obersic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67" y="1142999"/>
            <a:ext cx="3063850" cy="1706739"/>
          </a:xfrm>
          <a:prstGeom prst="rect">
            <a:avLst/>
          </a:prstGeom>
        </p:spPr>
      </p:pic>
      <p:pic>
        <p:nvPicPr>
          <p:cNvPr id="17" name="Picture 16" descr="Perspekti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263" y="4007555"/>
            <a:ext cx="2604040" cy="1397000"/>
          </a:xfrm>
          <a:prstGeom prst="rect">
            <a:avLst/>
          </a:prstGeom>
        </p:spPr>
      </p:pic>
      <p:pic>
        <p:nvPicPr>
          <p:cNvPr id="18" name="Picture 17" descr="Untersic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563" y="1142998"/>
            <a:ext cx="2944754" cy="1608667"/>
          </a:xfrm>
          <a:prstGeom prst="rect">
            <a:avLst/>
          </a:prstGeom>
        </p:spPr>
      </p:pic>
      <p:pic>
        <p:nvPicPr>
          <p:cNvPr id="19" name="Picture 18" descr="Normalansic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163" y="1227665"/>
            <a:ext cx="2578520" cy="14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6"/>
          <a:stretch/>
        </p:blipFill>
        <p:spPr>
          <a:xfrm>
            <a:off x="2105247" y="587982"/>
            <a:ext cx="7792624" cy="53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222" y="366889"/>
            <a:ext cx="7045618" cy="646331"/>
          </a:xfrm>
          <a:prstGeom prst="rect">
            <a:avLst/>
          </a:prstGeom>
          <a:solidFill>
            <a:srgbClr val="FFD966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fr-FR" sz="3600" b="1" u="sng" dirty="0" smtClean="0">
                <a:latin typeface="Times New Roman"/>
                <a:cs typeface="Times New Roman"/>
              </a:rPr>
              <a:t>Er/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Sie</a:t>
            </a:r>
            <a:r>
              <a:rPr lang="fr-FR" sz="3600" b="1" u="sng" dirty="0" smtClean="0">
                <a:latin typeface="Times New Roman"/>
                <a:cs typeface="Times New Roman"/>
              </a:rPr>
              <a:t>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ist</a:t>
            </a:r>
            <a:r>
              <a:rPr lang="fr-FR" sz="3600" b="1" u="sng" dirty="0" smtClean="0">
                <a:latin typeface="Times New Roman"/>
                <a:cs typeface="Times New Roman"/>
              </a:rPr>
              <a:t> ….,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weil</a:t>
            </a:r>
            <a:r>
              <a:rPr lang="fr-FR" sz="3600" b="1" u="sng" dirty="0" smtClean="0">
                <a:latin typeface="Times New Roman"/>
                <a:cs typeface="Times New Roman"/>
              </a:rPr>
              <a:t>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das</a:t>
            </a:r>
            <a:r>
              <a:rPr lang="fr-FR" sz="3600" b="1" u="sng" dirty="0" smtClean="0">
                <a:latin typeface="Times New Roman"/>
                <a:cs typeface="Times New Roman"/>
              </a:rPr>
              <a:t>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ein</a:t>
            </a:r>
            <a:r>
              <a:rPr lang="fr-FR" sz="3600" b="1" u="sng" dirty="0" smtClean="0">
                <a:latin typeface="Times New Roman"/>
                <a:cs typeface="Times New Roman"/>
              </a:rPr>
              <a:t> ……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ist</a:t>
            </a:r>
            <a:r>
              <a:rPr lang="fr-FR" sz="3600" b="1" u="sng" dirty="0" smtClean="0">
                <a:latin typeface="Times New Roman"/>
                <a:cs typeface="Times New Roman"/>
              </a:rPr>
              <a:t>.</a:t>
            </a:r>
            <a:endParaRPr lang="fr-FR" sz="3600" b="1" u="sng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530" y="2174033"/>
            <a:ext cx="864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__________________________________________________________________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52530" y="2970245"/>
            <a:ext cx="864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__________________________________________________________________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52530" y="3766457"/>
            <a:ext cx="864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__________________________________________________________________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52530" y="4562669"/>
            <a:ext cx="864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__________________________________________________________________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52530" y="5358881"/>
            <a:ext cx="864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__________________________________________________________________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6612" y="2196807"/>
            <a:ext cx="2904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gency FB" panose="020B0503020202020204" pitchFamily="34" charset="0"/>
              </a:rPr>
              <a:t>1</a:t>
            </a:r>
          </a:p>
          <a:p>
            <a:endParaRPr lang="en-GB" b="1" dirty="0">
              <a:latin typeface="Agency FB" panose="020B0503020202020204" pitchFamily="34" charset="0"/>
            </a:endParaRPr>
          </a:p>
          <a:p>
            <a:endParaRPr lang="en-GB" b="1" dirty="0" smtClean="0">
              <a:latin typeface="Agency FB" panose="020B0503020202020204" pitchFamily="34" charset="0"/>
            </a:endParaRPr>
          </a:p>
          <a:p>
            <a:r>
              <a:rPr lang="en-GB" b="1" dirty="0" smtClean="0">
                <a:latin typeface="Agency FB" panose="020B0503020202020204" pitchFamily="34" charset="0"/>
              </a:rPr>
              <a:t>2</a:t>
            </a:r>
          </a:p>
          <a:p>
            <a:endParaRPr lang="en-GB" b="1" dirty="0">
              <a:latin typeface="Agency FB" panose="020B0503020202020204" pitchFamily="34" charset="0"/>
            </a:endParaRPr>
          </a:p>
          <a:p>
            <a:endParaRPr lang="en-GB" b="1" dirty="0" smtClean="0">
              <a:latin typeface="Agency FB" panose="020B0503020202020204" pitchFamily="34" charset="0"/>
            </a:endParaRPr>
          </a:p>
          <a:p>
            <a:r>
              <a:rPr lang="en-GB" b="1" dirty="0" smtClean="0">
                <a:latin typeface="Agency FB" panose="020B0503020202020204" pitchFamily="34" charset="0"/>
              </a:rPr>
              <a:t>3</a:t>
            </a:r>
          </a:p>
          <a:p>
            <a:endParaRPr lang="en-GB" b="1" dirty="0">
              <a:latin typeface="Agency FB" panose="020B0503020202020204" pitchFamily="34" charset="0"/>
            </a:endParaRPr>
          </a:p>
          <a:p>
            <a:endParaRPr lang="en-GB" b="1" dirty="0" smtClean="0">
              <a:latin typeface="Agency FB" panose="020B0503020202020204" pitchFamily="34" charset="0"/>
            </a:endParaRPr>
          </a:p>
          <a:p>
            <a:r>
              <a:rPr lang="en-GB" b="1" dirty="0" smtClean="0">
                <a:latin typeface="Agency FB" panose="020B0503020202020204" pitchFamily="34" charset="0"/>
              </a:rPr>
              <a:t>4</a:t>
            </a:r>
          </a:p>
          <a:p>
            <a:endParaRPr lang="en-GB" b="1" dirty="0">
              <a:latin typeface="Agency FB" panose="020B0503020202020204" pitchFamily="34" charset="0"/>
            </a:endParaRPr>
          </a:p>
          <a:p>
            <a:endParaRPr lang="en-GB" b="1" dirty="0" smtClean="0">
              <a:latin typeface="Agency FB" panose="020B0503020202020204" pitchFamily="34" charset="0"/>
            </a:endParaRPr>
          </a:p>
          <a:p>
            <a:r>
              <a:rPr lang="en-GB" b="1" dirty="0">
                <a:latin typeface="Agency FB" panose="020B0503020202020204" pitchFamily="34" charset="0"/>
              </a:rPr>
              <a:t>5</a:t>
            </a:r>
            <a:endParaRPr lang="en-GB" b="1" dirty="0" smtClean="0"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36" y="2385391"/>
            <a:ext cx="10961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Stills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…..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….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3918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2726" y="244549"/>
            <a:ext cx="6209413" cy="867559"/>
          </a:xfrm>
        </p:spPr>
        <p:txBody>
          <a:bodyPr>
            <a:normAutofit/>
          </a:bodyPr>
          <a:lstStyle/>
          <a:p>
            <a:pPr algn="r"/>
            <a:r>
              <a:rPr lang="en-GB" sz="2400" b="1" u="sng" dirty="0" smtClean="0">
                <a:latin typeface="Comic Sans MS" panose="030F0702030302020204" pitchFamily="66" charset="0"/>
              </a:rPr>
              <a:t>Datum: Montag, 23. </a:t>
            </a:r>
            <a:r>
              <a:rPr lang="en-GB" sz="2400" b="1" u="sng" dirty="0" err="1" smtClean="0">
                <a:latin typeface="Comic Sans MS" panose="030F0702030302020204" pitchFamily="66" charset="0"/>
              </a:rPr>
              <a:t>Juni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2014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08669"/>
            <a:ext cx="9144000" cy="4705051"/>
          </a:xfrm>
        </p:spPr>
        <p:txBody>
          <a:bodyPr>
            <a:normAutofit/>
          </a:bodyPr>
          <a:lstStyle/>
          <a:p>
            <a:r>
              <a:rPr lang="en-GB" sz="4400" b="1" u="sng" dirty="0" err="1" smtClean="0">
                <a:latin typeface="Comic Sans MS" panose="030F0702030302020204" pitchFamily="66" charset="0"/>
              </a:rPr>
              <a:t>Filmsprache</a:t>
            </a:r>
            <a:r>
              <a:rPr lang="en-GB" sz="4400" b="1" u="sng" dirty="0" smtClean="0">
                <a:latin typeface="Comic Sans MS" panose="030F0702030302020204" pitchFamily="66" charset="0"/>
              </a:rPr>
              <a:t> und </a:t>
            </a:r>
            <a:r>
              <a:rPr lang="en-GB" sz="4400" b="1" u="sng" dirty="0" err="1" smtClean="0">
                <a:latin typeface="Comic Sans MS" panose="030F0702030302020204" pitchFamily="66" charset="0"/>
              </a:rPr>
              <a:t>Filmmethoden</a:t>
            </a:r>
            <a:endParaRPr lang="en-GB" sz="4400" b="1" u="sng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3600" b="1" u="sng" dirty="0" err="1" smtClean="0">
                <a:latin typeface="Comic Sans MS" panose="030F0702030302020204" pitchFamily="66" charset="0"/>
              </a:rPr>
              <a:t>Lernziele</a:t>
            </a:r>
            <a:r>
              <a:rPr lang="en-GB" sz="3600" b="1" u="sng" dirty="0" smtClean="0">
                <a:latin typeface="Comic Sans MS" panose="030F0702030302020204" pitchFamily="66" charset="0"/>
              </a:rPr>
              <a:t>:</a:t>
            </a:r>
          </a:p>
          <a:p>
            <a:pPr algn="l"/>
            <a:endParaRPr lang="en-GB" sz="3600" b="1" u="sng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3200" b="1" dirty="0" err="1" smtClean="0">
                <a:latin typeface="Comic Sans MS" panose="030F0702030302020204" pitchFamily="66" charset="0"/>
              </a:rPr>
              <a:t>Ich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lerne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Comic Sans MS" panose="030F0702030302020204" pitchFamily="66" charset="0"/>
              </a:rPr>
              <a:t>ü</a:t>
            </a:r>
            <a:r>
              <a:rPr lang="en-GB" sz="3200" b="1" dirty="0" err="1" smtClean="0">
                <a:latin typeface="Comic Sans MS" panose="030F0702030302020204" pitchFamily="66" charset="0"/>
              </a:rPr>
              <a:t>ber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Filmcharakter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zu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reden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err="1" smtClean="0">
                <a:latin typeface="Comic Sans MS" panose="030F0702030302020204" pitchFamily="66" charset="0"/>
              </a:rPr>
              <a:t>Filmsprache</a:t>
            </a:r>
            <a:r>
              <a:rPr lang="en-GB" sz="3200" b="1" dirty="0" smtClean="0">
                <a:latin typeface="Comic Sans MS" panose="030F0702030302020204" pitchFamily="66" charset="0"/>
              </a:rPr>
              <a:t> und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Filmmethoden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Bauhaus 93" panose="04030905020B02020C02" pitchFamily="82" charset="0"/>
              </a:rPr>
              <a:t>Wie</a:t>
            </a:r>
            <a:r>
              <a:rPr lang="en-GB" dirty="0" smtClean="0">
                <a:latin typeface="Bauhaus 93" panose="04030905020B02020C02" pitchFamily="82" charset="0"/>
              </a:rPr>
              <a:t> </a:t>
            </a:r>
            <a:r>
              <a:rPr lang="en-GB" dirty="0" err="1" smtClean="0">
                <a:latin typeface="Bauhaus 93" panose="04030905020B02020C02" pitchFamily="82" charset="0"/>
              </a:rPr>
              <a:t>geht</a:t>
            </a:r>
            <a:r>
              <a:rPr lang="en-GB" dirty="0" smtClean="0">
                <a:latin typeface="Bauhaus 93" panose="04030905020B02020C02" pitchFamily="82" charset="0"/>
              </a:rPr>
              <a:t> </a:t>
            </a:r>
            <a:r>
              <a:rPr lang="en-GB" dirty="0" err="1" smtClean="0">
                <a:latin typeface="Bauhaus 93" panose="04030905020B02020C02" pitchFamily="82" charset="0"/>
              </a:rPr>
              <a:t>es</a:t>
            </a:r>
            <a:r>
              <a:rPr lang="en-GB" dirty="0" smtClean="0">
                <a:latin typeface="Bauhaus 93" panose="04030905020B02020C02" pitchFamily="82" charset="0"/>
              </a:rPr>
              <a:t> </a:t>
            </a:r>
            <a:r>
              <a:rPr lang="en-GB" dirty="0" err="1" smtClean="0">
                <a:latin typeface="Bauhaus 93" panose="04030905020B02020C02" pitchFamily="82" charset="0"/>
              </a:rPr>
              <a:t>weiter</a:t>
            </a:r>
            <a:r>
              <a:rPr lang="en-GB" dirty="0" smtClean="0">
                <a:latin typeface="Bauhaus 93" panose="04030905020B02020C02" pitchFamily="82" charset="0"/>
              </a:rPr>
              <a:t>?</a:t>
            </a:r>
            <a:endParaRPr lang="en-GB" dirty="0">
              <a:latin typeface="Bauhaus 93" panose="04030905020B02020C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223" y="2850444"/>
            <a:ext cx="5513048" cy="5847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 </a:t>
            </a:r>
            <a:r>
              <a:rPr lang="fr-FR" sz="3200" dirty="0" err="1" smtClean="0">
                <a:solidFill>
                  <a:srgbClr val="FF0000"/>
                </a:solidFill>
              </a:rPr>
              <a:t>need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Janina’s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predictions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here</a:t>
            </a:r>
            <a:r>
              <a:rPr lang="fr-FR" sz="3200" dirty="0" smtClean="0">
                <a:solidFill>
                  <a:srgbClr val="FF0000"/>
                </a:solidFill>
              </a:rPr>
              <a:t>.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1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2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395" y="0"/>
            <a:ext cx="7354383" cy="708763"/>
          </a:xfrm>
        </p:spPr>
        <p:txBody>
          <a:bodyPr>
            <a:noAutofit/>
          </a:bodyPr>
          <a:lstStyle/>
          <a:p>
            <a:pPr algn="ctr"/>
            <a:r>
              <a:rPr lang="en-GB" sz="3600" u="sng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Filmsprache</a:t>
            </a:r>
            <a:r>
              <a:rPr lang="en-GB" sz="36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und </a:t>
            </a:r>
            <a:r>
              <a:rPr lang="en-GB" sz="3600" u="sng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Filmmethoden</a:t>
            </a:r>
            <a:endParaRPr lang="en-GB" sz="36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165" y="2956442"/>
            <a:ext cx="1589025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Obersicht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65581" y="2639757"/>
            <a:ext cx="1695657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Untersicht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9295" y="5355332"/>
            <a:ext cx="2485617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Grossaufnahme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422736" y="2520235"/>
            <a:ext cx="2313326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Normalansicht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878186" y="5300123"/>
            <a:ext cx="1868460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Perspektive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86644" y="5159012"/>
            <a:ext cx="1708095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Lichteffekt</a:t>
            </a:r>
            <a:endParaRPr lang="en-GB" sz="2800" dirty="0"/>
          </a:p>
        </p:txBody>
      </p:sp>
      <p:pic>
        <p:nvPicPr>
          <p:cNvPr id="10" name="Picture 9" descr="Grossaufnah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39" y="3715457"/>
            <a:ext cx="2855314" cy="1562100"/>
          </a:xfrm>
          <a:prstGeom prst="rect">
            <a:avLst/>
          </a:prstGeom>
        </p:spPr>
      </p:pic>
      <p:pic>
        <p:nvPicPr>
          <p:cNvPr id="11" name="Picture 10" descr="Lichteffek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296" y="3668888"/>
            <a:ext cx="2506260" cy="1347209"/>
          </a:xfrm>
          <a:prstGeom prst="rect">
            <a:avLst/>
          </a:prstGeom>
        </p:spPr>
      </p:pic>
      <p:pic>
        <p:nvPicPr>
          <p:cNvPr id="12" name="Picture 11" descr="Obersic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27" y="1114777"/>
            <a:ext cx="3063850" cy="1706739"/>
          </a:xfrm>
          <a:prstGeom prst="rect">
            <a:avLst/>
          </a:prstGeom>
        </p:spPr>
      </p:pic>
      <p:pic>
        <p:nvPicPr>
          <p:cNvPr id="13" name="Picture 12" descr="Perspektiv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930" y="3485444"/>
            <a:ext cx="2604040" cy="1397000"/>
          </a:xfrm>
          <a:prstGeom prst="rect">
            <a:avLst/>
          </a:prstGeom>
        </p:spPr>
      </p:pic>
      <p:pic>
        <p:nvPicPr>
          <p:cNvPr id="14" name="Picture 13" descr="Untersich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230" y="959554"/>
            <a:ext cx="2944754" cy="1608667"/>
          </a:xfrm>
          <a:prstGeom prst="rect">
            <a:avLst/>
          </a:prstGeom>
        </p:spPr>
      </p:pic>
      <p:pic>
        <p:nvPicPr>
          <p:cNvPr id="15" name="Picture 14" descr="Normalansic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0386" y="1001888"/>
            <a:ext cx="2437992" cy="13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334149">
            <a:off x="8366884" y="2617776"/>
            <a:ext cx="19800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Chalkduster"/>
                <a:cs typeface="Chalkduster"/>
              </a:rPr>
              <a:t>Obersicht</a:t>
            </a:r>
            <a:endParaRPr lang="en-GB" sz="2800" dirty="0">
              <a:latin typeface="Chalkduster"/>
              <a:cs typeface="Chalkduster"/>
            </a:endParaRPr>
          </a:p>
        </p:txBody>
      </p:sp>
      <p:sp>
        <p:nvSpPr>
          <p:cNvPr id="5" name="TextBox 4"/>
          <p:cNvSpPr txBox="1"/>
          <p:nvPr/>
        </p:nvSpPr>
        <p:spPr>
          <a:xfrm rot="20318180">
            <a:off x="3640571" y="4417757"/>
            <a:ext cx="233945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Andale Mono"/>
                <a:cs typeface="Andale Mono"/>
              </a:rPr>
              <a:t>Untersicht</a:t>
            </a:r>
            <a:endParaRPr lang="en-GB" sz="2800" dirty="0"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 rot="20335743">
            <a:off x="2658295" y="1277220"/>
            <a:ext cx="248561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Grossaufnahme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 rot="19790455">
            <a:off x="4822713" y="2633123"/>
            <a:ext cx="254248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Harrington"/>
                <a:ea typeface="AppleMyungjo"/>
                <a:cs typeface="Harrington"/>
              </a:rPr>
              <a:t>Normalansicht</a:t>
            </a:r>
            <a:endParaRPr lang="en-GB" sz="2800" dirty="0">
              <a:latin typeface="Harrington"/>
              <a:ea typeface="AppleMyungjo"/>
              <a:cs typeface="Harringto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520" y="2858901"/>
            <a:ext cx="158817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Abadi MT Condensed Light"/>
                <a:cs typeface="Abadi MT Condensed Light"/>
              </a:rPr>
              <a:t>Perspektive</a:t>
            </a:r>
            <a:endParaRPr lang="en-GB" sz="2800" dirty="0">
              <a:latin typeface="Abadi MT Condensed Light"/>
              <a:cs typeface="Abadi MT Condensed Light"/>
            </a:endParaRPr>
          </a:p>
        </p:txBody>
      </p:sp>
      <p:sp>
        <p:nvSpPr>
          <p:cNvPr id="9" name="TextBox 8"/>
          <p:cNvSpPr txBox="1"/>
          <p:nvPr/>
        </p:nvSpPr>
        <p:spPr>
          <a:xfrm rot="2145715">
            <a:off x="6685099" y="4213567"/>
            <a:ext cx="273664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Chalkboard"/>
                <a:cs typeface="Chalkboard"/>
              </a:rPr>
              <a:t>Kameraschwenk</a:t>
            </a:r>
            <a:endParaRPr lang="en-GB" sz="28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395" y="0"/>
            <a:ext cx="7354383" cy="708763"/>
          </a:xfrm>
        </p:spPr>
        <p:txBody>
          <a:bodyPr>
            <a:noAutofit/>
          </a:bodyPr>
          <a:lstStyle/>
          <a:p>
            <a:pPr algn="ctr"/>
            <a:r>
              <a:rPr lang="en-GB" sz="3600" u="sng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Filmsprache</a:t>
            </a:r>
            <a:r>
              <a:rPr lang="en-GB" sz="36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und </a:t>
            </a:r>
            <a:r>
              <a:rPr lang="en-GB" sz="3600" u="sng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Filmmethoden</a:t>
            </a:r>
            <a:endParaRPr lang="en-GB" sz="36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165" y="2956442"/>
            <a:ext cx="1589025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Obersicht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65581" y="2639757"/>
            <a:ext cx="1695657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Untersicht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9295" y="5355332"/>
            <a:ext cx="2485617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Grossaufnahme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422736" y="2520235"/>
            <a:ext cx="2313326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Normalansicht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878186" y="5300123"/>
            <a:ext cx="1868460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Perspektive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86644" y="5159012"/>
            <a:ext cx="1708095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Lichteffekt</a:t>
            </a:r>
            <a:endParaRPr lang="en-GB" sz="2800" dirty="0"/>
          </a:p>
        </p:txBody>
      </p:sp>
      <p:pic>
        <p:nvPicPr>
          <p:cNvPr id="10" name="Picture 9" descr="Grossaufnah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39" y="3715457"/>
            <a:ext cx="2855314" cy="1562100"/>
          </a:xfrm>
          <a:prstGeom prst="rect">
            <a:avLst/>
          </a:prstGeom>
        </p:spPr>
      </p:pic>
      <p:pic>
        <p:nvPicPr>
          <p:cNvPr id="11" name="Picture 10" descr="Lichteffek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296" y="3668888"/>
            <a:ext cx="2506260" cy="1347209"/>
          </a:xfrm>
          <a:prstGeom prst="rect">
            <a:avLst/>
          </a:prstGeom>
        </p:spPr>
      </p:pic>
      <p:pic>
        <p:nvPicPr>
          <p:cNvPr id="12" name="Picture 11" descr="Obersic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27" y="1114777"/>
            <a:ext cx="3063850" cy="1706739"/>
          </a:xfrm>
          <a:prstGeom prst="rect">
            <a:avLst/>
          </a:prstGeom>
        </p:spPr>
      </p:pic>
      <p:pic>
        <p:nvPicPr>
          <p:cNvPr id="13" name="Picture 12" descr="Perspektiv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930" y="3485444"/>
            <a:ext cx="2604040" cy="1397000"/>
          </a:xfrm>
          <a:prstGeom prst="rect">
            <a:avLst/>
          </a:prstGeom>
        </p:spPr>
      </p:pic>
      <p:pic>
        <p:nvPicPr>
          <p:cNvPr id="14" name="Picture 13" descr="Untersich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230" y="959554"/>
            <a:ext cx="2944754" cy="1608667"/>
          </a:xfrm>
          <a:prstGeom prst="rect">
            <a:avLst/>
          </a:prstGeom>
        </p:spPr>
      </p:pic>
      <p:pic>
        <p:nvPicPr>
          <p:cNvPr id="15" name="Picture 14" descr="Normalansic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0386" y="1001888"/>
            <a:ext cx="2437992" cy="13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222" y="366889"/>
            <a:ext cx="7045618" cy="646331"/>
          </a:xfrm>
          <a:prstGeom prst="rect">
            <a:avLst/>
          </a:prstGeom>
          <a:solidFill>
            <a:srgbClr val="FFD966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fr-FR" sz="3600" b="1" u="sng" dirty="0" smtClean="0">
                <a:latin typeface="Times New Roman"/>
                <a:cs typeface="Times New Roman"/>
              </a:rPr>
              <a:t>Er/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Sie</a:t>
            </a:r>
            <a:r>
              <a:rPr lang="fr-FR" sz="3600" b="1" u="sng" dirty="0" smtClean="0">
                <a:latin typeface="Times New Roman"/>
                <a:cs typeface="Times New Roman"/>
              </a:rPr>
              <a:t>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ist</a:t>
            </a:r>
            <a:r>
              <a:rPr lang="fr-FR" sz="3600" b="1" u="sng" dirty="0" smtClean="0">
                <a:latin typeface="Times New Roman"/>
                <a:cs typeface="Times New Roman"/>
              </a:rPr>
              <a:t> ….,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weil</a:t>
            </a:r>
            <a:r>
              <a:rPr lang="fr-FR" sz="3600" b="1" u="sng" dirty="0" smtClean="0">
                <a:latin typeface="Times New Roman"/>
                <a:cs typeface="Times New Roman"/>
              </a:rPr>
              <a:t>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das</a:t>
            </a:r>
            <a:r>
              <a:rPr lang="fr-FR" sz="3600" b="1" u="sng" dirty="0" smtClean="0">
                <a:latin typeface="Times New Roman"/>
                <a:cs typeface="Times New Roman"/>
              </a:rPr>
              <a:t>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ein</a:t>
            </a:r>
            <a:r>
              <a:rPr lang="fr-FR" sz="3600" b="1" u="sng" dirty="0" smtClean="0">
                <a:latin typeface="Times New Roman"/>
                <a:cs typeface="Times New Roman"/>
              </a:rPr>
              <a:t> …… </a:t>
            </a:r>
            <a:r>
              <a:rPr lang="fr-FR" sz="3600" b="1" u="sng" dirty="0" err="1" smtClean="0">
                <a:latin typeface="Times New Roman"/>
                <a:cs typeface="Times New Roman"/>
              </a:rPr>
              <a:t>ist</a:t>
            </a:r>
            <a:r>
              <a:rPr lang="fr-FR" sz="3600" b="1" u="sng" dirty="0" smtClean="0">
                <a:latin typeface="Times New Roman"/>
                <a:cs typeface="Times New Roman"/>
              </a:rPr>
              <a:t>.</a:t>
            </a:r>
            <a:endParaRPr lang="fr-FR" sz="3600" b="1" u="sng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0223" y="2850444"/>
            <a:ext cx="4228641" cy="5847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 </a:t>
            </a:r>
            <a:r>
              <a:rPr lang="fr-FR" sz="3200" dirty="0" err="1" smtClean="0">
                <a:solidFill>
                  <a:srgbClr val="FF0000"/>
                </a:solidFill>
              </a:rPr>
              <a:t>need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Janina’s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still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here</a:t>
            </a:r>
            <a:r>
              <a:rPr lang="fr-FR" sz="3200" dirty="0" smtClean="0">
                <a:solidFill>
                  <a:srgbClr val="FF0000"/>
                </a:solidFill>
              </a:rPr>
              <a:t>.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7" y="296332"/>
            <a:ext cx="10498666" cy="635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282</Words>
  <Application>Microsoft Office PowerPoint</Application>
  <PresentationFormat>Custom</PresentationFormat>
  <Paragraphs>85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Welches Wort ist das?</vt:lpstr>
      <vt:lpstr>Datum: Montag, 23. Juni 2014</vt:lpstr>
      <vt:lpstr>Wie geht es weiter?</vt:lpstr>
      <vt:lpstr>PowerPoint Presentation</vt:lpstr>
      <vt:lpstr>Filmsprache und Filmmethoden</vt:lpstr>
      <vt:lpstr>PowerPoint Presentation</vt:lpstr>
      <vt:lpstr>Filmsprache und Filmmethoden</vt:lpstr>
      <vt:lpstr>PowerPoint Presentation</vt:lpstr>
      <vt:lpstr>PowerPoint Presentation</vt:lpstr>
      <vt:lpstr>Worksheets</vt:lpstr>
      <vt:lpstr>Filmsprache und Filmmethoden</vt:lpstr>
      <vt:lpstr>PowerPoint Presentation</vt:lpstr>
      <vt:lpstr>PowerPoint Presentation</vt:lpstr>
    </vt:vector>
  </TitlesOfParts>
  <Company>Institute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Datum: Montag, 23. Juni 2014</dc:title>
  <dc:creator>Ewa Anna Stepien</dc:creator>
  <cp:lastModifiedBy>A Huffer</cp:lastModifiedBy>
  <cp:revision>36</cp:revision>
  <dcterms:created xsi:type="dcterms:W3CDTF">2014-06-14T15:14:14Z</dcterms:created>
  <dcterms:modified xsi:type="dcterms:W3CDTF">2014-06-21T15:58:41Z</dcterms:modified>
</cp:coreProperties>
</file>