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377" r:id="rId3"/>
    <p:sldId id="376" r:id="rId4"/>
    <p:sldId id="373" r:id="rId5"/>
    <p:sldId id="374" r:id="rId6"/>
    <p:sldId id="378" r:id="rId7"/>
    <p:sldId id="379" r:id="rId8"/>
    <p:sldId id="375" r:id="rId9"/>
    <p:sldId id="380" r:id="rId10"/>
    <p:sldId id="381" r:id="rId11"/>
    <p:sldId id="358" r:id="rId12"/>
    <p:sldId id="359" r:id="rId13"/>
    <p:sldId id="258" r:id="rId14"/>
    <p:sldId id="318" r:id="rId15"/>
    <p:sldId id="360" r:id="rId16"/>
    <p:sldId id="361" r:id="rId17"/>
    <p:sldId id="364" r:id="rId18"/>
    <p:sldId id="365" r:id="rId19"/>
    <p:sldId id="366" r:id="rId20"/>
    <p:sldId id="368" r:id="rId21"/>
    <p:sldId id="367" r:id="rId22"/>
    <p:sldId id="369" r:id="rId23"/>
    <p:sldId id="370" r:id="rId24"/>
    <p:sldId id="362" r:id="rId25"/>
    <p:sldId id="372" r:id="rId26"/>
    <p:sldId id="371" r:id="rId27"/>
    <p:sldId id="383" r:id="rId28"/>
    <p:sldId id="3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FFCCCC"/>
    <a:srgbClr val="00CC00"/>
    <a:srgbClr val="FF66CC"/>
    <a:srgbClr val="0000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94660"/>
  </p:normalViewPr>
  <p:slideViewPr>
    <p:cSldViewPr>
      <p:cViewPr>
        <p:scale>
          <a:sx n="60" d="100"/>
          <a:sy n="60" d="100"/>
        </p:scale>
        <p:origin x="-124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88CC-9B29-482A-A758-668BB31DFB93}" type="datetimeFigureOut">
              <a:rPr lang="en-GB" smtClean="0"/>
              <a:pPr/>
              <a:t>21/03/2015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6299-AE15-4097-939C-D760D0E4AF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4461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391CB-6ED4-46A7-9CC6-26DA239521C7}" type="datetimeFigureOut">
              <a:rPr lang="en-GB" smtClean="0"/>
              <a:pPr/>
              <a:t>21/03/2015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24E4-FA3A-43DC-B1F3-DF2722724A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5934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6115-F8D3-3E4C-8300-9257F0F643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41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Activité</a:t>
            </a:r>
            <a:r>
              <a:rPr lang="en-GB" baseline="0" dirty="0" smtClean="0"/>
              <a:t> pour </a:t>
            </a:r>
            <a:r>
              <a:rPr lang="en-GB" baseline="0" dirty="0" err="1" smtClean="0"/>
              <a:t>débat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Reprenez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vidéo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partir</a:t>
            </a:r>
            <a:r>
              <a:rPr lang="en-GB" baseline="0" dirty="0" smtClean="0"/>
              <a:t> de 3’21 </a:t>
            </a:r>
            <a:r>
              <a:rPr lang="en-GB" baseline="0" dirty="0" err="1" smtClean="0"/>
              <a:t>jusqu’a</a:t>
            </a:r>
            <a:r>
              <a:rPr lang="en-GB" baseline="0" dirty="0" smtClean="0"/>
              <a:t> la fin.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23699-72AD-4346-8070-239C8BE64BF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54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376-7221-4223-9FA9-E8F2D01CDD83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1826-9BCE-48DC-92C2-8BDCB700D9DD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099-0D9B-4BD9-A251-93437D7E20EB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376-7221-4223-9FA9-E8F2D01CDD8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437-F93F-4290-98BE-73D87AF69A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63B-6424-422D-83D4-370F4B66A6B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6BC4-2BBE-4566-B542-FA38DA9D56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E47B-4EC2-4F96-8AC1-AE5C9BF171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1A6-678C-4400-B864-D70510401AE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E063-2806-4CD3-84A5-4DB920EB4D7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8CBB-3CF1-40F9-A22C-40565AD496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437-F93F-4290-98BE-73D87AF69AEF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CDD-4751-46A7-A7C0-FF691C95753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1826-9BCE-48DC-92C2-8BDCB700D9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099-0D9B-4BD9-A251-93437D7E20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63B-6424-422D-83D4-370F4B66A6B5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6BC4-2BBE-4566-B542-FA38DA9D56EF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E47B-4EC2-4F96-8AC1-AE5C9BF17188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1A6-678C-4400-B864-D70510401AEE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E063-2806-4CD3-84A5-4DB920EB4D78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8CBB-3CF1-40F9-A22C-40565AD496F8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CDD-4751-46A7-A7C0-FF691C957534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0CCB-52D2-436B-8406-9C47F53FC475}" type="datetime1">
              <a:rPr lang="en-GB" smtClean="0"/>
              <a:pPr/>
              <a:t>21/03/2015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0CCB-52D2-436B-8406-9C47F53FC47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MURIEL HUET - MFL TEACHER - LAMPTON SCHOOL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3E0B-904D-4131-A9A0-DAC1D89DC8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.uk/url?sa=i&amp;rct=j&amp;q=french+flag&amp;source=images&amp;cd=&amp;cad=rja&amp;uact=8&amp;ved=0CAcQjRw&amp;url=http://www.mapsofworld.com/flags/france-flag.html&amp;ei=hhEHVYOiGIvfPc_sgYgH&amp;bvm=bv.88198703,d.ZGU&amp;psig=AFQjCNFsQCRWxVB1-lknTE7Fj8hZgc2QHQ&amp;ust=142661299562733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quais+de+seine+PARIS+JE+T'AIME&amp;source=images&amp;cd=&amp;cad=rja&amp;uact=8&amp;ved=0CAcQjRw&amp;url=https://claudiatanja.wordpress.com/&amp;ei=aHoAVZ6GM8m8UaCYgtAK&amp;bvm=bv.87611401,d.d24&amp;psig=AFQjCNFuCxIfl-KeiuqM1KbV4dmMEPobAg&amp;ust=142618105577670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.uk/url?sa=i&amp;rct=j&amp;q=draguer&amp;source=images&amp;cd=&amp;cad=rja&amp;uact=8&amp;ved=0CAcQjRw&amp;url=http://www.keepcalm-o-matic.co.uk/p/keep-calm-and-laisse-toi-draguer/&amp;ei=YhcHVeipC4vjO7uUgNAM&amp;bvm=bv.88198703,d.ZGU&amp;psig=AFQjCNH9UqdzjyUk_Y6ncUzmfU0m5_VktQ&amp;ust=142661443758333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.uk/url?sa=i&amp;rct=j&amp;q=draguer&amp;source=images&amp;cd=&amp;cad=rja&amp;uact=8&amp;ved=0CAcQjRw&amp;url=http://www.keepcalm-o-matic.co.uk/p/keep-calm-and-laisse-toi-draguer/&amp;ei=YhcHVeipC4vjO7uUgNAM&amp;bvm=bv.88198703,d.ZGU&amp;psig=AFQjCNH9UqdzjyUk_Y6ncUzmfU0m5_VktQ&amp;ust=14266144375833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quais+de+seine&amp;source=images&amp;cd=&amp;cad=rja&amp;uact=8&amp;ved=0CAcQjRw&amp;url=http://www.photo-alsace.com/photo-ref-n30876.html&amp;ei=hHsAVaTOL8XyUsywg4gG&amp;bvm=bv.87611401,d.d24&amp;psig=AFQjCNEi3PS8uL3TJM45D23EuM_0KWDFvA&amp;ust=1426181243427028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.uk/url?sa=i&amp;rct=j&amp;q=bord+de+seine+le+louvre&amp;source=images&amp;cd=&amp;cad=rja&amp;uact=8&amp;ved=0CAcQjRw&amp;url=http://blaps.over-blog.fr/categorie-12258567.html&amp;ei=InwAVf_iKsGiUv7ngPAL&amp;bvm=bv.87611401,d.d24&amp;psig=AFQjCNE8qkjqFZziye6p3OYPuukPvPkxUA&amp;ust=1426181524471056" TargetMode="External"/><Relationship Id="rId2" Type="http://schemas.openxmlformats.org/officeDocument/2006/relationships/hyperlink" Target="http://www.google.co.uk/url?sa=i&amp;rct=j&amp;q=bord+de+seine+paris&amp;source=images&amp;cd=&amp;cad=rja&amp;uact=8&amp;ved=0CAcQjRw&amp;url=http://ilovecroissants.weebly.com/my-planning.html&amp;ei=3HsAVfWsKIL0UIi6hOgB&amp;bvm=bv.87611401,d.d24&amp;psig=AFQjCNEQ9unYOuyAH6C_oQvGFS8OTYD5XQ&amp;ust=1426181459688783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uk/url?sa=i&amp;rct=j&amp;q=quais+de+seine&amp;source=images&amp;cd=&amp;cad=rja&amp;uact=8&amp;ved=0CAcQjRw&amp;url=http://www.aperodujeudi.com/apero-paris-plages-quai-de-seine/&amp;ei=FnsAVenfCcH4UNHAg8gJ&amp;bvm=bv.87611401,d.d24&amp;psig=AFQjCNEi3PS8uL3TJM45D23EuM_0KWDFvA&amp;ust=1426181243427028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co.uk/url?sa=i&amp;rct=j&amp;q=quais+de+seine&amp;source=images&amp;cd=&amp;cad=rja&amp;uact=8&amp;ved=0CAcQjRw&amp;url=http://www.routard.com/photos/paris/29242-notre_dame_de_paris_et_quai_de_seine.htm&amp;ei=B3sAVf6gA8n_UrXqgsgH&amp;bvm=bv.87611401,d.d24&amp;psig=AFQjCNEi3PS8uL3TJM45D23EuM_0KWDFvA&amp;ust=1426181243427028" TargetMode="External"/><Relationship Id="rId4" Type="http://schemas.openxmlformats.org/officeDocument/2006/relationships/hyperlink" Target="http://www.google.co.uk/url?sa=i&amp;rct=j&amp;q=bord+de+seine+pont+de+l'alma&amp;source=images&amp;cd=&amp;cad=rja&amp;uact=8&amp;ved=0CAcQjRw&amp;url=http://hipparis.com/2013/10/03/les-berges-pariss-new-playground-by-the-seine/&amp;ei=anwAVbrHEYPxUsqVgdgL&amp;bvm=bv.87611401,d.d24&amp;psig=AFQjCNEilH3M2KOubLfemXxcM4t6hf2U-w&amp;ust=1426181582971583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w&amp;url=http%3A%2F%2Fwww.loeildelexile.org%2Fles-francais-et-la-communaute-musulmane-doutes-et-realite%2F&amp;ei=2poNVafvH43Warq0gIgF&amp;bvm=bv.88528373,d.d2s&amp;psig=AFQjCNGXPBpRzmgSVWD52zuG0d0XdyQ6uQ&amp;ust=1427041316819460" TargetMode="External"/><Relationship Id="rId3" Type="http://schemas.openxmlformats.org/officeDocument/2006/relationships/hyperlink" Target="http://en.wikipedia.org/wiki/Philosophy" TargetMode="External"/><Relationship Id="rId7" Type="http://schemas.openxmlformats.org/officeDocument/2006/relationships/hyperlink" Target="http://www.google.com/url?sa=i&amp;rct=j&amp;q=&amp;esrc=s&amp;source=images&amp;cd=&amp;cad=rja&amp;uact=8&amp;ved=0CAcQjRw&amp;url=http%3A%2F%2Ffr.wikipedia.org%2Fwiki%2FVoltaire&amp;ei=rZoNVaP4F9LxaqWQgoAL&amp;bvm=bv.88528373,d.d2s&amp;psig=AFQjCNGXPBpRzmgSVWD52zuG0d0XdyQ6uQ&amp;ust=1427041316819460" TargetMode="External"/><Relationship Id="rId2" Type="http://schemas.openxmlformats.org/officeDocument/2006/relationships/hyperlink" Target="http://en.wikipedia.org/wiki/Age_of_Enlightenmen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Separation_of_church_and_state" TargetMode="External"/><Relationship Id="rId5" Type="http://schemas.openxmlformats.org/officeDocument/2006/relationships/hyperlink" Target="http://en.wikipedia.org/wiki/Freedom_of_expression" TargetMode="External"/><Relationship Id="rId4" Type="http://schemas.openxmlformats.org/officeDocument/2006/relationships/hyperlink" Target="http://en.wikipedia.org/wiki/Freedom_of_religion" TargetMode="External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quais+de+seine+PARIS+JE+T'AIME&amp;source=images&amp;cd=&amp;cad=rja&amp;uact=8&amp;ved=0CAcQjRw&amp;url=https://claudiatanja.wordpress.com/&amp;ei=aHoAVZ6GM8m8UaCYgtAK&amp;bvm=bv.87611401,d.d24&amp;psig=AFQjCNFuCxIfl-KeiuqM1KbV4dmMEPobAg&amp;ust=142618105577670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quais+de+seine&amp;source=images&amp;cd=&amp;cad=rja&amp;uact=8&amp;ved=0CAcQjRw&amp;url=http://thecia.com.au/reviews/p/paris-je-t-aime/&amp;ei=W3sAVcODBYH3Usq9grgK&amp;bvm=bv.87611401,d.d24&amp;psig=AFQjCNEi3PS8uL3TJM45D23EuM_0KWDFvA&amp;ust=1426181243427028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.uk/url?sa=i&amp;rct=j&amp;q=quai+de+seine+paris+je+t'aime&amp;source=images&amp;cd=&amp;cad=rja&amp;uact=8&amp;ved=0CAcQjRw&amp;url=http://www.laventanadelsaulo.es/larevista/index519d.html?option=com_content&amp;view=article&amp;id=89:la-fuente-de-las-mujeres&amp;ei=qX8AVdqJCJDbau7YgsgE&amp;bvm=bv.87611401,d.d24&amp;psig=AFQjCNGh09-niNUZ9WGItF8RkiWAxgdlgw&amp;ust=142618239700241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source=images&amp;cd=&amp;cad=rja&amp;uact=8&amp;ved=0CAcQjRw&amp;url=http%3A%2F%2Ffr.wikipedia.org%2Fwiki%2FVerlan&amp;ei=P5gNVZv9BcTdasHXgMAJ&amp;bvm=bv.88528373,d.d2s&amp;psig=AFQjCNEhDRfv8naHmOKPNO7H6PzIp-EdwA&amp;ust=14270406990510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cartoon+french+man&amp;source=images&amp;cd=&amp;cad=rja&amp;uact=8&amp;ved=0CAcQjRw&amp;url=https://www.pinterest.com/mmedevine/fle-les-fran%C3%A7ais-vus-par/&amp;ei=P4QAVbq9CobgaseggsAO&amp;bvm=bv.87611401,d.d2s&amp;psig=AFQjCNGdiRl-pqnZJ6L53aZdjGPfbJ68bQ&amp;ust=1426183521451054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.uk/url?sa=i&amp;rct=j&amp;q=quais+de+seine+PARIS+JE+T'AIME&amp;source=images&amp;cd=&amp;cad=rja&amp;uact=8&amp;ved=0CAcQjRw&amp;url=http://ravepad.com/page/gurinder-chadha/images/type/Photo&amp;ei=iXoAVarXHorfU-ykhMAK&amp;bvm=bv.87611401,d.d24&amp;psig=AFQjCNFuCxIfl-KeiuqM1KbV4dmMEPobAg&amp;ust=1426181055776704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ravelermap.ru/wp-content/gallery/1-148/seine-river-and-notre-dame-church-in-paris-serge-ram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4272677"/>
            <a:ext cx="51072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Qu’est-ce</a:t>
            </a:r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qu’on</a:t>
            </a:r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peut</a:t>
            </a:r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voir</a:t>
            </a:r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 LA SEINE?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9" t="18737" r="3581" b="138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0" y="0"/>
            <a:ext cx="3276600" cy="1905000"/>
          </a:xfrm>
          <a:prstGeom prst="cloudCallout">
            <a:avLst>
              <a:gd name="adj1" fmla="val 26912"/>
              <a:gd name="adj2" fmla="val 641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C’est quel plan de caméra ?</a:t>
            </a:r>
            <a:endParaRPr lang="en-GB" sz="2400" dirty="0" smtClean="0"/>
          </a:p>
          <a:p>
            <a:pPr algn="ctr"/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0" y="4038600"/>
            <a:ext cx="3276600" cy="1905000"/>
          </a:xfrm>
          <a:prstGeom prst="cloudCallout">
            <a:avLst>
              <a:gd name="adj1" fmla="val 61074"/>
              <a:gd name="adj2" fmla="val -40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Quel effet cela introduit?</a:t>
            </a:r>
            <a:endParaRPr lang="en-GB" sz="2400" dirty="0" smtClean="0"/>
          </a:p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724400" y="1524000"/>
            <a:ext cx="1371600" cy="1447800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7"/>
          </p:cNvCxnSpPr>
          <p:nvPr/>
        </p:nvCxnSpPr>
        <p:spPr>
          <a:xfrm flipV="1">
            <a:off x="5895134" y="1371600"/>
            <a:ext cx="505666" cy="3644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533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La </a:t>
            </a:r>
            <a:r>
              <a:rPr lang="en-GB" sz="3200" dirty="0" err="1" smtClean="0">
                <a:solidFill>
                  <a:schemeClr val="bg1"/>
                </a:solidFill>
              </a:rPr>
              <a:t>cathédrale</a:t>
            </a:r>
            <a:r>
              <a:rPr lang="en-GB" sz="3200" dirty="0" smtClean="0">
                <a:solidFill>
                  <a:schemeClr val="bg1"/>
                </a:solidFill>
              </a:rPr>
              <a:t> du </a:t>
            </a:r>
            <a:r>
              <a:rPr lang="en-GB" sz="3200" dirty="0" err="1" smtClean="0">
                <a:solidFill>
                  <a:schemeClr val="bg1"/>
                </a:solidFill>
              </a:rPr>
              <a:t>Sacré-Cœur</a:t>
            </a:r>
            <a:r>
              <a:rPr lang="en-GB" sz="3200" dirty="0" smtClean="0">
                <a:solidFill>
                  <a:schemeClr val="bg1"/>
                </a:solidFill>
              </a:rPr>
              <a:t> à Montmartre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"/>
            <a:ext cx="2057400" cy="92333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UN PLAN D’ENSEMBLE / UN PLAN GÉNÉRAL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419600"/>
            <a:ext cx="20574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LA MISE EN SCÈNE / LE LIEU</a:t>
            </a:r>
            <a:endParaRPr lang="en-GB" sz="2000" dirty="0"/>
          </a:p>
        </p:txBody>
      </p:sp>
      <p:pic>
        <p:nvPicPr>
          <p:cNvPr id="13" name="Picture 12" descr="C:\Users\mhuet.LA.000\AppData\Local\Microsoft\Windows\Temporary Internet Files\Content.IE5\IIF7B220\envelope-silhouette-2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18288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Text Box 22"/>
          <p:cNvSpPr txBox="1">
            <a:spLocks noChangeArrowheads="1"/>
          </p:cNvSpPr>
          <p:nvPr/>
        </p:nvSpPr>
        <p:spPr bwMode="auto">
          <a:xfrm>
            <a:off x="4191000" y="55626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psofworld.com/images/world-countries-flags/france-flag.gi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61284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6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Jourbon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! ça va 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Oui, </a:t>
            </a:r>
            <a:r>
              <a:rPr kumimoji="0" lang="fr-FR" sz="6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chammé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 as vu le 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keum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la 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meuf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C’est 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ouf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Oui c’est 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zarbi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!</a:t>
            </a:r>
            <a:endParaRPr kumimoji="0" lang="fr-FR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6000" b="1" u="sng" dirty="0" smtClean="0">
                <a:latin typeface="Calibri" pitchFamily="34" charset="0"/>
                <a:cs typeface="Times New Roman" pitchFamily="18" charset="0"/>
              </a:rPr>
              <a:t>Bonjour</a:t>
            </a:r>
            <a:r>
              <a:rPr lang="en-GB" sz="6000" b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6000" b="1" dirty="0" err="1" smtClean="0">
                <a:latin typeface="Calibri" pitchFamily="34" charset="0"/>
                <a:cs typeface="Times New Roman" pitchFamily="18" charset="0"/>
              </a:rPr>
              <a:t>ça</a:t>
            </a:r>
            <a:r>
              <a:rPr lang="en-GB" sz="6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6000" b="1" dirty="0" err="1" smtClean="0">
                <a:latin typeface="Calibri" pitchFamily="34" charset="0"/>
                <a:cs typeface="Times New Roman" pitchFamily="18" charset="0"/>
              </a:rPr>
              <a:t>va</a:t>
            </a:r>
            <a:r>
              <a:rPr lang="en-GB" sz="6000" b="1" dirty="0" smtClean="0">
                <a:latin typeface="Calibri" pitchFamily="34" charset="0"/>
                <a:cs typeface="Times New Roman" pitchFamily="18" charset="0"/>
              </a:rPr>
              <a:t>?</a:t>
            </a:r>
            <a:endParaRPr kumimoji="0" lang="en-GB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Oui, 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Super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</a:t>
            </a:r>
            <a:r>
              <a:rPr kumimoji="0" lang="en-GB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as vu </a:t>
            </a:r>
            <a:r>
              <a:rPr kumimoji="0" lang="en-GB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en-GB" sz="6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mec</a:t>
            </a:r>
            <a:r>
              <a:rPr kumimoji="0" lang="en-GB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GB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l’homme</a:t>
            </a:r>
            <a:r>
              <a:rPr kumimoji="0" lang="en-GB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et </a:t>
            </a:r>
            <a:r>
              <a:rPr kumimoji="0" lang="en-GB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femme</a:t>
            </a:r>
            <a:r>
              <a:rPr kumimoji="0" lang="en-GB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C’est </a:t>
            </a:r>
            <a:r>
              <a:rPr lang="fr-FR" sz="60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Oui c’est </a:t>
            </a:r>
            <a:r>
              <a:rPr kumimoji="0" lang="fr-FR" sz="6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bizarre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!</a:t>
            </a:r>
            <a:endParaRPr kumimoji="0" lang="fr-FR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304800" y="3124200"/>
            <a:ext cx="5638800" cy="283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QUAIS DE </a:t>
            </a:r>
          </a:p>
          <a:p>
            <a:pPr algn="ctr" rtl="0"/>
            <a:r>
              <a:rPr lang="en-GB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SEINE –</a:t>
            </a:r>
          </a:p>
          <a:p>
            <a:pPr algn="ctr" rtl="0"/>
            <a:r>
              <a:rPr lang="en-GB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o</a:t>
            </a:r>
            <a:r>
              <a:rPr lang="en-GB" sz="6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/>
              </a:rPr>
              <a:t>n continue...</a:t>
            </a:r>
            <a:endParaRPr lang="en-GB" sz="6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" y="6323485"/>
            <a:ext cx="7069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 COURT-MÉTRAGE </a:t>
            </a:r>
            <a:r>
              <a:rPr lang="fr-FR" sz="2400" dirty="0" smtClean="0">
                <a:latin typeface="Century Gothic"/>
                <a:ea typeface="Times New Roman"/>
                <a:cs typeface="Times New Roman"/>
              </a:rPr>
              <a:t>DE GURINDER CHADHA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2" t="21052" r="3415" b="16000"/>
          <a:stretch/>
        </p:blipFill>
        <p:spPr bwMode="auto">
          <a:xfrm>
            <a:off x="228600" y="228600"/>
            <a:ext cx="5347970" cy="26174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rc_mi" descr="https://claudiatanja.files.wordpress.com/2012/02/cropped-2007_paris_je_taime_0123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049"/>
          <a:stretch>
            <a:fillRect/>
          </a:stretch>
        </p:blipFill>
        <p:spPr bwMode="auto">
          <a:xfrm>
            <a:off x="5867400" y="762000"/>
            <a:ext cx="2971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22" t="18316" r="9233" b="14527"/>
          <a:stretch/>
        </p:blipFill>
        <p:spPr bwMode="auto">
          <a:xfrm>
            <a:off x="6096000" y="2971800"/>
            <a:ext cx="2438400" cy="2743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838200"/>
            <a:ext cx="55626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 LES OBJECTIFS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ANALYSER LE COURT MÉTRAGE ‘QUAIS DE SEINE’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DÉCOUVRIR </a:t>
            </a:r>
            <a:r>
              <a:rPr lang="en-GB" b="1" dirty="0" smtClean="0">
                <a:solidFill>
                  <a:schemeClr val="tx1"/>
                </a:solidFill>
              </a:rPr>
              <a:t>LA FRANCE MULTICULTURELLE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UTILISER LES CONNAISSANCES POUR EXPRIMER SON OPINION SUR LE FILM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huet.LA.002\AppData\Local\Microsoft\Windows\Temporary Internet Files\Content.IE5\TN0I0GIF\bullseye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13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d.keepcalm-o-matic.co.uk/i/keep-calm-and-laisse-toi-draguer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 descr="C:\Users\mhuet.LA.000\AppData\Local\Microsoft\Windows\Temporary Internet Files\Content.IE5\IIF7B220\envelope-silhouette-2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38800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7772400" y="55626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8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1. You are pretty. T e j</a:t>
            </a:r>
          </a:p>
          <a:p>
            <a:endParaRPr lang="en-GB" sz="2800" dirty="0" smtClean="0"/>
          </a:p>
          <a:p>
            <a:r>
              <a:rPr lang="en-GB" sz="2800" dirty="0" smtClean="0"/>
              <a:t>2. You are beautiful (masculine and feminine) T e b</a:t>
            </a:r>
            <a:endParaRPr lang="en-GB" sz="2800" u="sng" dirty="0" smtClean="0"/>
          </a:p>
          <a:p>
            <a:endParaRPr lang="en-GB" sz="2800" dirty="0" smtClean="0"/>
          </a:p>
          <a:p>
            <a:r>
              <a:rPr lang="en-GB" sz="2800" dirty="0" smtClean="0"/>
              <a:t>3. Do you want to go to the cinema? E-c q t v a </a:t>
            </a:r>
            <a:r>
              <a:rPr lang="en-GB" sz="2800" dirty="0" err="1" smtClean="0"/>
              <a:t>a</a:t>
            </a:r>
            <a:r>
              <a:rPr lang="en-GB" sz="2800" dirty="0" smtClean="0"/>
              <a:t> c?</a:t>
            </a:r>
          </a:p>
          <a:p>
            <a:endParaRPr lang="en-GB" sz="2800" u="sng" dirty="0" smtClean="0"/>
          </a:p>
          <a:p>
            <a:r>
              <a:rPr lang="en-GB" sz="2800" dirty="0" smtClean="0"/>
              <a:t>4. Do you want to go out with me? E-c q t v s a m?</a:t>
            </a:r>
          </a:p>
          <a:p>
            <a:endParaRPr lang="en-GB" sz="2800" dirty="0" smtClean="0"/>
          </a:p>
          <a:p>
            <a:endParaRPr lang="en-GB" sz="2800" u="sng" baseline="-25000" dirty="0" smtClean="0"/>
          </a:p>
          <a:p>
            <a:r>
              <a:rPr lang="en-GB" sz="2800" dirty="0" smtClean="0"/>
              <a:t>5. I love you! (j t’ a) / I adore you! (j </a:t>
            </a:r>
            <a:r>
              <a:rPr lang="en-GB" sz="2800" dirty="0" err="1" smtClean="0"/>
              <a:t>t’a</a:t>
            </a:r>
            <a:r>
              <a:rPr lang="en-GB" sz="2800" dirty="0" smtClean="0"/>
              <a:t>) / I hate you! (J t d)</a:t>
            </a:r>
          </a:p>
          <a:p>
            <a:endParaRPr lang="en-GB" sz="2800" u="sng" baseline="-25000" dirty="0" smtClean="0"/>
          </a:p>
          <a:p>
            <a:endParaRPr lang="en-GB" sz="2800" u="sng" baseline="-25000" dirty="0" smtClean="0"/>
          </a:p>
          <a:p>
            <a:r>
              <a:rPr lang="en-GB" sz="2800" dirty="0" smtClean="0"/>
              <a:t>6. No I don’t want to go to the cinema sorry. N j n v p a </a:t>
            </a:r>
            <a:r>
              <a:rPr lang="en-GB" sz="2800" dirty="0" err="1" smtClean="0"/>
              <a:t>a</a:t>
            </a:r>
            <a:r>
              <a:rPr lang="en-GB" sz="2800" dirty="0" smtClean="0"/>
              <a:t> c d</a:t>
            </a:r>
          </a:p>
          <a:p>
            <a:endParaRPr lang="en-GB" sz="2800" dirty="0" smtClean="0"/>
          </a:p>
          <a:p>
            <a:endParaRPr lang="en-GB" sz="2800" u="sng" baseline="-25000" dirty="0" smtClean="0"/>
          </a:p>
          <a:p>
            <a:r>
              <a:rPr lang="en-GB" sz="2800" dirty="0" smtClean="0"/>
              <a:t>7. No I don’t want to go out with you. N j n v p s a t</a:t>
            </a:r>
          </a:p>
          <a:p>
            <a:endParaRPr lang="en-GB" u="sng" baseline="-25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d.keepcalm-o-matic.co.uk/i/keep-calm-and-laisse-toi-draguer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 descr="C:\Users\mhuet.LA.000\AppData\Local\Microsoft\Windows\Temporary Internet Files\Content.IE5\IIF7B220\envelope-silhouette-2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38800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7772400" y="55626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873677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1. </a:t>
            </a:r>
            <a:r>
              <a:rPr lang="en-GB" sz="2800" dirty="0" err="1" smtClean="0">
                <a:solidFill>
                  <a:srgbClr val="FF0000"/>
                </a:solidFill>
              </a:rPr>
              <a:t>Tu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es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joli</a:t>
            </a:r>
            <a:r>
              <a:rPr lang="en-GB" sz="2800" dirty="0" smtClean="0">
                <a:solidFill>
                  <a:srgbClr val="FF0000"/>
                </a:solidFill>
              </a:rPr>
              <a:t> (e)</a:t>
            </a:r>
          </a:p>
          <a:p>
            <a:endParaRPr lang="en-GB" sz="2800" dirty="0" smtClean="0"/>
          </a:p>
          <a:p>
            <a:r>
              <a:rPr lang="en-GB" sz="2800" dirty="0" smtClean="0"/>
              <a:t>2. </a:t>
            </a:r>
            <a:r>
              <a:rPr lang="en-GB" sz="2800" dirty="0" err="1" smtClean="0">
                <a:solidFill>
                  <a:srgbClr val="FF0000"/>
                </a:solidFill>
              </a:rPr>
              <a:t>Tu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es</a:t>
            </a:r>
            <a:r>
              <a:rPr lang="en-GB" sz="2800" dirty="0" smtClean="0">
                <a:solidFill>
                  <a:srgbClr val="FF0000"/>
                </a:solidFill>
              </a:rPr>
              <a:t> beau / </a:t>
            </a:r>
            <a:r>
              <a:rPr lang="en-GB" sz="2800" dirty="0" err="1" smtClean="0">
                <a:solidFill>
                  <a:srgbClr val="FF0000"/>
                </a:solidFill>
              </a:rPr>
              <a:t>tu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es</a:t>
            </a:r>
            <a:r>
              <a:rPr lang="en-GB" sz="2800" dirty="0" smtClean="0">
                <a:solidFill>
                  <a:srgbClr val="FF0000"/>
                </a:solidFill>
              </a:rPr>
              <a:t> belle.</a:t>
            </a:r>
            <a:endParaRPr lang="en-GB" sz="2800" u="sng" dirty="0" smtClean="0"/>
          </a:p>
          <a:p>
            <a:endParaRPr lang="en-GB" sz="2800" dirty="0" smtClean="0"/>
          </a:p>
          <a:p>
            <a:r>
              <a:rPr lang="en-GB" sz="2800" dirty="0" smtClean="0"/>
              <a:t>3. </a:t>
            </a:r>
            <a:r>
              <a:rPr lang="en-GB" sz="2800" dirty="0" err="1" smtClean="0">
                <a:solidFill>
                  <a:srgbClr val="FF0000"/>
                </a:solidFill>
              </a:rPr>
              <a:t>Est-ce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que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tu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veux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aller</a:t>
            </a:r>
            <a:r>
              <a:rPr lang="en-GB" sz="2800" dirty="0" smtClean="0">
                <a:solidFill>
                  <a:srgbClr val="FF0000"/>
                </a:solidFill>
              </a:rPr>
              <a:t> au </a:t>
            </a:r>
            <a:r>
              <a:rPr lang="en-GB" sz="2800" dirty="0" err="1" smtClean="0">
                <a:solidFill>
                  <a:srgbClr val="FF0000"/>
                </a:solidFill>
              </a:rPr>
              <a:t>cinéma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</a:p>
          <a:p>
            <a:endParaRPr lang="en-GB" sz="2800" u="sng" dirty="0" smtClean="0"/>
          </a:p>
          <a:p>
            <a:r>
              <a:rPr lang="en-GB" sz="2800" dirty="0" smtClean="0"/>
              <a:t>4. </a:t>
            </a:r>
            <a:r>
              <a:rPr lang="en-GB" sz="2800" dirty="0" err="1" smtClean="0">
                <a:solidFill>
                  <a:srgbClr val="FF0000"/>
                </a:solidFill>
              </a:rPr>
              <a:t>Est-ce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que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tu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veux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sortir</a:t>
            </a:r>
            <a:r>
              <a:rPr lang="en-GB" sz="2800" dirty="0" smtClean="0">
                <a:solidFill>
                  <a:srgbClr val="FF0000"/>
                </a:solidFill>
              </a:rPr>
              <a:t> avec </a:t>
            </a:r>
            <a:r>
              <a:rPr lang="en-GB" sz="2800" dirty="0" err="1" smtClean="0">
                <a:solidFill>
                  <a:srgbClr val="FF0000"/>
                </a:solidFill>
              </a:rPr>
              <a:t>moi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</a:p>
          <a:p>
            <a:endParaRPr lang="en-GB" sz="2800" dirty="0" smtClean="0"/>
          </a:p>
          <a:p>
            <a:endParaRPr lang="en-GB" sz="2800" u="sng" baseline="-25000" dirty="0" smtClean="0"/>
          </a:p>
          <a:p>
            <a:r>
              <a:rPr lang="en-GB" sz="2800" dirty="0" smtClean="0"/>
              <a:t>5. </a:t>
            </a:r>
            <a:r>
              <a:rPr lang="en-GB" sz="2800" dirty="0" smtClean="0">
                <a:solidFill>
                  <a:srgbClr val="FF0000"/>
                </a:solidFill>
              </a:rPr>
              <a:t>Je </a:t>
            </a:r>
            <a:r>
              <a:rPr lang="en-GB" sz="2800" dirty="0" err="1" smtClean="0">
                <a:solidFill>
                  <a:srgbClr val="FF0000"/>
                </a:solidFill>
              </a:rPr>
              <a:t>t’aime</a:t>
            </a:r>
            <a:r>
              <a:rPr lang="en-GB" sz="2800" dirty="0" smtClean="0">
                <a:solidFill>
                  <a:srgbClr val="FF0000"/>
                </a:solidFill>
              </a:rPr>
              <a:t> / je </a:t>
            </a:r>
            <a:r>
              <a:rPr lang="en-GB" sz="2800" dirty="0" err="1" smtClean="0">
                <a:solidFill>
                  <a:srgbClr val="FF0000"/>
                </a:solidFill>
              </a:rPr>
              <a:t>t’adore</a:t>
            </a:r>
            <a:r>
              <a:rPr lang="en-GB" sz="2800" dirty="0" smtClean="0">
                <a:solidFill>
                  <a:srgbClr val="FF0000"/>
                </a:solidFill>
              </a:rPr>
              <a:t> / je </a:t>
            </a:r>
            <a:r>
              <a:rPr lang="en-GB" sz="2800" dirty="0" err="1" smtClean="0">
                <a:solidFill>
                  <a:srgbClr val="FF0000"/>
                </a:solidFill>
              </a:rPr>
              <a:t>te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détèste</a:t>
            </a:r>
            <a:endParaRPr lang="en-GB" sz="2800" dirty="0" smtClean="0">
              <a:solidFill>
                <a:srgbClr val="FF0000"/>
              </a:solidFill>
            </a:endParaRPr>
          </a:p>
          <a:p>
            <a:endParaRPr lang="en-GB" sz="2800" u="sng" baseline="-25000" dirty="0" smtClean="0"/>
          </a:p>
          <a:p>
            <a:endParaRPr lang="en-GB" sz="2800" u="sng" baseline="-25000" dirty="0" smtClean="0"/>
          </a:p>
          <a:p>
            <a:r>
              <a:rPr lang="en-GB" sz="2800" dirty="0" smtClean="0"/>
              <a:t>6. </a:t>
            </a:r>
            <a:r>
              <a:rPr lang="en-GB" sz="2800" dirty="0" smtClean="0">
                <a:solidFill>
                  <a:srgbClr val="FF0000"/>
                </a:solidFill>
              </a:rPr>
              <a:t>Non je ne </a:t>
            </a:r>
            <a:r>
              <a:rPr lang="en-GB" sz="2800" dirty="0" err="1" smtClean="0">
                <a:solidFill>
                  <a:srgbClr val="FF0000"/>
                </a:solidFill>
              </a:rPr>
              <a:t>veux</a:t>
            </a:r>
            <a:r>
              <a:rPr lang="en-GB" sz="2800" dirty="0" smtClean="0">
                <a:solidFill>
                  <a:srgbClr val="FF0000"/>
                </a:solidFill>
              </a:rPr>
              <a:t> pas </a:t>
            </a:r>
            <a:r>
              <a:rPr lang="en-GB" sz="2800" dirty="0" err="1" smtClean="0">
                <a:solidFill>
                  <a:srgbClr val="FF0000"/>
                </a:solidFill>
              </a:rPr>
              <a:t>aller</a:t>
            </a:r>
            <a:r>
              <a:rPr lang="en-GB" sz="2800" dirty="0" smtClean="0">
                <a:solidFill>
                  <a:srgbClr val="FF0000"/>
                </a:solidFill>
              </a:rPr>
              <a:t> au </a:t>
            </a:r>
            <a:r>
              <a:rPr lang="en-GB" sz="2800" dirty="0" err="1" smtClean="0">
                <a:solidFill>
                  <a:srgbClr val="FF0000"/>
                </a:solidFill>
              </a:rPr>
              <a:t>cinéma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désolé</a:t>
            </a:r>
            <a:r>
              <a:rPr lang="en-GB" sz="2800" dirty="0" smtClean="0">
                <a:solidFill>
                  <a:srgbClr val="FF0000"/>
                </a:solidFill>
              </a:rPr>
              <a:t> (e).</a:t>
            </a:r>
          </a:p>
          <a:p>
            <a:endParaRPr lang="en-GB" sz="2800" dirty="0" smtClean="0"/>
          </a:p>
          <a:p>
            <a:endParaRPr lang="en-GB" sz="2800" u="sng" baseline="-25000" dirty="0" smtClean="0"/>
          </a:p>
          <a:p>
            <a:r>
              <a:rPr lang="en-GB" sz="2800" dirty="0" smtClean="0"/>
              <a:t>7. </a:t>
            </a:r>
            <a:r>
              <a:rPr lang="en-GB" sz="2800" dirty="0" smtClean="0">
                <a:solidFill>
                  <a:srgbClr val="FF0000"/>
                </a:solidFill>
              </a:rPr>
              <a:t>Non je ne </a:t>
            </a:r>
            <a:r>
              <a:rPr lang="en-GB" sz="2800" dirty="0" err="1" smtClean="0">
                <a:solidFill>
                  <a:srgbClr val="FF0000"/>
                </a:solidFill>
              </a:rPr>
              <a:t>veux</a:t>
            </a:r>
            <a:r>
              <a:rPr lang="en-GB" sz="2800" dirty="0" smtClean="0">
                <a:solidFill>
                  <a:srgbClr val="FF0000"/>
                </a:solidFill>
              </a:rPr>
              <a:t> pas </a:t>
            </a:r>
            <a:r>
              <a:rPr lang="en-GB" sz="2800" dirty="0" err="1" smtClean="0">
                <a:solidFill>
                  <a:srgbClr val="FF0000"/>
                </a:solidFill>
              </a:rPr>
              <a:t>sortir</a:t>
            </a:r>
            <a:r>
              <a:rPr lang="en-GB" sz="2800" dirty="0" smtClean="0">
                <a:solidFill>
                  <a:srgbClr val="FF0000"/>
                </a:solidFill>
              </a:rPr>
              <a:t> avec </a:t>
            </a:r>
            <a:r>
              <a:rPr lang="en-GB" sz="2800" dirty="0" err="1" smtClean="0">
                <a:solidFill>
                  <a:srgbClr val="FF0000"/>
                </a:solidFill>
              </a:rPr>
              <a:t>toi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</a:p>
          <a:p>
            <a:endParaRPr lang="en-GB" u="sng" baseline="-25000" dirty="0" smtClean="0"/>
          </a:p>
          <a:p>
            <a:endParaRPr lang="en-GB" dirty="0"/>
          </a:p>
        </p:txBody>
      </p:sp>
      <p:pic>
        <p:nvPicPr>
          <p:cNvPr id="6" name="irc_mi" descr="http://sd.keepcalm-o-matic.co.uk/i/keep-calm-and-laisse-toi-draguer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7432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l="52123" t="16461" r="15666" b="16598"/>
          <a:stretch>
            <a:fillRect/>
          </a:stretch>
        </p:blipFill>
        <p:spPr bwMode="auto">
          <a:xfrm>
            <a:off x="228600" y="-1"/>
            <a:ext cx="8458200" cy="68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6" t="20211" r="4578" b="162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0" y="3429000"/>
            <a:ext cx="3505200" cy="2971800"/>
          </a:xfrm>
          <a:prstGeom prst="cloudCallout">
            <a:avLst>
              <a:gd name="adj1" fmla="val 14883"/>
              <a:gd name="adj2" fmla="val -88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Ton opinion </a:t>
            </a:r>
            <a:r>
              <a:rPr lang="en-GB" sz="2400" dirty="0" err="1" smtClean="0"/>
              <a:t>sur</a:t>
            </a:r>
            <a:r>
              <a:rPr lang="en-GB" sz="2400" dirty="0" smtClean="0"/>
              <a:t> la </a:t>
            </a:r>
            <a:r>
              <a:rPr lang="en-GB" sz="2400" dirty="0" err="1" smtClean="0"/>
              <a:t>réaction</a:t>
            </a:r>
            <a:r>
              <a:rPr lang="en-GB" sz="2400" dirty="0" smtClean="0"/>
              <a:t> de François et </a:t>
            </a:r>
            <a:r>
              <a:rPr lang="en-GB" sz="2400" dirty="0" err="1" smtClean="0"/>
              <a:t>ses</a:t>
            </a:r>
            <a:r>
              <a:rPr lang="en-GB" sz="2400" dirty="0" smtClean="0"/>
              <a:t> </a:t>
            </a:r>
            <a:r>
              <a:rPr lang="en-GB" sz="2400" dirty="0" err="1" smtClean="0"/>
              <a:t>copains</a:t>
            </a:r>
            <a:r>
              <a:rPr lang="en-GB" sz="2400" dirty="0" smtClean="0"/>
              <a:t>?</a:t>
            </a: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86200"/>
            <a:ext cx="2514600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Je </a:t>
            </a:r>
            <a:r>
              <a:rPr lang="en-GB" sz="2400" dirty="0" err="1" smtClean="0"/>
              <a:t>pense</a:t>
            </a:r>
            <a:r>
              <a:rPr lang="en-GB" sz="2400" dirty="0" smtClean="0"/>
              <a:t> </a:t>
            </a:r>
            <a:r>
              <a:rPr lang="en-GB" sz="2400" dirty="0" err="1" smtClean="0"/>
              <a:t>qu’ils</a:t>
            </a:r>
            <a:r>
              <a:rPr lang="en-GB" sz="2400" dirty="0" smtClean="0"/>
              <a:t> </a:t>
            </a:r>
            <a:r>
              <a:rPr lang="en-GB" sz="2400" dirty="0" err="1" smtClean="0"/>
              <a:t>sont</a:t>
            </a:r>
            <a:r>
              <a:rPr lang="en-GB" sz="2400" dirty="0" smtClean="0"/>
              <a:t> </a:t>
            </a:r>
            <a:r>
              <a:rPr lang="en-GB" sz="2400" dirty="0" err="1" smtClean="0"/>
              <a:t>ignorants</a:t>
            </a:r>
            <a:r>
              <a:rPr lang="en-GB" sz="2400" dirty="0" smtClean="0"/>
              <a:t>, car </a:t>
            </a:r>
            <a:r>
              <a:rPr lang="en-GB" sz="2400" dirty="0" err="1" smtClean="0"/>
              <a:t>ils</a:t>
            </a:r>
            <a:r>
              <a:rPr lang="en-GB" sz="2400" dirty="0" smtClean="0"/>
              <a:t> </a:t>
            </a:r>
            <a:r>
              <a:rPr lang="en-GB" sz="2400" dirty="0" err="1" smtClean="0"/>
              <a:t>ont</a:t>
            </a:r>
            <a:r>
              <a:rPr lang="en-GB" sz="2400" dirty="0" smtClean="0"/>
              <a:t> des clichés </a:t>
            </a:r>
            <a:r>
              <a:rPr lang="en-GB" sz="2400" dirty="0" err="1" smtClean="0"/>
              <a:t>sur</a:t>
            </a:r>
            <a:r>
              <a:rPr lang="en-GB" sz="2400" dirty="0" smtClean="0"/>
              <a:t> la religion </a:t>
            </a:r>
            <a:r>
              <a:rPr lang="en-GB" sz="2400" dirty="0" err="1" smtClean="0"/>
              <a:t>musulmane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Cloud Callout 4"/>
          <p:cNvSpPr/>
          <p:nvPr/>
        </p:nvSpPr>
        <p:spPr>
          <a:xfrm>
            <a:off x="4572000" y="0"/>
            <a:ext cx="4572000" cy="2209800"/>
          </a:xfrm>
          <a:prstGeom prst="cloudCallout">
            <a:avLst>
              <a:gd name="adj1" fmla="val 1411"/>
              <a:gd name="adj2" fmla="val 1005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Zarka</a:t>
            </a:r>
            <a:r>
              <a:rPr lang="en-GB" sz="2400" dirty="0" smtClean="0"/>
              <a:t> </a:t>
            </a:r>
            <a:r>
              <a:rPr lang="en-GB" sz="2400" dirty="0" err="1" smtClean="0"/>
              <a:t>dit</a:t>
            </a:r>
            <a:r>
              <a:rPr lang="en-GB" sz="2400" dirty="0" smtClean="0"/>
              <a:t> ‘porter </a:t>
            </a:r>
            <a:r>
              <a:rPr lang="en-GB" sz="2400" dirty="0" err="1" smtClean="0"/>
              <a:t>mon</a:t>
            </a:r>
            <a:r>
              <a:rPr lang="en-GB" sz="2400" dirty="0" smtClean="0"/>
              <a:t> foulard, </a:t>
            </a:r>
            <a:r>
              <a:rPr lang="en-GB" sz="2400" dirty="0" err="1" smtClean="0"/>
              <a:t>c’est</a:t>
            </a:r>
            <a:r>
              <a:rPr lang="en-GB" sz="2400" dirty="0" smtClean="0"/>
              <a:t> ma </a:t>
            </a:r>
            <a:r>
              <a:rPr lang="en-GB" sz="2400" dirty="0" err="1" smtClean="0"/>
              <a:t>foi</a:t>
            </a:r>
            <a:r>
              <a:rPr lang="en-GB" sz="2400" dirty="0" smtClean="0"/>
              <a:t>, </a:t>
            </a:r>
            <a:r>
              <a:rPr lang="en-GB" sz="2400" dirty="0" err="1" smtClean="0"/>
              <a:t>mon</a:t>
            </a:r>
            <a:r>
              <a:rPr lang="en-GB" sz="2400" dirty="0" smtClean="0"/>
              <a:t> </a:t>
            </a:r>
            <a:r>
              <a:rPr lang="en-GB" sz="2400" dirty="0" err="1" smtClean="0"/>
              <a:t>identité</a:t>
            </a:r>
            <a:r>
              <a:rPr lang="en-GB" sz="2400" dirty="0" smtClean="0"/>
              <a:t>’.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81000"/>
            <a:ext cx="297180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 smtClean="0"/>
              <a:t>Selon</a:t>
            </a:r>
            <a:r>
              <a:rPr lang="en-GB" sz="2400" dirty="0" smtClean="0"/>
              <a:t> </a:t>
            </a:r>
            <a:r>
              <a:rPr lang="en-GB" sz="2400" dirty="0" err="1" smtClean="0"/>
              <a:t>moi</a:t>
            </a:r>
            <a:r>
              <a:rPr lang="en-GB" sz="2400" dirty="0" smtClean="0"/>
              <a:t>, </a:t>
            </a:r>
            <a:r>
              <a:rPr lang="en-GB" sz="2400" dirty="0" err="1" smtClean="0"/>
              <a:t>elle</a:t>
            </a:r>
            <a:r>
              <a:rPr lang="en-GB" sz="2400" dirty="0" smtClean="0"/>
              <a:t> </a:t>
            </a:r>
            <a:r>
              <a:rPr lang="en-GB" sz="2400" dirty="0" err="1" smtClean="0"/>
              <a:t>est</a:t>
            </a:r>
            <a:r>
              <a:rPr lang="en-GB" sz="2400" dirty="0" smtClean="0"/>
              <a:t> </a:t>
            </a:r>
            <a:r>
              <a:rPr lang="en-GB" sz="2400" dirty="0" err="1" smtClean="0"/>
              <a:t>croyante</a:t>
            </a:r>
            <a:r>
              <a:rPr lang="en-GB" sz="2400" dirty="0" smtClean="0"/>
              <a:t> et forte, car </a:t>
            </a:r>
            <a:r>
              <a:rPr lang="en-GB" sz="2400" dirty="0" err="1" smtClean="0"/>
              <a:t>elle</a:t>
            </a:r>
            <a:r>
              <a:rPr lang="en-GB" sz="2400" dirty="0" smtClean="0"/>
              <a:t> </a:t>
            </a:r>
            <a:r>
              <a:rPr lang="en-GB" sz="2400" dirty="0" err="1" smtClean="0"/>
              <a:t>défend</a:t>
            </a:r>
            <a:r>
              <a:rPr lang="en-GB" sz="2400" dirty="0" smtClean="0"/>
              <a:t> </a:t>
            </a:r>
            <a:r>
              <a:rPr lang="en-GB" sz="2400" dirty="0" err="1" smtClean="0"/>
              <a:t>sa</a:t>
            </a:r>
            <a:r>
              <a:rPr lang="en-GB" sz="2400" dirty="0" smtClean="0"/>
              <a:t> religion et son </a:t>
            </a:r>
            <a:r>
              <a:rPr lang="en-GB" sz="2400" dirty="0" err="1" smtClean="0"/>
              <a:t>identité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7" name="Picture 6" descr="C:\Users\mhuet.LA.000\AppData\Local\Microsoft\Windows\Temporary Internet Files\Content.IE5\IIF7B220\envelope-silhouette-2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18288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191000" y="55626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621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+mj-lt"/>
              </a:rPr>
              <a:t>LE CHALLENGE</a:t>
            </a:r>
            <a:endParaRPr lang="fr-FR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5803750"/>
              </p:ext>
            </p:extLst>
          </p:nvPr>
        </p:nvGraphicFramePr>
        <p:xfrm>
          <a:off x="685800" y="1524000"/>
          <a:ext cx="7868474" cy="24559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69057"/>
                <a:gridCol w="1915556"/>
                <a:gridCol w="1576614"/>
                <a:gridCol w="3007247"/>
              </a:tblGrid>
              <a:tr h="1064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Principales</a:t>
                      </a: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religions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Pourcentage</a:t>
                      </a: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approximatif</a:t>
                      </a: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practiquants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Livre</a:t>
                      </a: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sacré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Exemples</a:t>
                      </a: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symboles</a:t>
                      </a: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GB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importants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95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Catholique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</a:tr>
              <a:tr h="695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Musulman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133599" y="2646857"/>
            <a:ext cx="1824474" cy="510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82%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2601" y="2646857"/>
            <a:ext cx="1466958" cy="510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 Bible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29759" y="2646857"/>
            <a:ext cx="2588355" cy="510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 </a:t>
            </a:r>
            <a:r>
              <a:rPr lang="en-US" sz="2400" dirty="0" err="1" smtClean="0">
                <a:solidFill>
                  <a:schemeClr val="tx1"/>
                </a:solidFill>
              </a:rPr>
              <a:t>croix</a:t>
            </a:r>
            <a:r>
              <a:rPr lang="en-US" sz="2400" dirty="0" smtClean="0">
                <a:solidFill>
                  <a:schemeClr val="tx1"/>
                </a:solidFill>
              </a:rPr>
              <a:t>, le </a:t>
            </a:r>
            <a:r>
              <a:rPr lang="en-US" sz="2400" dirty="0" err="1" smtClean="0">
                <a:solidFill>
                  <a:schemeClr val="tx1"/>
                </a:solidFill>
              </a:rPr>
              <a:t>poisson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7399" y="3408857"/>
            <a:ext cx="1824474" cy="510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6%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16401" y="3408857"/>
            <a:ext cx="1466958" cy="510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 </a:t>
            </a:r>
            <a:r>
              <a:rPr lang="en-US" sz="2400" dirty="0" err="1" smtClean="0">
                <a:solidFill>
                  <a:schemeClr val="tx1"/>
                </a:solidFill>
              </a:rPr>
              <a:t>Coran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98143" y="3408857"/>
            <a:ext cx="2743771" cy="510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Les minarets, le foulard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7239000" y="228600"/>
            <a:ext cx="1295400" cy="1219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0" y="4191000"/>
            <a:ext cx="914400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 smtClean="0"/>
              <a:t>The concept of ‘la </a:t>
            </a:r>
            <a:r>
              <a:rPr lang="en-GB" sz="2800" b="1" dirty="0" err="1" smtClean="0"/>
              <a:t>Laïcité</a:t>
            </a:r>
            <a:r>
              <a:rPr lang="en-GB" sz="2800" b="1" dirty="0" smtClean="0"/>
              <a:t>’</a:t>
            </a:r>
          </a:p>
          <a:p>
            <a:r>
              <a:rPr lang="en-GB" sz="2800" dirty="0" smtClean="0"/>
              <a:t>The concept of </a:t>
            </a:r>
            <a:r>
              <a:rPr lang="en-GB" sz="2800" i="1" dirty="0" err="1" smtClean="0"/>
              <a:t>laïcité</a:t>
            </a:r>
            <a:r>
              <a:rPr lang="en-GB" sz="2800" i="1" dirty="0" smtClean="0"/>
              <a:t> can be defined as the neutrality of the state towards religious beliefs, and the complete isolation of religious and public spheres. </a:t>
            </a:r>
          </a:p>
          <a:p>
            <a:r>
              <a:rPr lang="en-GB" sz="2800" b="1" i="1" u="sng" dirty="0" smtClean="0"/>
              <a:t>LA RELIGION ET L’ÉTAT SONT SÉPARÉS.</a:t>
            </a:r>
          </a:p>
        </p:txBody>
      </p:sp>
    </p:spTree>
    <p:extLst>
      <p:ext uri="{BB962C8B-B14F-4D97-AF65-F5344CB8AC3E}">
        <p14:creationId xmlns:p14="http://schemas.microsoft.com/office/powerpoint/2010/main" xmlns="" val="30003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7" t="20000" r="13389" b="16000"/>
          <a:stretch/>
        </p:blipFill>
        <p:spPr bwMode="auto">
          <a:xfrm>
            <a:off x="228600" y="228600"/>
            <a:ext cx="4191000" cy="32766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3" t="21052" r="15052" b="28210"/>
          <a:stretch/>
        </p:blipFill>
        <p:spPr bwMode="auto">
          <a:xfrm>
            <a:off x="4572000" y="2209800"/>
            <a:ext cx="4343400" cy="29718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31" t="18527" r="9400" b="20631"/>
          <a:stretch/>
        </p:blipFill>
        <p:spPr bwMode="auto">
          <a:xfrm>
            <a:off x="990600" y="3810000"/>
            <a:ext cx="2713990" cy="25336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C:\Users\mhuet.LA.000\AppData\Local\Microsoft\Windows\Temporary Internet Files\Content.IE5\IIF7B220\envelope-silhouette-2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288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315200" y="381000"/>
            <a:ext cx="91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lovecroissants.weebly.com/uploads/3/0/3/2/30321089/9117947_orig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" t="3301" r="29346" b="15842"/>
          <a:stretch/>
        </p:blipFill>
        <p:spPr bwMode="auto">
          <a:xfrm>
            <a:off x="0" y="0"/>
            <a:ext cx="4724400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3" name="irc_mi" descr="http://hipparis.com/wp-content/uploads/2013/10/HiP-Paris-Blog-Didier-Gauducheau-Les-Berges-3rd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irc_mi" descr="http://farm5.static.flickr.com/4080/4910164976_5247bed7de_b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124200" cy="207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rc_mi" descr="http://www.photo-alsace.com/2_photo/75/img_1/n30876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30480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irc_mi" descr="http://www.routard.com/images_contenu/communaute/Photos/publi/030/pt29241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30480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irc_mi" descr="http://img.over-blog.com/500x155/5/31/68/18/PERSEPOLIS/LE-LOUVRE/louvre-la-galerie-au-bord-de-la-Seine.jpg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220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92260" y="381000"/>
            <a:ext cx="27437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bateau </a:t>
            </a:r>
          </a:p>
          <a:p>
            <a:pPr algn="ctr"/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mouche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5297" y="533400"/>
            <a:ext cx="23859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pont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l’Alma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65" y="2819400"/>
            <a:ext cx="20402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Tour-</a:t>
            </a:r>
          </a:p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Eiffel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2895600"/>
            <a:ext cx="29265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</a:t>
            </a:r>
          </a:p>
          <a:p>
            <a:pPr algn="ctr"/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bouquinistes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6233" y="2819400"/>
            <a:ext cx="2847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cathédrale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</a:p>
          <a:p>
            <a:pPr algn="ctr"/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Notre-Dame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5181600"/>
            <a:ext cx="701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musée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du Louvre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0"/>
            <a:ext cx="1762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Le </a:t>
            </a:r>
            <a:r>
              <a:rPr lang="en-GB" sz="2800" b="1" u="sng" dirty="0" err="1" smtClean="0"/>
              <a:t>futur</a:t>
            </a:r>
            <a:endParaRPr lang="en-GB" sz="2800" b="1" u="sng" dirty="0" smtClean="0"/>
          </a:p>
          <a:p>
            <a:r>
              <a:rPr lang="en-GB" sz="2800" b="1" u="sng" dirty="0" smtClean="0"/>
              <a:t> </a:t>
            </a:r>
            <a:r>
              <a:rPr lang="en-GB" sz="2800" b="1" u="sng" dirty="0" err="1" smtClean="0"/>
              <a:t>proche</a:t>
            </a:r>
            <a:r>
              <a:rPr lang="en-GB" sz="2800" b="1" u="sng" dirty="0" smtClean="0"/>
              <a:t>:</a:t>
            </a:r>
            <a:endParaRPr lang="en-GB" sz="2800" dirty="0"/>
          </a:p>
        </p:txBody>
      </p:sp>
      <p:pic>
        <p:nvPicPr>
          <p:cNvPr id="6" name="Picture 5" descr="C:\Users\mhuet.LA\AppData\Local\Microsoft\Windows\Temporary Internet Files\Content.IE5\90W80T8Y\MC90029742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1371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0"/>
          <a:ext cx="7696201" cy="298938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28800"/>
                <a:gridCol w="3048000"/>
                <a:gridCol w="2819401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PRONOM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ALLER </a:t>
                      </a:r>
                      <a:r>
                        <a:rPr lang="en-GB" sz="2000" b="1" dirty="0"/>
                        <a:t>(correct part)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INFINITIF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2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Je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Tu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Il/elle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Nous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Vous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Ils</a:t>
                      </a:r>
                      <a:r>
                        <a:rPr lang="en-GB" sz="2000" dirty="0"/>
                        <a:t>/</a:t>
                      </a:r>
                      <a:r>
                        <a:rPr lang="en-GB" sz="2000" dirty="0" err="1"/>
                        <a:t>elles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vais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vas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va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allons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allez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vont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manger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avoir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être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devenir (to </a:t>
                      </a:r>
                      <a:r>
                        <a:rPr lang="fr-FR" sz="2000" dirty="0" err="1"/>
                        <a:t>become</a:t>
                      </a:r>
                      <a:r>
                        <a:rPr lang="fr-FR" sz="2000" dirty="0"/>
                        <a:t>)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/>
                        <a:t>demander (to ask)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/>
                        <a:t>se </a:t>
                      </a:r>
                      <a:r>
                        <a:rPr lang="en-GB" sz="2000" dirty="0" err="1"/>
                        <a:t>marier</a:t>
                      </a:r>
                      <a:endParaRPr lang="en-GB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rencontrer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3200400"/>
          <a:ext cx="7620000" cy="35356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14286"/>
                <a:gridCol w="3628571"/>
                <a:gridCol w="2177143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PRONOM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INFINITIF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800" b="1" dirty="0" smtClean="0"/>
                        <a:t>(or </a:t>
                      </a:r>
                      <a:r>
                        <a:rPr lang="en-GB" sz="1800" b="1" dirty="0"/>
                        <a:t>irregular stems…)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TERMINAISONS)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5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/>
                        <a:t>Je</a:t>
                      </a:r>
                      <a:endParaRPr lang="en-GB" sz="16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/>
                        <a:t>Tu</a:t>
                      </a:r>
                      <a:endParaRPr lang="en-GB" sz="16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/>
                        <a:t>Il/elle</a:t>
                      </a:r>
                      <a:endParaRPr lang="en-GB" sz="16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/>
                        <a:t>Nous</a:t>
                      </a:r>
                      <a:endParaRPr lang="en-GB" sz="16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/>
                        <a:t>Vous</a:t>
                      </a:r>
                      <a:endParaRPr lang="en-GB" sz="16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Ils/elles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/>
                        <a:t>REGULAR</a:t>
                      </a:r>
                      <a:r>
                        <a:rPr lang="en-GB" sz="1800" dirty="0"/>
                        <a:t>: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manger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demander (to ask)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se marier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rencontrer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/>
                        <a:t>IRREGULAR</a:t>
                      </a:r>
                      <a:r>
                        <a:rPr lang="fr-FR" sz="1800" dirty="0"/>
                        <a:t>: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AUR… (avoir)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FER… (faire)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SER… (être)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DEVIENDR (</a:t>
                      </a:r>
                      <a:r>
                        <a:rPr lang="en-GB" sz="1800" dirty="0" err="1"/>
                        <a:t>devenir</a:t>
                      </a:r>
                      <a:r>
                        <a:rPr lang="en-GB" sz="1800" dirty="0"/>
                        <a:t>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ai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as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a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/>
                        <a:t>ons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/>
                        <a:t>ez</a:t>
                      </a:r>
                      <a:endParaRPr lang="en-GB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ont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8547" name="Plus 249"/>
          <p:cNvSpPr>
            <a:spLocks/>
          </p:cNvSpPr>
          <p:nvPr/>
        </p:nvSpPr>
        <p:spPr bwMode="auto">
          <a:xfrm>
            <a:off x="1447800" y="1371600"/>
            <a:ext cx="838200" cy="762000"/>
          </a:xfrm>
          <a:custGeom>
            <a:avLst/>
            <a:gdLst>
              <a:gd name="T0" fmla="*/ 42926 w 323850"/>
              <a:gd name="T1" fmla="*/ 138128 h 352425"/>
              <a:gd name="T2" fmla="*/ 123840 w 323850"/>
              <a:gd name="T3" fmla="*/ 138128 h 352425"/>
              <a:gd name="T4" fmla="*/ 123840 w 323850"/>
              <a:gd name="T5" fmla="*/ 46714 h 352425"/>
              <a:gd name="T6" fmla="*/ 200010 w 323850"/>
              <a:gd name="T7" fmla="*/ 46714 h 352425"/>
              <a:gd name="T8" fmla="*/ 200010 w 323850"/>
              <a:gd name="T9" fmla="*/ 138128 h 352425"/>
              <a:gd name="T10" fmla="*/ 280924 w 323850"/>
              <a:gd name="T11" fmla="*/ 138128 h 352425"/>
              <a:gd name="T12" fmla="*/ 280924 w 323850"/>
              <a:gd name="T13" fmla="*/ 214297 h 352425"/>
              <a:gd name="T14" fmla="*/ 200010 w 323850"/>
              <a:gd name="T15" fmla="*/ 214297 h 352425"/>
              <a:gd name="T16" fmla="*/ 200010 w 323850"/>
              <a:gd name="T17" fmla="*/ 305711 h 352425"/>
              <a:gd name="T18" fmla="*/ 123840 w 323850"/>
              <a:gd name="T19" fmla="*/ 305711 h 352425"/>
              <a:gd name="T20" fmla="*/ 123840 w 323850"/>
              <a:gd name="T21" fmla="*/ 214297 h 352425"/>
              <a:gd name="T22" fmla="*/ 42926 w 323850"/>
              <a:gd name="T23" fmla="*/ 214297 h 352425"/>
              <a:gd name="T24" fmla="*/ 42926 w 323850"/>
              <a:gd name="T25" fmla="*/ 138128 h 3524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3850" h="352425">
                <a:moveTo>
                  <a:pt x="42926" y="138128"/>
                </a:moveTo>
                <a:lnTo>
                  <a:pt x="123840" y="138128"/>
                </a:lnTo>
                <a:lnTo>
                  <a:pt x="123840" y="46714"/>
                </a:lnTo>
                <a:lnTo>
                  <a:pt x="200010" y="46714"/>
                </a:lnTo>
                <a:lnTo>
                  <a:pt x="200010" y="138128"/>
                </a:lnTo>
                <a:lnTo>
                  <a:pt x="280924" y="138128"/>
                </a:lnTo>
                <a:lnTo>
                  <a:pt x="280924" y="214297"/>
                </a:lnTo>
                <a:lnTo>
                  <a:pt x="200010" y="214297"/>
                </a:lnTo>
                <a:lnTo>
                  <a:pt x="200010" y="305711"/>
                </a:lnTo>
                <a:lnTo>
                  <a:pt x="123840" y="305711"/>
                </a:lnTo>
                <a:lnTo>
                  <a:pt x="123840" y="214297"/>
                </a:lnTo>
                <a:lnTo>
                  <a:pt x="42926" y="214297"/>
                </a:lnTo>
                <a:lnTo>
                  <a:pt x="42926" y="138128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Plus 249"/>
          <p:cNvSpPr>
            <a:spLocks/>
          </p:cNvSpPr>
          <p:nvPr/>
        </p:nvSpPr>
        <p:spPr bwMode="auto">
          <a:xfrm>
            <a:off x="4343400" y="1371600"/>
            <a:ext cx="838200" cy="762000"/>
          </a:xfrm>
          <a:custGeom>
            <a:avLst/>
            <a:gdLst>
              <a:gd name="T0" fmla="*/ 42926 w 323850"/>
              <a:gd name="T1" fmla="*/ 138128 h 352425"/>
              <a:gd name="T2" fmla="*/ 123840 w 323850"/>
              <a:gd name="T3" fmla="*/ 138128 h 352425"/>
              <a:gd name="T4" fmla="*/ 123840 w 323850"/>
              <a:gd name="T5" fmla="*/ 46714 h 352425"/>
              <a:gd name="T6" fmla="*/ 200010 w 323850"/>
              <a:gd name="T7" fmla="*/ 46714 h 352425"/>
              <a:gd name="T8" fmla="*/ 200010 w 323850"/>
              <a:gd name="T9" fmla="*/ 138128 h 352425"/>
              <a:gd name="T10" fmla="*/ 280924 w 323850"/>
              <a:gd name="T11" fmla="*/ 138128 h 352425"/>
              <a:gd name="T12" fmla="*/ 280924 w 323850"/>
              <a:gd name="T13" fmla="*/ 214297 h 352425"/>
              <a:gd name="T14" fmla="*/ 200010 w 323850"/>
              <a:gd name="T15" fmla="*/ 214297 h 352425"/>
              <a:gd name="T16" fmla="*/ 200010 w 323850"/>
              <a:gd name="T17" fmla="*/ 305711 h 352425"/>
              <a:gd name="T18" fmla="*/ 123840 w 323850"/>
              <a:gd name="T19" fmla="*/ 305711 h 352425"/>
              <a:gd name="T20" fmla="*/ 123840 w 323850"/>
              <a:gd name="T21" fmla="*/ 214297 h 352425"/>
              <a:gd name="T22" fmla="*/ 42926 w 323850"/>
              <a:gd name="T23" fmla="*/ 214297 h 352425"/>
              <a:gd name="T24" fmla="*/ 42926 w 323850"/>
              <a:gd name="T25" fmla="*/ 138128 h 3524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3850" h="352425">
                <a:moveTo>
                  <a:pt x="42926" y="138128"/>
                </a:moveTo>
                <a:lnTo>
                  <a:pt x="123840" y="138128"/>
                </a:lnTo>
                <a:lnTo>
                  <a:pt x="123840" y="46714"/>
                </a:lnTo>
                <a:lnTo>
                  <a:pt x="200010" y="46714"/>
                </a:lnTo>
                <a:lnTo>
                  <a:pt x="200010" y="138128"/>
                </a:lnTo>
                <a:lnTo>
                  <a:pt x="280924" y="138128"/>
                </a:lnTo>
                <a:lnTo>
                  <a:pt x="280924" y="214297"/>
                </a:lnTo>
                <a:lnTo>
                  <a:pt x="200010" y="214297"/>
                </a:lnTo>
                <a:lnTo>
                  <a:pt x="200010" y="305711"/>
                </a:lnTo>
                <a:lnTo>
                  <a:pt x="123840" y="305711"/>
                </a:lnTo>
                <a:lnTo>
                  <a:pt x="123840" y="214297"/>
                </a:lnTo>
                <a:lnTo>
                  <a:pt x="42926" y="214297"/>
                </a:lnTo>
                <a:lnTo>
                  <a:pt x="42926" y="138128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Plus 249"/>
          <p:cNvSpPr>
            <a:spLocks/>
          </p:cNvSpPr>
          <p:nvPr/>
        </p:nvSpPr>
        <p:spPr bwMode="auto">
          <a:xfrm>
            <a:off x="2819400" y="4495800"/>
            <a:ext cx="838200" cy="762000"/>
          </a:xfrm>
          <a:custGeom>
            <a:avLst/>
            <a:gdLst>
              <a:gd name="T0" fmla="*/ 42926 w 323850"/>
              <a:gd name="T1" fmla="*/ 138128 h 352425"/>
              <a:gd name="T2" fmla="*/ 123840 w 323850"/>
              <a:gd name="T3" fmla="*/ 138128 h 352425"/>
              <a:gd name="T4" fmla="*/ 123840 w 323850"/>
              <a:gd name="T5" fmla="*/ 46714 h 352425"/>
              <a:gd name="T6" fmla="*/ 200010 w 323850"/>
              <a:gd name="T7" fmla="*/ 46714 h 352425"/>
              <a:gd name="T8" fmla="*/ 200010 w 323850"/>
              <a:gd name="T9" fmla="*/ 138128 h 352425"/>
              <a:gd name="T10" fmla="*/ 280924 w 323850"/>
              <a:gd name="T11" fmla="*/ 138128 h 352425"/>
              <a:gd name="T12" fmla="*/ 280924 w 323850"/>
              <a:gd name="T13" fmla="*/ 214297 h 352425"/>
              <a:gd name="T14" fmla="*/ 200010 w 323850"/>
              <a:gd name="T15" fmla="*/ 214297 h 352425"/>
              <a:gd name="T16" fmla="*/ 200010 w 323850"/>
              <a:gd name="T17" fmla="*/ 305711 h 352425"/>
              <a:gd name="T18" fmla="*/ 123840 w 323850"/>
              <a:gd name="T19" fmla="*/ 305711 h 352425"/>
              <a:gd name="T20" fmla="*/ 123840 w 323850"/>
              <a:gd name="T21" fmla="*/ 214297 h 352425"/>
              <a:gd name="T22" fmla="*/ 42926 w 323850"/>
              <a:gd name="T23" fmla="*/ 214297 h 352425"/>
              <a:gd name="T24" fmla="*/ 42926 w 323850"/>
              <a:gd name="T25" fmla="*/ 138128 h 3524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3850" h="352425">
                <a:moveTo>
                  <a:pt x="42926" y="138128"/>
                </a:moveTo>
                <a:lnTo>
                  <a:pt x="123840" y="138128"/>
                </a:lnTo>
                <a:lnTo>
                  <a:pt x="123840" y="46714"/>
                </a:lnTo>
                <a:lnTo>
                  <a:pt x="200010" y="46714"/>
                </a:lnTo>
                <a:lnTo>
                  <a:pt x="200010" y="138128"/>
                </a:lnTo>
                <a:lnTo>
                  <a:pt x="280924" y="138128"/>
                </a:lnTo>
                <a:lnTo>
                  <a:pt x="280924" y="214297"/>
                </a:lnTo>
                <a:lnTo>
                  <a:pt x="200010" y="214297"/>
                </a:lnTo>
                <a:lnTo>
                  <a:pt x="200010" y="305711"/>
                </a:lnTo>
                <a:lnTo>
                  <a:pt x="123840" y="305711"/>
                </a:lnTo>
                <a:lnTo>
                  <a:pt x="123840" y="214297"/>
                </a:lnTo>
                <a:lnTo>
                  <a:pt x="42926" y="214297"/>
                </a:lnTo>
                <a:lnTo>
                  <a:pt x="42926" y="138128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Plus 249"/>
          <p:cNvSpPr>
            <a:spLocks/>
          </p:cNvSpPr>
          <p:nvPr/>
        </p:nvSpPr>
        <p:spPr bwMode="auto">
          <a:xfrm>
            <a:off x="6477000" y="4495800"/>
            <a:ext cx="838200" cy="762000"/>
          </a:xfrm>
          <a:custGeom>
            <a:avLst/>
            <a:gdLst>
              <a:gd name="T0" fmla="*/ 42926 w 323850"/>
              <a:gd name="T1" fmla="*/ 138128 h 352425"/>
              <a:gd name="T2" fmla="*/ 123840 w 323850"/>
              <a:gd name="T3" fmla="*/ 138128 h 352425"/>
              <a:gd name="T4" fmla="*/ 123840 w 323850"/>
              <a:gd name="T5" fmla="*/ 46714 h 352425"/>
              <a:gd name="T6" fmla="*/ 200010 w 323850"/>
              <a:gd name="T7" fmla="*/ 46714 h 352425"/>
              <a:gd name="T8" fmla="*/ 200010 w 323850"/>
              <a:gd name="T9" fmla="*/ 138128 h 352425"/>
              <a:gd name="T10" fmla="*/ 280924 w 323850"/>
              <a:gd name="T11" fmla="*/ 138128 h 352425"/>
              <a:gd name="T12" fmla="*/ 280924 w 323850"/>
              <a:gd name="T13" fmla="*/ 214297 h 352425"/>
              <a:gd name="T14" fmla="*/ 200010 w 323850"/>
              <a:gd name="T15" fmla="*/ 214297 h 352425"/>
              <a:gd name="T16" fmla="*/ 200010 w 323850"/>
              <a:gd name="T17" fmla="*/ 305711 h 352425"/>
              <a:gd name="T18" fmla="*/ 123840 w 323850"/>
              <a:gd name="T19" fmla="*/ 305711 h 352425"/>
              <a:gd name="T20" fmla="*/ 123840 w 323850"/>
              <a:gd name="T21" fmla="*/ 214297 h 352425"/>
              <a:gd name="T22" fmla="*/ 42926 w 323850"/>
              <a:gd name="T23" fmla="*/ 214297 h 352425"/>
              <a:gd name="T24" fmla="*/ 42926 w 323850"/>
              <a:gd name="T25" fmla="*/ 138128 h 3524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3850" h="352425">
                <a:moveTo>
                  <a:pt x="42926" y="138128"/>
                </a:moveTo>
                <a:lnTo>
                  <a:pt x="123840" y="138128"/>
                </a:lnTo>
                <a:lnTo>
                  <a:pt x="123840" y="46714"/>
                </a:lnTo>
                <a:lnTo>
                  <a:pt x="200010" y="46714"/>
                </a:lnTo>
                <a:lnTo>
                  <a:pt x="200010" y="138128"/>
                </a:lnTo>
                <a:lnTo>
                  <a:pt x="280924" y="138128"/>
                </a:lnTo>
                <a:lnTo>
                  <a:pt x="280924" y="214297"/>
                </a:lnTo>
                <a:lnTo>
                  <a:pt x="200010" y="214297"/>
                </a:lnTo>
                <a:lnTo>
                  <a:pt x="200010" y="305711"/>
                </a:lnTo>
                <a:lnTo>
                  <a:pt x="123840" y="305711"/>
                </a:lnTo>
                <a:lnTo>
                  <a:pt x="123840" y="214297"/>
                </a:lnTo>
                <a:lnTo>
                  <a:pt x="42926" y="214297"/>
                </a:lnTo>
                <a:lnTo>
                  <a:pt x="42926" y="138128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0" y="3657600"/>
            <a:ext cx="1762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Le </a:t>
            </a:r>
            <a:r>
              <a:rPr lang="en-GB" sz="2800" b="1" u="sng" dirty="0" err="1" smtClean="0"/>
              <a:t>futur</a:t>
            </a:r>
            <a:endParaRPr lang="en-GB" sz="2800" b="1" u="sng" dirty="0" smtClean="0"/>
          </a:p>
          <a:p>
            <a:r>
              <a:rPr lang="en-GB" sz="2800" b="1" u="sng" dirty="0" smtClean="0"/>
              <a:t>simple:</a:t>
            </a:r>
            <a:endParaRPr lang="en-GB" sz="2800" dirty="0"/>
          </a:p>
        </p:txBody>
      </p:sp>
      <p:sp>
        <p:nvSpPr>
          <p:cNvPr id="20" name="5-Point Star 19"/>
          <p:cNvSpPr/>
          <p:nvPr/>
        </p:nvSpPr>
        <p:spPr>
          <a:xfrm>
            <a:off x="304800" y="5029200"/>
            <a:ext cx="914400" cy="838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38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Users\Muriel\AppData\Local\Microsoft\Windows\Temporary Internet Files\Content.IE5\ENW4ZY9A\question-ma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"/>
            <a:ext cx="2425700" cy="2425700"/>
          </a:xfrm>
          <a:prstGeom prst="rect">
            <a:avLst/>
          </a:prstGeom>
          <a:noFill/>
        </p:spPr>
      </p:pic>
      <p:pic>
        <p:nvPicPr>
          <p:cNvPr id="2" name="Picture 1" descr="C:\Users\mhuet.LA.000\AppData\Local\Microsoft\Windows\Temporary Internet Files\Content.IE5\V66KJ8OA\ni%C3%B1os-algres-300x29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862" y="3632835"/>
            <a:ext cx="3767138" cy="3225165"/>
          </a:xfrm>
          <a:prstGeom prst="rect">
            <a:avLst/>
          </a:prstGeom>
          <a:noFill/>
          <a:extLst/>
        </p:spPr>
      </p:pic>
      <p:sp>
        <p:nvSpPr>
          <p:cNvPr id="4" name="Rectangle 3"/>
          <p:cNvSpPr/>
          <p:nvPr/>
        </p:nvSpPr>
        <p:spPr>
          <a:xfrm>
            <a:off x="0" y="0"/>
            <a:ext cx="7620000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C’est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quoi la morale </a:t>
            </a:r>
          </a:p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 le message </a:t>
            </a:r>
          </a:p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 court-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métrage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2" t="21052" r="3415" b="16000"/>
          <a:stretch/>
        </p:blipFill>
        <p:spPr bwMode="auto">
          <a:xfrm>
            <a:off x="0" y="3962400"/>
            <a:ext cx="5029200" cy="25412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17"/>
            <a:ext cx="7740352" cy="7563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La morale du court-métrage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Autofit/>
          </a:bodyPr>
          <a:lstStyle/>
          <a:p>
            <a:r>
              <a:rPr lang="fr-FR" sz="2600" b="1" u="sng" dirty="0" smtClean="0"/>
              <a:t> Le grand-père dit:</a:t>
            </a:r>
          </a:p>
          <a:p>
            <a:pPr marL="0" indent="0">
              <a:buNone/>
            </a:pPr>
            <a:endParaRPr lang="fr-FR" sz="2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600" i="1" dirty="0" smtClean="0">
                <a:solidFill>
                  <a:srgbClr val="FF0000"/>
                </a:solidFill>
              </a:rPr>
              <a:t>“C’est très important de connaître </a:t>
            </a:r>
            <a:r>
              <a:rPr lang="fr-FR" sz="2600" b="1" i="1" dirty="0" smtClean="0">
                <a:solidFill>
                  <a:srgbClr val="FF0000"/>
                </a:solidFill>
              </a:rPr>
              <a:t>son histoire</a:t>
            </a:r>
            <a:r>
              <a:rPr lang="fr-FR" sz="2600" i="1" dirty="0" smtClean="0">
                <a:solidFill>
                  <a:srgbClr val="FF0000"/>
                </a:solidFill>
              </a:rPr>
              <a:t>. Ma </a:t>
            </a:r>
            <a:r>
              <a:rPr lang="fr-FR" sz="2600" i="1" dirty="0" err="1" smtClean="0">
                <a:solidFill>
                  <a:srgbClr val="FF0000"/>
                </a:solidFill>
              </a:rPr>
              <a:t>Zarka</a:t>
            </a:r>
            <a:r>
              <a:rPr lang="fr-FR" sz="2600" i="1" dirty="0" smtClean="0">
                <a:solidFill>
                  <a:srgbClr val="FF0000"/>
                </a:solidFill>
              </a:rPr>
              <a:t> à moi, elle veut être </a:t>
            </a:r>
            <a:r>
              <a:rPr lang="fr-FR" sz="2600" i="1" u="sng" dirty="0" smtClean="0">
                <a:solidFill>
                  <a:srgbClr val="FF0000"/>
                </a:solidFill>
              </a:rPr>
              <a:t>journaliste</a:t>
            </a:r>
            <a:r>
              <a:rPr lang="fr-FR" sz="2600" i="1" dirty="0" smtClean="0">
                <a:solidFill>
                  <a:srgbClr val="FF0000"/>
                </a:solidFill>
              </a:rPr>
              <a:t>, au journal du “Monde”. Elle veut parler de la France, mais de </a:t>
            </a:r>
            <a:r>
              <a:rPr lang="fr-FR" sz="2600" b="1" i="1" dirty="0" smtClean="0">
                <a:solidFill>
                  <a:srgbClr val="FF0000"/>
                </a:solidFill>
              </a:rPr>
              <a:t>sa France à elle</a:t>
            </a:r>
            <a:r>
              <a:rPr lang="fr-FR" sz="2600" i="1" dirty="0" smtClean="0">
                <a:solidFill>
                  <a:srgbClr val="FF0000"/>
                </a:solidFill>
              </a:rPr>
              <a:t>! </a:t>
            </a:r>
            <a:r>
              <a:rPr lang="fr-FR" sz="2600" i="1" dirty="0" err="1" smtClean="0">
                <a:solidFill>
                  <a:srgbClr val="FF0000"/>
                </a:solidFill>
              </a:rPr>
              <a:t>Inch</a:t>
            </a:r>
            <a:r>
              <a:rPr lang="fr-FR" sz="2600" i="1" dirty="0" smtClean="0">
                <a:solidFill>
                  <a:srgbClr val="FF0000"/>
                </a:solidFill>
              </a:rPr>
              <a:t>’ Allah!”</a:t>
            </a:r>
          </a:p>
          <a:p>
            <a:pPr marL="0" indent="0">
              <a:buNone/>
            </a:pPr>
            <a:endParaRPr lang="fr-FR" sz="2600" dirty="0"/>
          </a:p>
          <a:p>
            <a:pPr marL="457200" indent="-457200">
              <a:buAutoNum type="arabicPeriod"/>
            </a:pPr>
            <a:r>
              <a:rPr lang="en-GB" sz="2600" dirty="0" smtClean="0"/>
              <a:t>What do the expressions « son histoire » and « </a:t>
            </a:r>
            <a:r>
              <a:rPr lang="en-GB" sz="2600" dirty="0" err="1" smtClean="0"/>
              <a:t>sa</a:t>
            </a:r>
            <a:r>
              <a:rPr lang="en-GB" sz="2600" dirty="0" smtClean="0"/>
              <a:t> France à </a:t>
            </a:r>
            <a:r>
              <a:rPr lang="en-GB" sz="2600" dirty="0" err="1" smtClean="0"/>
              <a:t>elle</a:t>
            </a:r>
            <a:r>
              <a:rPr lang="en-GB" sz="2600" dirty="0" smtClean="0"/>
              <a:t> »  refer to in this context? </a:t>
            </a:r>
          </a:p>
          <a:p>
            <a:pPr marL="457200" indent="-457200">
              <a:buNone/>
            </a:pPr>
            <a:r>
              <a:rPr lang="en-GB" sz="2600" dirty="0" smtClean="0"/>
              <a:t>	What is the grandfather trying to say?</a:t>
            </a:r>
          </a:p>
          <a:p>
            <a:pPr marL="457200" indent="-457200">
              <a:buNone/>
            </a:pPr>
            <a:endParaRPr lang="en-GB" sz="2600" dirty="0" smtClean="0"/>
          </a:p>
          <a:p>
            <a:pPr marL="457200" indent="-457200">
              <a:buNone/>
            </a:pPr>
            <a:r>
              <a:rPr lang="fr-FR" sz="2600" dirty="0" smtClean="0"/>
              <a:t>2. 	To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journalist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newspaper</a:t>
            </a:r>
            <a:r>
              <a:rPr lang="fr-FR" sz="2600" dirty="0" smtClean="0"/>
              <a:t> ‘Le Monde’ (</a:t>
            </a:r>
            <a:r>
              <a:rPr lang="fr-FR" sz="2600" dirty="0" err="1" smtClean="0"/>
              <a:t>equivalent</a:t>
            </a:r>
            <a:r>
              <a:rPr lang="fr-FR" sz="2600" dirty="0" smtClean="0"/>
              <a:t> to the ‘Times’, </a:t>
            </a:r>
            <a:r>
              <a:rPr lang="fr-FR" sz="2600" dirty="0" err="1" smtClean="0"/>
              <a:t>you</a:t>
            </a:r>
            <a:r>
              <a:rPr lang="fr-FR" sz="2600" dirty="0" smtClean="0"/>
              <a:t> must master the French </a:t>
            </a:r>
            <a:r>
              <a:rPr lang="fr-FR" sz="2600" dirty="0" err="1" smtClean="0"/>
              <a:t>language</a:t>
            </a:r>
            <a:r>
              <a:rPr lang="fr-FR" sz="2600" dirty="0" smtClean="0"/>
              <a:t>.</a:t>
            </a:r>
          </a:p>
          <a:p>
            <a:pPr marL="457200" indent="-457200">
              <a:buNone/>
            </a:pPr>
            <a:r>
              <a:rPr lang="fr-FR" sz="2600" dirty="0" smtClean="0"/>
              <a:t>	</a:t>
            </a:r>
            <a:r>
              <a:rPr lang="fr-FR" sz="2600" dirty="0" err="1" smtClean="0"/>
              <a:t>What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tell us about </a:t>
            </a:r>
            <a:r>
              <a:rPr lang="fr-FR" sz="2600" dirty="0" err="1" smtClean="0"/>
              <a:t>Zarka</a:t>
            </a:r>
            <a:r>
              <a:rPr lang="fr-FR" sz="2600" dirty="0" smtClean="0"/>
              <a:t>?  </a:t>
            </a:r>
            <a:endParaRPr lang="fr-FR" sz="2600" dirty="0"/>
          </a:p>
        </p:txBody>
      </p:sp>
      <p:pic>
        <p:nvPicPr>
          <p:cNvPr id="3074" name="Picture 2" descr="http://t1.gstatic.com/images?q=tbn:ANd9GcRgG93MnOy81fIv-iWHGfFWa6ft47LS_KW1dwhH-I3R8zBQJIDTL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5928" y="332656"/>
            <a:ext cx="1338263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714" name="Freeform 2"/>
          <p:cNvSpPr>
            <a:spLocks/>
          </p:cNvSpPr>
          <p:nvPr/>
        </p:nvSpPr>
        <p:spPr bwMode="auto">
          <a:xfrm>
            <a:off x="5308600" y="766763"/>
            <a:ext cx="711200" cy="528637"/>
          </a:xfrm>
          <a:custGeom>
            <a:avLst/>
            <a:gdLst>
              <a:gd name="T0" fmla="*/ 0 w 361950"/>
              <a:gd name="T1" fmla="*/ 112785 h 295275"/>
              <a:gd name="T2" fmla="*/ 138253 w 361950"/>
              <a:gd name="T3" fmla="*/ 112786 h 295275"/>
              <a:gd name="T4" fmla="*/ 180975 w 361950"/>
              <a:gd name="T5" fmla="*/ 0 h 295275"/>
              <a:gd name="T6" fmla="*/ 223697 w 361950"/>
              <a:gd name="T7" fmla="*/ 112786 h 295275"/>
              <a:gd name="T8" fmla="*/ 361950 w 361950"/>
              <a:gd name="T9" fmla="*/ 112785 h 295275"/>
              <a:gd name="T10" fmla="*/ 250100 w 361950"/>
              <a:gd name="T11" fmla="*/ 182489 h 295275"/>
              <a:gd name="T12" fmla="*/ 292823 w 361950"/>
              <a:gd name="T13" fmla="*/ 295274 h 295275"/>
              <a:gd name="T14" fmla="*/ 180975 w 361950"/>
              <a:gd name="T15" fmla="*/ 225568 h 295275"/>
              <a:gd name="T16" fmla="*/ 69127 w 361950"/>
              <a:gd name="T17" fmla="*/ 295274 h 295275"/>
              <a:gd name="T18" fmla="*/ 111850 w 361950"/>
              <a:gd name="T19" fmla="*/ 182489 h 295275"/>
              <a:gd name="T20" fmla="*/ 0 w 361950"/>
              <a:gd name="T21" fmla="*/ 112785 h 2952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1950" h="295275">
                <a:moveTo>
                  <a:pt x="0" y="112785"/>
                </a:moveTo>
                <a:lnTo>
                  <a:pt x="138253" y="112786"/>
                </a:lnTo>
                <a:lnTo>
                  <a:pt x="180975" y="0"/>
                </a:lnTo>
                <a:lnTo>
                  <a:pt x="223697" y="112786"/>
                </a:lnTo>
                <a:lnTo>
                  <a:pt x="361950" y="112785"/>
                </a:lnTo>
                <a:lnTo>
                  <a:pt x="250100" y="182489"/>
                </a:lnTo>
                <a:lnTo>
                  <a:pt x="292823" y="295274"/>
                </a:lnTo>
                <a:lnTo>
                  <a:pt x="180975" y="225568"/>
                </a:lnTo>
                <a:lnTo>
                  <a:pt x="69127" y="295274"/>
                </a:lnTo>
                <a:lnTo>
                  <a:pt x="111850" y="182489"/>
                </a:lnTo>
                <a:lnTo>
                  <a:pt x="0" y="11278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715" name="Freeform 3"/>
          <p:cNvSpPr>
            <a:spLocks/>
          </p:cNvSpPr>
          <p:nvPr/>
        </p:nvSpPr>
        <p:spPr bwMode="auto">
          <a:xfrm>
            <a:off x="5791200" y="914400"/>
            <a:ext cx="685800" cy="533400"/>
          </a:xfrm>
          <a:custGeom>
            <a:avLst/>
            <a:gdLst>
              <a:gd name="T0" fmla="*/ 0 w 361950"/>
              <a:gd name="T1" fmla="*/ 112785 h 295275"/>
              <a:gd name="T2" fmla="*/ 138253 w 361950"/>
              <a:gd name="T3" fmla="*/ 112786 h 295275"/>
              <a:gd name="T4" fmla="*/ 180975 w 361950"/>
              <a:gd name="T5" fmla="*/ 0 h 295275"/>
              <a:gd name="T6" fmla="*/ 223697 w 361950"/>
              <a:gd name="T7" fmla="*/ 112786 h 295275"/>
              <a:gd name="T8" fmla="*/ 361950 w 361950"/>
              <a:gd name="T9" fmla="*/ 112785 h 295275"/>
              <a:gd name="T10" fmla="*/ 250100 w 361950"/>
              <a:gd name="T11" fmla="*/ 182489 h 295275"/>
              <a:gd name="T12" fmla="*/ 292823 w 361950"/>
              <a:gd name="T13" fmla="*/ 295274 h 295275"/>
              <a:gd name="T14" fmla="*/ 180975 w 361950"/>
              <a:gd name="T15" fmla="*/ 225568 h 295275"/>
              <a:gd name="T16" fmla="*/ 69127 w 361950"/>
              <a:gd name="T17" fmla="*/ 295274 h 295275"/>
              <a:gd name="T18" fmla="*/ 111850 w 361950"/>
              <a:gd name="T19" fmla="*/ 182489 h 295275"/>
              <a:gd name="T20" fmla="*/ 0 w 361950"/>
              <a:gd name="T21" fmla="*/ 112785 h 2952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1950" h="295275">
                <a:moveTo>
                  <a:pt x="0" y="112785"/>
                </a:moveTo>
                <a:lnTo>
                  <a:pt x="138253" y="112786"/>
                </a:lnTo>
                <a:lnTo>
                  <a:pt x="180975" y="0"/>
                </a:lnTo>
                <a:lnTo>
                  <a:pt x="223697" y="112786"/>
                </a:lnTo>
                <a:lnTo>
                  <a:pt x="361950" y="112785"/>
                </a:lnTo>
                <a:lnTo>
                  <a:pt x="250100" y="182489"/>
                </a:lnTo>
                <a:lnTo>
                  <a:pt x="292823" y="295274"/>
                </a:lnTo>
                <a:lnTo>
                  <a:pt x="180975" y="225568"/>
                </a:lnTo>
                <a:lnTo>
                  <a:pt x="69127" y="295274"/>
                </a:lnTo>
                <a:lnTo>
                  <a:pt x="111850" y="182489"/>
                </a:lnTo>
                <a:lnTo>
                  <a:pt x="0" y="11278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57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huet.LAMPTON\Local Settings\Temporary Internet Files\Content.IE5\0VXYH8YQ\MC90043441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1"/>
            <a:ext cx="16716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1002" y="0"/>
            <a:ext cx="613821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WELL DONE!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 FINISHED TODAY’S ACTIVITIES 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‘QUAIS DE SEINE’.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NOW STATE 2 THINGS YOU HAVE LEARNT: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GB" sz="2400" dirty="0" smtClean="0">
                <a:latin typeface="Century Gothic"/>
                <a:ea typeface="Calibri"/>
                <a:cs typeface="Times New Roman"/>
              </a:rPr>
              <a:t>French words, anything on the film,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Century Gothic"/>
                <a:ea typeface="Calibri"/>
                <a:cs typeface="Times New Roman"/>
              </a:rPr>
              <a:t>importance of film shots, morale, etc…)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371600" y="2743200"/>
            <a:ext cx="2438400" cy="1828800"/>
          </a:xfrm>
          <a:prstGeom prst="wedgeEllipseCallout">
            <a:avLst>
              <a:gd name="adj1" fmla="val -74941"/>
              <a:gd name="adj2" fmla="val 572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800602" y="2667000"/>
            <a:ext cx="2943225" cy="2000250"/>
          </a:xfrm>
          <a:prstGeom prst="cloudCallout">
            <a:avLst>
              <a:gd name="adj1" fmla="val 82064"/>
              <a:gd name="adj2" fmla="val -5003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4" t="19368" r="9732" b="16421"/>
          <a:stretch/>
        </p:blipFill>
        <p:spPr bwMode="auto">
          <a:xfrm>
            <a:off x="2362200" y="4724400"/>
            <a:ext cx="3657600" cy="21336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u="sng" dirty="0" smtClean="0"/>
              <a:t>HOMEWORK DUE FOR WEDNESDAY 25</a:t>
            </a:r>
            <a:r>
              <a:rPr lang="en-GB" sz="1700" b="1" u="sng" baseline="30000" dirty="0" smtClean="0"/>
              <a:t>TH</a:t>
            </a:r>
            <a:r>
              <a:rPr lang="en-GB" sz="1700" b="1" u="sng" dirty="0" smtClean="0"/>
              <a:t> MARCH</a:t>
            </a:r>
            <a:endParaRPr lang="en-GB" sz="1700" dirty="0" smtClean="0"/>
          </a:p>
          <a:p>
            <a:r>
              <a:rPr lang="en-GB" sz="1700" dirty="0" smtClean="0"/>
              <a:t> </a:t>
            </a:r>
          </a:p>
          <a:p>
            <a:r>
              <a:rPr lang="en-GB" sz="1700" b="1" dirty="0" smtClean="0"/>
              <a:t>Choose only </a:t>
            </a:r>
            <a:r>
              <a:rPr lang="en-GB" sz="1700" b="1" u="sng" dirty="0" smtClean="0"/>
              <a:t>one</a:t>
            </a:r>
            <a:r>
              <a:rPr lang="en-GB" sz="1700" b="1" dirty="0" smtClean="0"/>
              <a:t> of the following tasks:</a:t>
            </a:r>
            <a:endParaRPr lang="en-GB" sz="1700" dirty="0" smtClean="0"/>
          </a:p>
          <a:p>
            <a:r>
              <a:rPr lang="en-GB" sz="1700" dirty="0" smtClean="0"/>
              <a:t> </a:t>
            </a:r>
          </a:p>
          <a:p>
            <a:r>
              <a:rPr lang="en-GB" sz="1700" b="1" i="1" dirty="0" smtClean="0"/>
              <a:t>EITHER</a:t>
            </a:r>
            <a:endParaRPr lang="en-GB" sz="1700" dirty="0" smtClean="0"/>
          </a:p>
          <a:p>
            <a:r>
              <a:rPr lang="en-GB" sz="1700" b="1" i="1" dirty="0" smtClean="0"/>
              <a:t> </a:t>
            </a:r>
            <a:endParaRPr lang="en-GB" sz="1700" dirty="0" smtClean="0"/>
          </a:p>
          <a:p>
            <a:r>
              <a:rPr lang="en-GB" sz="1700" dirty="0" smtClean="0"/>
              <a:t>Work as a group (4 max) and create a short film in French about young people chatting up each other.</a:t>
            </a:r>
          </a:p>
          <a:p>
            <a:r>
              <a:rPr lang="en-GB" sz="1700" i="1" u="sng" dirty="0" smtClean="0"/>
              <a:t>Success criteria</a:t>
            </a:r>
            <a:r>
              <a:rPr lang="en-GB" sz="1700" dirty="0" smtClean="0"/>
              <a:t>: good pronunciation, clarity of speech, use of French slang (</a:t>
            </a:r>
            <a:r>
              <a:rPr lang="en-GB" sz="1700" dirty="0" err="1" smtClean="0"/>
              <a:t>verlan</a:t>
            </a:r>
            <a:r>
              <a:rPr lang="en-GB" sz="1700" dirty="0" smtClean="0"/>
              <a:t>), use of modal verbs (je </a:t>
            </a:r>
            <a:r>
              <a:rPr lang="en-GB" sz="1700" dirty="0" err="1" smtClean="0"/>
              <a:t>veux</a:t>
            </a:r>
            <a:r>
              <a:rPr lang="en-GB" sz="1700" dirty="0" smtClean="0"/>
              <a:t>/je </a:t>
            </a:r>
            <a:r>
              <a:rPr lang="en-GB" sz="1700" dirty="0" err="1" smtClean="0"/>
              <a:t>peux</a:t>
            </a:r>
            <a:r>
              <a:rPr lang="en-GB" sz="1700" dirty="0" smtClean="0"/>
              <a:t>…), opinions.</a:t>
            </a:r>
          </a:p>
          <a:p>
            <a:r>
              <a:rPr lang="en-GB" sz="1700" dirty="0" smtClean="0"/>
              <a:t> </a:t>
            </a:r>
          </a:p>
          <a:p>
            <a:r>
              <a:rPr lang="en-GB" sz="1700" b="1" i="1" dirty="0" smtClean="0"/>
              <a:t>OR</a:t>
            </a:r>
            <a:endParaRPr lang="en-GB" sz="1700" dirty="0" smtClean="0"/>
          </a:p>
          <a:p>
            <a:r>
              <a:rPr lang="en-GB" sz="1700" dirty="0" smtClean="0"/>
              <a:t>Write a short essay on </a:t>
            </a:r>
            <a:r>
              <a:rPr lang="en-GB" sz="1700" dirty="0" err="1" smtClean="0"/>
              <a:t>Zarka’s</a:t>
            </a:r>
            <a:r>
              <a:rPr lang="en-GB" sz="1700" dirty="0" smtClean="0"/>
              <a:t> grandfather’s reaction – 100 words max.</a:t>
            </a:r>
          </a:p>
          <a:p>
            <a:r>
              <a:rPr lang="en-GB" sz="1700" dirty="0" smtClean="0"/>
              <a:t> </a:t>
            </a:r>
          </a:p>
          <a:p>
            <a:r>
              <a:rPr lang="fr-FR" sz="1700" u="sng" dirty="0" smtClean="0"/>
              <a:t>Le grand-père dit:</a:t>
            </a:r>
            <a:endParaRPr lang="en-GB" sz="1700" dirty="0" smtClean="0"/>
          </a:p>
          <a:p>
            <a:r>
              <a:rPr lang="fr-FR" sz="1700" dirty="0" smtClean="0"/>
              <a:t>“C’est très important de connaître (</a:t>
            </a:r>
            <a:r>
              <a:rPr lang="fr-FR" sz="1700" i="1" dirty="0" smtClean="0"/>
              <a:t>to know</a:t>
            </a:r>
            <a:r>
              <a:rPr lang="fr-FR" sz="1700" dirty="0" smtClean="0"/>
              <a:t>) </a:t>
            </a:r>
            <a:r>
              <a:rPr lang="fr-FR" sz="1700" b="1" u="sng" dirty="0" smtClean="0"/>
              <a:t>son</a:t>
            </a:r>
            <a:r>
              <a:rPr lang="fr-FR" sz="1700" b="1" dirty="0" smtClean="0"/>
              <a:t> histoire</a:t>
            </a:r>
            <a:r>
              <a:rPr lang="fr-FR" sz="1700" dirty="0" smtClean="0"/>
              <a:t>. Ma </a:t>
            </a:r>
            <a:r>
              <a:rPr lang="fr-FR" sz="1700" dirty="0" err="1" smtClean="0"/>
              <a:t>Zarka</a:t>
            </a:r>
            <a:r>
              <a:rPr lang="fr-FR" sz="1700" dirty="0" smtClean="0"/>
              <a:t> à moi, elle veut être </a:t>
            </a:r>
            <a:r>
              <a:rPr lang="fr-FR" sz="1700" u="sng" dirty="0" smtClean="0"/>
              <a:t>journaliste</a:t>
            </a:r>
            <a:r>
              <a:rPr lang="fr-FR" sz="1700" dirty="0" smtClean="0"/>
              <a:t>, au journal (</a:t>
            </a:r>
            <a:r>
              <a:rPr lang="fr-FR" sz="1700" i="1" dirty="0" err="1" smtClean="0"/>
              <a:t>newspaper</a:t>
            </a:r>
            <a:r>
              <a:rPr lang="fr-FR" sz="1700" dirty="0" smtClean="0"/>
              <a:t>) du “Monde”. Elle veut parler de la France, mais de </a:t>
            </a:r>
            <a:r>
              <a:rPr lang="fr-FR" sz="1700" b="1" u="sng" dirty="0" smtClean="0"/>
              <a:t>sa</a:t>
            </a:r>
            <a:r>
              <a:rPr lang="fr-FR" sz="1700" b="1" dirty="0" smtClean="0"/>
              <a:t> France à elle</a:t>
            </a:r>
            <a:r>
              <a:rPr lang="fr-FR" sz="1700" dirty="0" smtClean="0"/>
              <a:t>! </a:t>
            </a:r>
            <a:r>
              <a:rPr lang="en-GB" sz="1700" dirty="0" smtClean="0"/>
              <a:t>Inch’ Allah!”</a:t>
            </a:r>
          </a:p>
          <a:p>
            <a:r>
              <a:rPr lang="en-GB" sz="1700" dirty="0" smtClean="0"/>
              <a:t> </a:t>
            </a:r>
          </a:p>
          <a:p>
            <a:r>
              <a:rPr lang="en-GB" sz="1700" u="sng" dirty="0" smtClean="0"/>
              <a:t>Introduction</a:t>
            </a:r>
            <a:r>
              <a:rPr lang="en-GB" sz="1700" dirty="0" smtClean="0"/>
              <a:t>: what is the short film about (synopsis)?</a:t>
            </a:r>
          </a:p>
          <a:p>
            <a:r>
              <a:rPr lang="en-GB" sz="1700" dirty="0" smtClean="0"/>
              <a:t>1. What does </a:t>
            </a:r>
            <a:r>
              <a:rPr lang="en-GB" sz="1700" dirty="0" err="1" smtClean="0"/>
              <a:t>Zarka’s</a:t>
            </a:r>
            <a:r>
              <a:rPr lang="en-GB" sz="1700" dirty="0" smtClean="0"/>
              <a:t> grandfather mean in this sentence – what is the message?</a:t>
            </a:r>
          </a:p>
          <a:p>
            <a:r>
              <a:rPr lang="en-GB" sz="1700" dirty="0" smtClean="0"/>
              <a:t>2. What does it tell us about her background?</a:t>
            </a:r>
          </a:p>
          <a:p>
            <a:r>
              <a:rPr lang="en-GB" sz="1700" u="sng" dirty="0" smtClean="0"/>
              <a:t>Conclusion</a:t>
            </a:r>
            <a:r>
              <a:rPr lang="en-GB" sz="1700" dirty="0" smtClean="0"/>
              <a:t>: what do you think of this short film / what is the main message?</a:t>
            </a:r>
          </a:p>
          <a:p>
            <a:r>
              <a:rPr lang="en-GB" sz="1700" dirty="0" smtClean="0"/>
              <a:t> </a:t>
            </a:r>
          </a:p>
          <a:p>
            <a:r>
              <a:rPr lang="en-GB" sz="1700" i="1" u="sng" dirty="0" smtClean="0"/>
              <a:t>Success criteria</a:t>
            </a:r>
            <a:r>
              <a:rPr lang="en-GB" sz="1700" dirty="0" smtClean="0"/>
              <a:t>: keep it simple (basic grammar structures), use connectives and express justified opinions.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  <p:pic>
        <p:nvPicPr>
          <p:cNvPr id="3" name="Picture 2" descr="C:\Users\mhuet.LA.000\AppData\Local\Microsoft\Windows\Temporary Internet Files\Content.IE5\IIF7B220\mm8_boyatdesk5[1]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524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 l="55051" t="20850" r="16252" b="7819"/>
          <a:stretch>
            <a:fillRect/>
          </a:stretch>
        </p:blipFill>
        <p:spPr bwMode="auto">
          <a:xfrm>
            <a:off x="1219200" y="0"/>
            <a:ext cx="6629400" cy="657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VOLTAIRE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19600" cy="533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b="1" dirty="0" smtClean="0"/>
              <a:t>Voltaire</a:t>
            </a:r>
            <a:r>
              <a:rPr lang="en-GB" dirty="0" smtClean="0"/>
              <a:t> </a:t>
            </a:r>
            <a:r>
              <a:rPr lang="en-GB" dirty="0" smtClean="0"/>
              <a:t>was a French </a:t>
            </a:r>
          </a:p>
          <a:p>
            <a:pPr>
              <a:buNone/>
            </a:pPr>
            <a:r>
              <a:rPr lang="en-GB" dirty="0" smtClean="0">
                <a:hlinkClick r:id="rId2" tooltip="Age of Enlightenment"/>
              </a:rPr>
              <a:t>Enlightenment</a:t>
            </a:r>
            <a:r>
              <a:rPr lang="en-GB" dirty="0" smtClean="0"/>
              <a:t> writer,</a:t>
            </a:r>
          </a:p>
          <a:p>
            <a:pPr>
              <a:buNone/>
            </a:pPr>
            <a:r>
              <a:rPr lang="en-GB" dirty="0" smtClean="0"/>
              <a:t>historian</a:t>
            </a:r>
            <a:r>
              <a:rPr lang="en-GB" dirty="0" smtClean="0"/>
              <a:t>, and </a:t>
            </a:r>
            <a:r>
              <a:rPr lang="en-GB" dirty="0" smtClean="0">
                <a:hlinkClick r:id="rId3" tooltip="Philosophy"/>
              </a:rPr>
              <a:t>philosopher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famous </a:t>
            </a:r>
            <a:r>
              <a:rPr lang="en-GB" dirty="0" smtClean="0"/>
              <a:t>for his wit, </a:t>
            </a:r>
            <a:r>
              <a:rPr lang="en-GB" dirty="0" smtClean="0"/>
              <a:t>his</a:t>
            </a:r>
          </a:p>
          <a:p>
            <a:pPr>
              <a:buNone/>
            </a:pPr>
            <a:r>
              <a:rPr lang="en-GB" dirty="0" smtClean="0"/>
              <a:t>attacks </a:t>
            </a:r>
            <a:r>
              <a:rPr lang="en-GB" dirty="0" smtClean="0"/>
              <a:t>on </a:t>
            </a:r>
            <a:r>
              <a:rPr lang="en-GB" dirty="0" smtClean="0"/>
              <a:t>the established</a:t>
            </a:r>
          </a:p>
          <a:p>
            <a:pPr>
              <a:buNone/>
            </a:pPr>
            <a:r>
              <a:rPr lang="en-GB" dirty="0" smtClean="0"/>
              <a:t>Catholic </a:t>
            </a:r>
            <a:r>
              <a:rPr lang="en-GB" dirty="0" smtClean="0"/>
              <a:t>Church, </a:t>
            </a:r>
            <a:r>
              <a:rPr lang="en-GB" dirty="0" smtClean="0"/>
              <a:t>and</a:t>
            </a:r>
          </a:p>
          <a:p>
            <a:pPr>
              <a:buNone/>
            </a:pPr>
            <a:r>
              <a:rPr lang="en-GB" dirty="0" smtClean="0"/>
              <a:t>his </a:t>
            </a:r>
            <a:r>
              <a:rPr lang="en-GB" dirty="0" smtClean="0"/>
              <a:t>advocacy </a:t>
            </a:r>
            <a:r>
              <a:rPr lang="en-GB" dirty="0" smtClean="0"/>
              <a:t>of </a:t>
            </a:r>
            <a:r>
              <a:rPr lang="en-GB" dirty="0" smtClean="0">
                <a:hlinkClick r:id="rId4" tooltip="Freedom of religion"/>
              </a:rPr>
              <a:t>freedom of</a:t>
            </a:r>
          </a:p>
          <a:p>
            <a:pPr>
              <a:buNone/>
            </a:pPr>
            <a:r>
              <a:rPr lang="en-GB" dirty="0" smtClean="0">
                <a:hlinkClick r:id="rId4" tooltip="Freedom of religion"/>
              </a:rPr>
              <a:t>religion</a:t>
            </a:r>
            <a:r>
              <a:rPr lang="en-GB" dirty="0" smtClean="0"/>
              <a:t>, </a:t>
            </a:r>
            <a:r>
              <a:rPr lang="en-GB" dirty="0" smtClean="0">
                <a:hlinkClick r:id="rId5" tooltip="Freedom of expression"/>
              </a:rPr>
              <a:t>freedom </a:t>
            </a:r>
            <a:r>
              <a:rPr lang="en-GB" dirty="0" smtClean="0">
                <a:hlinkClick r:id="rId5" tooltip="Freedom of expression"/>
              </a:rPr>
              <a:t>of</a:t>
            </a:r>
          </a:p>
          <a:p>
            <a:pPr>
              <a:buNone/>
            </a:pPr>
            <a:r>
              <a:rPr lang="en-GB" dirty="0" smtClean="0">
                <a:hlinkClick r:id="rId5" tooltip="Freedom of expression"/>
              </a:rPr>
              <a:t>expression</a:t>
            </a:r>
            <a:r>
              <a:rPr lang="en-GB" dirty="0" smtClean="0"/>
              <a:t>, </a:t>
            </a:r>
            <a:r>
              <a:rPr lang="en-GB" dirty="0" smtClean="0"/>
              <a:t>and </a:t>
            </a:r>
            <a:r>
              <a:rPr lang="en-GB" dirty="0" smtClean="0">
                <a:hlinkClick r:id="rId6" tooltip="Separation of church and state"/>
              </a:rPr>
              <a:t>separation</a:t>
            </a:r>
          </a:p>
          <a:p>
            <a:pPr>
              <a:buNone/>
            </a:pPr>
            <a:r>
              <a:rPr lang="en-GB" dirty="0" smtClean="0">
                <a:hlinkClick r:id="rId6" tooltip="Separation of church and state"/>
              </a:rPr>
              <a:t>of </a:t>
            </a:r>
            <a:r>
              <a:rPr lang="en-GB" dirty="0" smtClean="0">
                <a:hlinkClick r:id="rId6" tooltip="Separation of church and state"/>
              </a:rPr>
              <a:t>church and state</a:t>
            </a:r>
            <a:r>
              <a:rPr lang="en-GB" dirty="0" smtClean="0"/>
              <a:t>. 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4278" name="AutoShape 6" descr="data:image/jpeg;base64,/9j/4AAQSkZJRgABAQAAAQABAAD/2wCEAAkGBxQSEhUUExQVFhQWGBoVFRcXFxQYFxYXFhgXGBgXFxYYHCggGB0lHBcVITEhJSkrLi4uFx8zODMsNygtLiwBCgoKDg0OGBAQFiwcHBwsLCwsLCwsLCwsLCwsLCwsKywsLCwsKyw3KysrLCssKzcsLCsrKys3KysrLCsrKysrK//AABEIANwAsAMBIgACEQEDEQH/xAAbAAACAwEBAQAAAAAAAAAAAAADBAIFBgEAB//EADUQAAEDAgMFBgcAAgIDAAAAAAEAAhEDIQQxQQUSUWFxIoGRobHwBhMywdHh8RVCI3IUM2L/xAAaAQADAQEBAQAAAAAAAAAAAAABAgMABAUG/8QAIBEAAgIDAAIDAQAAAAAAAAAAAAECEQMhMRJBBBNRYf/aAAwDAQACEQMRAD8A+UQutXivNQKEwugLoXEDHl2L+i7K4sE8FKLKMXT2H2a92iwBJTa26vG7DIiVa4bYTZgzl3LUK5Ix7aZP4UvlHmt3/hm5NaJ7kMbMaI3m55cuXJGgfYjEOaVHdW1xexWxlHAjloqSvswaHx5rNMKkmUseUrgTNfDlpgoDmIDAyuIkKO6sYgQuAIpC4AsA41qkvQvQsYVAU2riI1YJxeK8CpsZNlgkqNEuVjhtmkkWsnNn4cASrSkyI6+qyQjlQvgtnMzLbC5M59ys8L9QEQL2XKLcx5e9E3h6bNTB45H9p6JOQd+Ekh2cgd0eynGOAz5a+qXGIDdZ6FWOD2Y+pDvpHMCSEXJICi2AfVb9wbEHvQqzg7rw+6vaewmDOT6eGSkdjUuHol+xDrCzMGvLSOF+79KixDu1Y6yfut6/YtO5Df0ksXsCmRldB5EH62j58WZiEhjsOAbZLV7Q2RuTFxwtKoq9KdVk0+DbXSjhcCarUYJn3yS5CA5EBehShehABxchTIXA1EwoVJRhTWCeAVpgsLaVX0W3C0mDo2HfIWQG6GsBRnonHsEmNMoyUsNDY4HqoNlpPpknIt2yNKsHEHXI/vgrWm0Rn0VTRLd6YIPRWL3WygFZsFF7sDZocS92U2yWmDclXbEM0m9FaURdQ6dcVSOily5ob2Jp0Ql3/lBodOwDh795ID2hGe5ClTYSm2hQkH7rH7RpBrrwOfBb3GM98VktuUY8UIunaEkkzM4ujqqqvThXFUd3L8JOvRt911dIrRXALpapEL0IDkSF7dUwF2EDFepNUQESi2TyTAGMNTJK0GGfuxIkcikMHRtyVvQptJzvpz5HgiicmSbXy4Jms/skgXjMesIL8KTHHhllmg1nloHmnJjeCZBzn9I2Ir5BVTcTUGQz6eIBRWBwgkySllwZLZ9I2G7/AI29FZlUnw0+aTSr1rVzraOpaJF1kOomGUZHsIVZoGZj3ZFoNiNV1yhhyLVgoNFt/LrwUm9jVo5Xasvttkg81ra2Xv0Wf2rSkacUGhW0Yh5uQcs/slqsRb7JzalPdqAcfcJNwtf9rpxu4kZqmV1RkdFEBHrtQUQpngF0hcBXpQMV6YwyWCYoNmyYxc4WrAPgU8wTAE6zyuLpTA0hG8b8E1SPaAHf90yJSLHfAPh4jXwSuMcHERl9gLeP2XXUXHK8eyh7rgb2GpTC0Ewrpc4nOLcF6oy4GpPpZLvqQezJgx74Kx2ad54kTcEDqVHI9FMa2brYlDcYxvAXRtpbT+VwjPmYjL2UKoSG26DSZ+yA3DA3qEHMyYjjKjF0XeysxXxNXGQ8J8AFRVNqY2s4kFzBpvTK1uI2zQa2YaAQS3e3i54bdzm0m9otHEkKrpbdLwKrA40pLT/xNFObWLgd4FFyf4GMUQ2Tja4gVLkHT36rRUzYG9r+yq3Zz21arIBuCfxcLT1MK0MIFtI1/anFOVsaSrRmtt7YbRaXfUTkM75Svn2M2rXrkHtN9ETGYh1Wq/fdDGE7zjMANMWAzNslY0atLefSpCpUc1pc471KCBnu5h1jxTRs0opGfqioPrvBz5otOvxGfVdr1w5rmiZn/a0AT3KFF1szZVgRyIFimzfuSSscQJvwvc+iTe1OxUDAUoXd1Ta1AJUgJvBtzlKhOUDI5pgD7asAQck5ha1nQRvH0uqtouRkOl75JijReBJGfsogaLv5vOB/LnxSX/lX4gmBxjnCi6paL2sT9iu4QXJN+HGSiJQWk4ZkGE3gHF9VkDJwtwAQq5IGUWXdm14e1w+qddRMKOXhXF0+pUqMgZIWO2O+oC1rmsa7N2ZgxYDRG2c+QCrMOEZ/xLCmirjTMJtn4Ha9vZe/eBnfkFxEAbpaYFotHEoeB2SMLSdTBkOdvOJLABYC3aMLaYsN9/lKU9n0iQ5zAeE3Su+JjeKfUIfCeE3GvLWncIHacZkjVojJaKfNEZll3cFCo/Sb8s09JRA7lIwGM2BRZiXfNaTTrBxbBMb2Tm2yORBS9XZmGw8lhc0xEF055wS0lar4qwrqlIln1NIe3kRnCoqThWa1xOYvchQcmnVjuP8ADE42hvNJa0gTbOTxuc0thnAgcb/Zab4nqtayG2sT5ceqyWAyvpc8wrYnZLKht5tByPNJkXI9lOVL9dEnu3VWRRwDwUwF5rUUBANlGxt05Ro3UMPTggpkNMpjDdIAXz48uSP84xfu5dErhjaI9ifyiVHanP2FhWcFeCQ64MdM5TdJ4tfv/qSbRnj9152GcOMc4RM0GxD3EzeBpwhGoVN3ddqIlLUKwaYPj7zXsRX3jbvU8nCmNbPrGxcYHsBHvu0Vq6ssh8MEtYFpPmSI1XLF6OtVZOpUGZ/ilTq6+CXbSvLr8keAM7RkOCFso2qC1K+QdkQeOiU/yVLf3fmNk6bwk9J6qeIDKjS1wJnnBEZRz/JWWxXwphWy475d9RcXG0cI7rp7sRNJG1xtVjWTvCZiAZXz/bmKbSqw2we3fgZAzFhpMZJHbXxU6mxlJu8LTLrk8P6s9h67qzy55kuEdBoAjJeWxYhdr4qRHHLu19FXtlpgIm0vrA5KU70Tw4KuNUiGV7Jzr5ac1x4yC61nG8dwUiJuqMiRa1FYyUWjQlO0cLxTRg5EcmWMTMsFgjUwUpScU4yqgdFDjBug/pBiSOd+7mg75JU6ZkysCqLGn/Oak6nOfgJt3oOEfN7QNTzzTPyQBm7u/aIgpWpgA9L5WQsPSuPJSqvg5yDr+V6lVG8JsPz6KeThbFd6Pofw9/6wrdzDNrKg+H6vZhaigRqudFb2TBgE8v2Fnqu3RvhsiXXuSP4rwmAWnvlT2dQaJJANoFsh11TeAPMSpVpuS0c5GWmqHtGpTewt+Y0SIGd54JjG7EovM7u6eW7eO5ZvbODY0iGuJGUSPOYSO16OiMcb7IpPimjQLh22yGiY0iw8VTYBgDgBcZzl3K7xeCaQT8q+kkeZzBVVVduMd4COaMeULkpcdlViDLnO5+SKDHgRbghMFx7myeoUZgaLoivRyTl7ZGg0n+Zqww2D4prD4YBHbkuzH8f2zzM3y/USDKYGS7CmAuwulRS4cTm30w1Io7HWXqeEI4ojaELzD3rPBsmTmitEaGFKm0ASuVDb3dEAelVgNHf381Nxm59yqv5qZbWkdPMLGoI8NmwUWtEoRKOGx71SyVoaLpl/sbH/ACyA76TkVt8HiZGYWR+HqG8Q1w0WkbsncvSJHLMfpRUH1DPImy1c6YPcpsrRx/ip/wDJblngt8x4olLabD/sE3RfKi0e6UpisCNXQOQko1PFNIz4aX5pbFYwNFz07krg0VWSL6U20sHaAXERwhY7bzQIaFsMbtBu6TN49/ZYXH1d599PvoliqYW0+AadME+ausBQtKRwdBXlJsABd/x4eTs835mTxjS9nguwpwuEr0TyDhUVKV4rGMkapyBzXnEDNLsddeIK8k+ioea61kGrV4C6GHwAovlY1AXFFpsKlQwhceStmYU8I5LBbK/5J4JvDYeSAER1EzKa2cWzDkkjI0/w1ht0zfl9wtrh2tPCffvRZ7ZOHbHZd6HyK0WGo+xbxlVhwgwWN2c1+Yvy9wsltHYBaZbI/wCtvSy3Lxxv3D1SGKPIHyQnCLGUmYKrWq0rGTHcfNV2K2i99u0O8LX7QpC/ZI6EHy0WYx7INp8lztNFYtFbiaxay1uE3P4VTSbJ5kq02iZaJuT6BL4ZkFGI7lotsHSsnQEPDU4CYhevijUUfP55eU2yDgh7qIvKpAgvFSXIWCkYTdRWypNpiyYZTtf3yXkH0bI0WXHvNHbRibaqJgTfLIRnyRmzqD0RFsaot4wOP3Uq+JAEDIJQuA/YUntkSNBogCibHSdYUxnIUdmntDhMnu/SZZQ3jYGAc0ktDxWywwuIcwAiRabWK0OA284fV2hxyKqsPgnnsxewEftCpNIcQ7TwXL5NF6TNvhdrtfYOvwOvQqOMqg/VIPh9lj6jIysnm7Sq0uw/tbsdl2mR7J526p1mfsR4vwbxDW//AETp2oHoqrFf9Z6mfQJ6rWo1fpG6T/rkRzHFKvwuoJ3hzMHmmc7E8KKXFYFz7AZS452AF+a7g9nNkXAOhOXfGXVWY+YJhzocIdJJMHmeVuk8UWi1oGXjkqY+2Tyt1QoaZbAK6AjOq6EW8xzQmmy9bHkTR42TE0zkL0KRK8Cq2QcWQ3VB6MYQnLMKsytOkF2obiIXmHPopOZJjP8Ai8k+gGMHRgExeOyfVKfMceQ8yU0/s9Iv69yHQZvdCsZAg0uE6cTOY4clKmYEJ2lhXbthabHuyT2z9jb7tfI+SwG0LbJwxeYbqc9AtbT2S0XkjLL8HkvYPBil19+CsTUGcdY8lnBPoFN+hIdmoWyd1tju57omCPPxUq+Ba5ktje3hII7Vokk8LpuvT7Mg3vBGnsJGnULgBYFs9b8+X3UJ4Ckc1B2YI1KRt2rtFry0gG3OQqL5jjmLCYLjyEgHlAV/TrlsyCN7MiMspjL8Rqq3GYeTLbtFiBlpBA5SP2udwrR0KdlHVmM7Az0nLopMxzhqe9GxOFc0SJgzPdxCr64dIBFvBBMZqy3obTm7hlYxke5OjcdBBsfLqFn676ZcCzfa2MnkbxMXNrQosrbtx0BFh4KsZUSnivhpKrGZR3oLQCC3LhyISGFxs2OfkjukFdcMtvRw5MVLZF8gwcxYyogolQoDl1xynHLESc9Cc5cc5DLk/wBliLFRnGFaXYezwWku1yVLQw284N4kT4rbYKiABA4eWS4kj05Mq8fsXVsnR3eLEIOzthkm+ROYH5WuphDqY5gIAj3x5I6BsUw/w8MyB4HxKtMLs1rOAOp/qAMa45Ax5IwrP/sI6NRLE0RlolGWneyRqmPIzEoLsQDyWBQ5b5eUhUFd266RlqrSniI7JyN1XbTp25ovhhhrwQlKzQCDcRcRaDxQ8FWyuj4oKTimh1JoRqYszcgib72vW99NUDFVKb+LCAYzeHHhOY80LFBVzqrhYH0nxzXPLAvReOb9GcTs5zRyzE2ty484SLK7mR1y9ctEyce50tu0SJFi10ZERlefNDfSBJy6zIKSmulVJPjF24mTkGycgLDoFbU8U5oDagcDEiRoRIPS6palItMH2ExitouexjTEsG63SW8CeUpov8FnG1su6NUEWUCUjs6pDT4BOvt+sl1xlo8+cKZEqC64qJcqWScTmxqEw48bc1oamJFMXz0Cr8Odxh3dBAUMAzf7bpLjx6qTZ0rex+nUfVzJa3Tn0Cdo0w3IITXZIo/C3AhfnFRc8nMlROq4EbMCqUuZQHmEw9I1yg2Y6zEaE8gdQpVq+83nqqyq6yi+qZHehbDR6lUhytKdSRCoHu7SscFUMBA1EMXTVVWar7F5e+apsQM1goSeuMxDm2m0zByRCECogxosOXBwuABMAgkxI56apSsIPuEXDvg9yNj6Yhp4i/iR9goNUy8XZzD1oJ4TfqrBtWQFUUvfknMPUNhzVcbI5ojpKgSvAr2i6EcjR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2095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4280" name="Picture 8" descr="https://encrypted-tbn3.gstatic.com/images?q=tbn:ANd9GcSbud3uHL2bP46HCy7Wl6Z8m5A7seLVjFSCLyFjh8PdUniQl6r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1219200"/>
            <a:ext cx="3976642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VOLTAIRE et la </a:t>
            </a:r>
            <a:r>
              <a:rPr lang="en-GB" b="1" u="sng" dirty="0" err="1" smtClean="0"/>
              <a:t>liberté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d’expression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fr-FR" sz="5400" dirty="0" smtClean="0"/>
              <a:t>“Je </a:t>
            </a:r>
            <a:r>
              <a:rPr lang="fr-FR" sz="5400" dirty="0" smtClean="0"/>
              <a:t>ne suis pas d’accord avec ce que vous dites, mais je me battrai jusqu’à la mort pour que vous ayez le droit de le dire</a:t>
            </a:r>
            <a:r>
              <a:rPr lang="fr-FR" dirty="0" smtClean="0"/>
              <a:t>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4572000" cy="2838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QUAIS DE </a:t>
            </a:r>
          </a:p>
          <a:p>
            <a:pPr algn="ctr" rtl="0"/>
            <a:r>
              <a:rPr lang="en-GB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SEINE</a:t>
            </a:r>
            <a:endParaRPr lang="en-GB" sz="6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" y="6323485"/>
            <a:ext cx="7069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 COURT-MÉTRAGE </a:t>
            </a:r>
            <a:r>
              <a:rPr lang="fr-FR" sz="2400" dirty="0" smtClean="0">
                <a:latin typeface="Century Gothic"/>
                <a:ea typeface="Times New Roman"/>
                <a:cs typeface="Times New Roman"/>
              </a:rPr>
              <a:t>DE GURINDER CHADHA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2" t="21052" r="3415" b="16000"/>
          <a:stretch/>
        </p:blipFill>
        <p:spPr bwMode="auto">
          <a:xfrm>
            <a:off x="228600" y="228600"/>
            <a:ext cx="5347970" cy="26174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rc_mi" descr="https://claudiatanja.files.wordpress.com/2012/02/cropped-2007_paris_je_taime_0123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049"/>
          <a:stretch>
            <a:fillRect/>
          </a:stretch>
        </p:blipFill>
        <p:spPr bwMode="auto">
          <a:xfrm>
            <a:off x="5867400" y="762000"/>
            <a:ext cx="2971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22" t="18316" r="9233" b="14527"/>
          <a:stretch/>
        </p:blipFill>
        <p:spPr bwMode="auto">
          <a:xfrm>
            <a:off x="6096000" y="2971800"/>
            <a:ext cx="2438400" cy="2743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457200"/>
            <a:ext cx="55626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 LES OBJECTIFS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5344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DÉCOUVRIR LE </a:t>
            </a:r>
            <a:r>
              <a:rPr lang="en-GB" dirty="0" smtClean="0">
                <a:solidFill>
                  <a:schemeClr val="tx1"/>
                </a:solidFill>
              </a:rPr>
              <a:t>COURT MÉTRAGE ‘QUAIS DE SEINE’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DÉCOUVRIR </a:t>
            </a:r>
            <a:r>
              <a:rPr lang="en-GB" b="1" dirty="0" smtClean="0">
                <a:solidFill>
                  <a:schemeClr val="tx1"/>
                </a:solidFill>
              </a:rPr>
              <a:t>LE VERLAN </a:t>
            </a:r>
            <a:r>
              <a:rPr lang="en-GB" i="1" dirty="0" smtClean="0">
                <a:solidFill>
                  <a:schemeClr val="tx1"/>
                </a:solidFill>
              </a:rPr>
              <a:t>(French slang)</a:t>
            </a:r>
            <a:endParaRPr lang="en-GB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TRADUIRE LES DIALOGUES – FAIRE LES NOUVEAUX SOUS-TITRES DU FILM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huet.LA.002\AppData\Local\Microsoft\Windows\Temporary Internet Files\Content.IE5\TN0I0GIF\bullseye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486400"/>
            <a:ext cx="7620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u="sng" dirty="0" smtClean="0"/>
              <a:t>HW due for Thursday 19th </a:t>
            </a:r>
            <a:r>
              <a:rPr lang="en-GB" sz="3200" b="1" u="sng" dirty="0" smtClean="0"/>
              <a:t>April</a:t>
            </a:r>
            <a:endParaRPr lang="en-GB" sz="3200" dirty="0" smtClean="0"/>
          </a:p>
          <a:p>
            <a:r>
              <a:rPr lang="en-GB" sz="3200" dirty="0" smtClean="0"/>
              <a:t>Make a list of chat up lines and </a:t>
            </a:r>
            <a:r>
              <a:rPr lang="en-GB" sz="3200" dirty="0" smtClean="0"/>
              <a:t>reactions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7613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thecia.com.au/reviews/p/images/paris-je-t-aime-5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irc_mi" descr="http://a4.ec-images.myspacecdn.com/images01/46/a75685c80440bfa3a5d69bed3c5d3351/l.jpg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518" t="-1" r="26517" b="1543"/>
          <a:stretch/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LE VERLAN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7545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fr-FR" sz="4400" dirty="0" smtClean="0"/>
              <a:t>meuf</a:t>
            </a:r>
            <a:endParaRPr lang="en-GB" sz="4400" dirty="0" smtClean="0"/>
          </a:p>
          <a:p>
            <a:pPr algn="ctr"/>
            <a:r>
              <a:rPr lang="fr-FR" sz="4400" dirty="0" smtClean="0"/>
              <a:t>keum</a:t>
            </a:r>
            <a:endParaRPr lang="en-GB" sz="4400" dirty="0" smtClean="0"/>
          </a:p>
          <a:p>
            <a:pPr algn="ctr"/>
            <a:r>
              <a:rPr lang="fr-FR" sz="4400" dirty="0" smtClean="0"/>
              <a:t>ouf</a:t>
            </a:r>
            <a:endParaRPr lang="en-GB" sz="4400" dirty="0" smtClean="0"/>
          </a:p>
          <a:p>
            <a:pPr algn="ctr"/>
            <a:r>
              <a:rPr lang="fr-FR" sz="4400" dirty="0" err="1" smtClean="0"/>
              <a:t>chammé</a:t>
            </a:r>
            <a:endParaRPr lang="en-GB" sz="4400" dirty="0" smtClean="0"/>
          </a:p>
          <a:p>
            <a:pPr algn="ctr"/>
            <a:r>
              <a:rPr lang="fr-FR" sz="4400" dirty="0" err="1" smtClean="0"/>
              <a:t>téma</a:t>
            </a:r>
            <a:endParaRPr lang="en-GB" sz="4400" dirty="0" smtClean="0"/>
          </a:p>
          <a:p>
            <a:pPr algn="ctr"/>
            <a:r>
              <a:rPr lang="fr-FR" sz="4400" dirty="0" smtClean="0"/>
              <a:t>relou</a:t>
            </a:r>
            <a:endParaRPr lang="en-GB" sz="4400" dirty="0" smtClean="0"/>
          </a:p>
          <a:p>
            <a:pPr algn="ctr"/>
            <a:r>
              <a:rPr lang="fr-FR" sz="4400" dirty="0" err="1" smtClean="0"/>
              <a:t>zar</a:t>
            </a:r>
            <a:r>
              <a:rPr lang="fr-FR" sz="4400" dirty="0" smtClean="0"/>
              <a:t>-bi (</a:t>
            </a:r>
            <a:r>
              <a:rPr lang="fr-FR" sz="4400" dirty="0" err="1" smtClean="0"/>
              <a:t>zarb</a:t>
            </a:r>
            <a:r>
              <a:rPr lang="fr-FR" sz="4400" dirty="0" smtClean="0"/>
              <a:t>')</a:t>
            </a:r>
            <a:endParaRPr lang="en-GB" sz="4400" dirty="0" smtClean="0"/>
          </a:p>
          <a:p>
            <a:pPr algn="ctr"/>
            <a:r>
              <a:rPr lang="fr-FR" sz="4400" dirty="0" err="1" smtClean="0"/>
              <a:t>zyva</a:t>
            </a:r>
            <a:endParaRPr lang="en-GB" sz="4400" dirty="0" smtClean="0"/>
          </a:p>
          <a:p>
            <a:pPr algn="ctr"/>
            <a:r>
              <a:rPr lang="fr-FR" sz="4400" dirty="0" err="1" smtClean="0"/>
              <a:t>teubé</a:t>
            </a:r>
            <a:endParaRPr lang="en-GB" sz="4400" dirty="0" smtClean="0"/>
          </a:p>
          <a:p>
            <a:endParaRPr lang="en-GB" dirty="0"/>
          </a:p>
        </p:txBody>
      </p:sp>
      <p:sp>
        <p:nvSpPr>
          <p:cNvPr id="51202" name="AutoShape 2" descr="data:image/jpeg;base64,/9j/4AAQSkZJRgABAQAAAQABAAD/2wCEAAkGBxQTEBUUEhQVFBQWGB0VFhgWFhUaFBYaFBUYHRYXFB8ZHCgmHBwlHhkbIjEiJykrLi4uHB82ODQuOCgvLi0BCgoKDg0OGBAQGywkHBwsMSwsLCwsLCwsLCwvLCwsLCwsLCwsLCwsLCwsLCwsLCwsNzcsLCwsNyssLDcsLDcrLP/AABEIAG4AsAMBIgACEQEDEQH/xAAcAAEAAgMBAQEAAAAAAAAAAAAABQYBBAcDAgj/xABEEAACAQMCBAMEBQgGCwAAAAABAgMABBESIQUGEzEiQVEyYXGBBxQjobEzQ1JTcoKRkiQ0QmKTsxUWNURUY3OiwdHS/8QAFwEBAQEBAAAAAAAAAAAAAAAAAAECA//EAB8RAQEBAAICAgMAAAAAAAAAAAABESExAkESYSJCUf/aAAwDAQACEQMRAD8A7jSlKBSlKBSlYJoM0zUNxbmOKFumNU02NXRiAaTHkXyQEB9XKiocz31wd5I7RDnwQL1pz6faOAinz2Ru9WS1cXHNaV3xe3iOJZ4Yz6PIin7zVDvILAsyTSS30gA1xmSa5YYOMmKHwoc/3RW7ZcIiXKw8JCgbgvHaxq3wyzMP4VcMWb/Way/4u2/x4v8A6rYteM28hxHPDIfRJEY/caqxsbny4XZ4/vXKD7haGtaXl0yHE/CLMr6pNGx/gbdPxqYY6BWM1zI8Bhi1FLbiNjjYNbOzJk+YjikkB7+aV7cP4teI5W1vLfiGk7wXC9C7Xttle5x5lB5bUwx0ilVXg/PEEkgguFezuT2inwNf/Sf2ZB8DVp1VEZpSlApSlApSlApSlApSlANVLmDjztI1vbNo07TTDBZWIBEUIIIL4OSxyFGNiTtbDVPteRBGmlLy6wCx3FqSS7FmLEwZJJJJJ3NWZ7WI230whYYIy8j+NY1OXc9jLM7ZIGe8j5PpqO1TlvywZQTeydUH8xHlLYDfwsM6pdjg6zg4GFFSnBODJbq2ks7ucySPp6khHbVpAGANgAAB8zUnirfLS1421qkahI0VFHZUAVR8AK9cVmlZQpSlBjFaXE+EQXC6Z4o5QO2tQce9Se3yqF4jzzbQt4xMYg/TadYnNsjZwQ0mMYB2J7AgjORVmRs7/Ogp3HuUmaMopF1Afat7olvnDMcsjDc+LVnbdcVX+B8xSWB0zPJJYghG6w/pVgzeylxgnXFtgOM7YIJG9dTqlcy8MnW6a5CGdOmIwIziaJQQWATtKCfFnOoacAHNWc8VVi4DxyO7RniDgI7RsHUo4ZDvqVtx86k6of0Z3AabiAUEp10k1FWA1vCqyRnVuHUx5KkAjWKvlKhSlKgUpSgVjNDXN+beKcTmkljtra5it4shnTpCSbG5KF2zoxsAgLHfcbCg6Rms5rifKXMs1vcwHryT2s7rGyytrKGbAikjY+LGrAIJPer59IHMUtqsSQ6UaXX9q6l0j6SqdIUEapGySq57IxwcYq2XcXFvzTNcrtuaOIzstmGt0uGBKyRq3jTb7Ua/DGBnfGsk9gverBNxCS1RLK3czTIoaa4nywTWSQSARrkY5IQEBQNz2BZTF0zTNc7NhcPk/wCkL4Md8qbYICfROj292r51Ics8duEuRZ3xWRnQyW1wi6VmVMCRJFydMi5B22IYfNfGwssXTNM1zzmgX1ve9aCV5NfiigcjoTCNcyWuMeCbGXRwTq8QI8OTK2vNpvIkbh6qQygtLMCIoif7GkEGSQeaggDzYbAsRb81Dc33EiWNw0JxJ0ysZ32Z8Kp29C2ap3EuIXMbP0+JSSSpgSKLAywRkDOJjAD0sjvk5Fb8/MrXPBJ7nQA8QJcRsHjZrd1ZmhYHDIdOx8twdwaYNyzjglSa0VMQwt9SZSBp09KM+H3aZB38wa9/o2umfhsIkyXh1W7k+bW7tGT8PDWpwK2KT32fzl4zD/AgFePK/E+jYSOELvJeXIhjzgyNJdS6AD5LjJLb4UE+VXy6jV6XjNM1zK6vVuDqlnvLoZ/3GO6Fmhz2R7cZfvuS7euBXhElxEBNw67eRTv0biQzQSeRUM/jjbO25OD3xT41MdUpmoXlXmBL22EyAowJSSNvbikTZo294+8EVWOYOb5ndks2WONSVMxTW7spIYQqcAKCMaznO+BgAmSaY6Dms1xaPmHiMDa47o3HmYrhIyHx3VXQKVJ+HpXU+V+PR3trHPFkBhhlPtIy7Mje8GllnZZiWpSlRGCKxivqsGg/O3GbQxQXEaAqYHkEfqBbzExsP3QprvfUhngDsEeF1EnjAK6SMgnO3b+Fcx534eYeISZBKXA6qE7gkKEmQbeWFbG+zk+W0Xw9JEgNsLiY2pGOidGNPnHrxq6fuz2866ZsjWa9OVch+Ev4gwdYtz4tE1vJlX9fyaH5VOWd0oklaU4Mt1PqYKxH2crINWAcYjjUZO21OW7Iz30OPZtj9YkI7BijpDH8SHdseQVfWtm7sOjdTQsMK7m5h7gkSHMukg51JJknGCA61f2X2iOHcUiuLDMLTNxOXLqFE2m3cnwK5KhFhUYBz7XnqJ3tE9uJuIWip3tmkuZCOyK8fTjRvQyEkgekZNVs8RlhmeO+urmK3Y6oJ4Yo2BXzjnbpMVkHbOBkb7VNz8wQxWjjhqyEe00xjkOXY4AQyjM87kBVA1d1zsMVm8cJ9J3ncaoEjRtM0k0YgYd0dW1mT36UVmKnYgEedaF8DFFDbW2UeVhDGRu0agappjkHLKuTqIwXZc96+Y4pRcWkU0jSSQWjSSscYeSZo0Vjj00y/I1ocZkYcQtJgSFhmS2Iz5Xcchkz65ItwP2T60nEJ0vPDbCOCJYol0oowBkk+8kncknck7knJrX41FCLScS4SExP1CMAKjK2s/HGTUbxrm+K1nEUsc+kKrPKkTNHGJCRHr05OCVYZAIGN+4zqXXEPr+EjVvqgIaV5EdOuRusMSsASmcFnIxgaRnJ04xlrcNu3tuHCe6/KpEbibIx9oV1lSPXOFxXpYcm67OxhnkfFvHiaPwlZjIgDrITvjJI27gsD3qH5v4k8ymK2yShMobTmK4mtHRzaK3YnuW9SpUZKuFuMV8L7h5ktm/Lwt0znBVnQgavQgn7q15NVCcQ5hd0LW0kVtaIP6wyhi4BIzAuQoTIADnVqz4V7E1YXfRlkZpLqTqgystxaPFkRAK8kBVFHZlzqGD4dxsamLiBp7O2a2YRPF0pY1kUlA0ClWhmXY7HKkbEFRX0zzyyie56YlWPpRpCXZEDMGkbLYLMxVPIYC+dakzpZEXZXrW83EmiO0tj9bGCdpI9Sax6EgqT5+EZrWteHlpYLOEhGZSqkjIjjhVeo+NsndQBnu3uNT3BOFLOL6eRgkLwGzR2I0hV1meXOcadbAZ2/Jk7gg1VOG8bkims7wQmUiKSKWNWCuGkWMnTqwDvGcDzGMZzTe8P6k+a+W2sukwlknikJjJkVOpG+kspBjRQUbSw3GQdO5zW59Edxpur2DIAYRXKj3uGSU/9iVMc33qXfBfrURIjxHcjIOrSkilx8dIIql8p8VS04pE0zrHHLFJAzucIGVldAWOy58QGe+KnfincdspUVwrmK1uZHjt545mjAZ+mwdVDZxll8Odu2alawyUpSg0eM8KiuYjHMupe4wSGUjsyMN1I9RVUX6OVBx9cudOP0bbqZ9dXR/8AFXmlXcGjwrhUVvGI4V0rnJ3LMxPdnZiSx95Jr54vwmO4TTIDsdSMp0vG3kyMOx/HzyK3yarF7z7Zw3TW8zPFpOgyujC316QxTqYwCAynfbeoPBuX71DiKe3dcd5oZBJ3219KRVb5KtSPD+AMJFluZTNInsKq6IIzjdkTJJbf2nZseWN8ziuCMg5HqO1fVW21dVi6I/0lKPP6rER8BPPn8RVP4kXM10W9kcR4cE+IaHVj+Iq58zxGOWG6AJWNXimCjJ6UukiTABJ0PGpwPJnPlio9Al3cRpDpeKORbi4kTSY2aNcQRhh7T5w50k6RGoONQzrfxX0sPF+DJPpYs8ciZCSxNplTVjUASCCDgeFgRsNtq0pOWi5HWurqVPNMwxq37ZhiRj8M49anxWawyjrng0TwCAL00UDp9PwGIp7DRY9kr5VHcqctmzM5MusTOHChdEaHB1Mq5IDOSS2nCnAwo3zYqUFf4hyyGcyQSvbu27gBHhkO3idHHtbHxKVJzvnAxqryizt/SLlnj844kWFW77O2Wcj3Bl9+e1WqsZq7V1WuYeWHuOjEk/1e1jB1RRxpliMdLSWBUBcHYqRnBxsMfM3IdoewlUnZys0oaTP6w6sscbZ7gbAirODWaiNWOyRYhEEXphemEwNOnGNOPTG1UK5+jA50x3IEXkJIupIo8hnWA2OwLAn1z3ro9KsuCI5d5ehs49EK9zl3bBkkI/tOQB8gAAPICpelKgUpSgUpSgwa5tzHPFFe3KTIenIIpT9k0iMrIySO4AICL0xqY7DI9a6VXy6j093y9KsuLLjnP0ZcQjtzLZzA285kaSOJpC0DRkAL9SZidS4AJHfJOwGw6OKo3H+SlKaY4hPAPEtszBHiYH2rKQkdP9gkLsMFRnMbwbiV7CSltOL0L3tr37C+jAzsGIAceWWGDjZvKmDpeKBaqKc/QocXcF1aN/zYXZO/k8QZal7Dmezm/I3UEnuWVCfmM5FRExSvEXKfpr/MKw12g7uo/eH/ALoPelQF3zlYx5DXUTMO6RnqyfyRhm+6tZuZZpNre1kCn85c/Yp3HsocyNtuPCBtgkUFhvbtIkaSRlRFGWZiAo+JNUriPF7m4bXDM9pF+bUQxmWQfpyiVToB2wmAce13wMXkOCJ72cSMMaS+I7aIn9SmTls9ixd/IYr6suHy3e4ElvbnvIwKTyjH5pTvGDnGtgGxnCjIYbkk7ayTt98myXkl07SXck1vECja4oFDyk+yhRQToHtHtlgO6ti8Vr2NmkUaxxKERRhVHYCtisMlKUoFKUoFKUoFKUoFKUoFaPE+FQzjE0avjsSPEp33QjdTv3BBrepQVx+Xpo/6tdyKuCBHcATx+WPE2JMDH6Z71G33L8shAmsbC5UDOfZOfPSrxPj+arrSrq65ueXog3+wV+KGwA/zVP3V9NwGIduAg/u8N/Ez10alNNVG3S70/Y2McJ9JJ40/yEf8a2F4PeOTruIoV2OIItUnvBecsCP3BVmpT5U2obh/LcETB9LSy/rZmaSTsM6SxwgOBsoA91TNKVEKUpQKUpQKUp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623888"/>
            <a:ext cx="2095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24000"/>
            <a:ext cx="3733800" cy="4754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FR" sz="3600" dirty="0" smtClean="0"/>
              <a:t> femme</a:t>
            </a:r>
            <a:r>
              <a:rPr lang="fr-FR" sz="3600" dirty="0" smtClean="0"/>
              <a:t>	</a:t>
            </a:r>
            <a:endParaRPr lang="fr-FR" sz="3600" dirty="0" smtClean="0"/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mec </a:t>
            </a:r>
            <a:r>
              <a:rPr lang="fr-FR" sz="3600" dirty="0" smtClean="0"/>
              <a:t>(homme) </a:t>
            </a:r>
            <a:endParaRPr lang="fr-FR" sz="3600" dirty="0" smtClean="0"/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fou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méchant </a:t>
            </a:r>
            <a:r>
              <a:rPr lang="fr-FR" sz="3600" dirty="0" smtClean="0"/>
              <a:t>	</a:t>
            </a:r>
            <a:endParaRPr lang="fr-FR" sz="3600" dirty="0" smtClean="0"/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mater (regarder)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lourd </a:t>
            </a:r>
            <a:r>
              <a:rPr lang="fr-FR" sz="3600" dirty="0" smtClean="0"/>
              <a:t>(pénible</a:t>
            </a:r>
            <a:r>
              <a:rPr lang="fr-FR" sz="3600" dirty="0" smtClean="0"/>
              <a:t>)  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bizarre 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vas-y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bête</a:t>
            </a:r>
            <a:r>
              <a:rPr lang="fr-FR" sz="3600" dirty="0" smtClean="0"/>
              <a:t>		</a:t>
            </a:r>
            <a:endParaRPr lang="en-GB" sz="3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799"/>
            <a:ext cx="8419748" cy="63246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5-Point Star 2"/>
          <p:cNvSpPr/>
          <p:nvPr/>
        </p:nvSpPr>
        <p:spPr>
          <a:xfrm>
            <a:off x="7086600" y="685800"/>
            <a:ext cx="1295400" cy="1219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s://s-media-cache-ak0.pinimg.com/originals/90/86/ce/9086ce48a5b0d6403af27129c07bb14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868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5562600"/>
          <a:ext cx="9144001" cy="1295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9818"/>
                <a:gridCol w="1402964"/>
                <a:gridCol w="3225432"/>
                <a:gridCol w="2725787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Je pense qu’</a:t>
                      </a:r>
                      <a:endParaRPr lang="en-GB" sz="2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A mon avis</a:t>
                      </a:r>
                      <a:endParaRPr lang="en-GB" sz="2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Selon moi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ils sont …..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stupides / débiles</a:t>
                      </a:r>
                      <a:endParaRPr lang="en-GB" sz="2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marrants / rigolos</a:t>
                      </a:r>
                      <a:endParaRPr lang="en-GB" sz="2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agaçants / pénibles , </a:t>
                      </a:r>
                      <a:r>
                        <a:rPr lang="fr-FR" sz="2000" dirty="0" err="1"/>
                        <a:t>etc</a:t>
                      </a:r>
                      <a:r>
                        <a:rPr lang="fr-FR" sz="2000" dirty="0"/>
                        <a:t>…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                       car</a:t>
                      </a:r>
                      <a:r>
                        <a:rPr lang="fr-FR" sz="2000" dirty="0"/>
                        <a:t>…</a:t>
                      </a:r>
                      <a:endParaRPr lang="en-GB" sz="2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                    parce </a:t>
                      </a:r>
                      <a:r>
                        <a:rPr lang="fr-FR" sz="2000" dirty="0"/>
                        <a:t>que…</a:t>
                      </a:r>
                      <a:endParaRPr lang="en-GB" sz="2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                Ils </a:t>
                      </a:r>
                      <a:r>
                        <a:rPr lang="fr-FR" sz="2000" dirty="0"/>
                        <a:t>ont/ils sont…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381000" y="1447800"/>
            <a:ext cx="4114800" cy="3200400"/>
          </a:xfrm>
          <a:prstGeom prst="cloudCallout">
            <a:avLst>
              <a:gd name="adj1" fmla="val 66523"/>
              <a:gd name="adj2" fmla="val -522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?????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http://i50.tinypic.com/vryrd4.pn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3441" t="2" r="4975" b="67741"/>
          <a:stretch/>
        </p:blipFill>
        <p:spPr bwMode="auto">
          <a:xfrm>
            <a:off x="533400" y="304800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Picture 4" descr="http://i50.tinypic.com/vryrd4.pn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738" t="33443" r="73952" b="33708"/>
          <a:stretch/>
        </p:blipFill>
        <p:spPr bwMode="auto">
          <a:xfrm>
            <a:off x="5029200" y="3810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Picture 5" descr="http://i50.tinypic.com/vryrd4.pn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9232" t="34415" r="40371" b="34300"/>
          <a:stretch/>
        </p:blipFill>
        <p:spPr bwMode="auto">
          <a:xfrm>
            <a:off x="533400" y="3657600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Picture 6" descr="http://i50.tinypic.com/vryrd4.pn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411" t="66292" r="67608" b="-29"/>
          <a:stretch/>
        </p:blipFill>
        <p:spPr bwMode="auto">
          <a:xfrm>
            <a:off x="5105400" y="373380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863</Words>
  <Application>Microsoft Office PowerPoint</Application>
  <PresentationFormat>On-screen Show (4:3)</PresentationFormat>
  <Paragraphs>250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Slide 1</vt:lpstr>
      <vt:lpstr>Slide 2</vt:lpstr>
      <vt:lpstr>Slide 3</vt:lpstr>
      <vt:lpstr> LES OBJECTIFS</vt:lpstr>
      <vt:lpstr>Slide 5</vt:lpstr>
      <vt:lpstr>LE VERLAN</vt:lpstr>
      <vt:lpstr>Slide 7</vt:lpstr>
      <vt:lpstr>Slide 8</vt:lpstr>
      <vt:lpstr>Slide 9</vt:lpstr>
      <vt:lpstr>Slide 10</vt:lpstr>
      <vt:lpstr>Slide 11</vt:lpstr>
      <vt:lpstr>Slide 12</vt:lpstr>
      <vt:lpstr> LES OBJECTIFS</vt:lpstr>
      <vt:lpstr>Slide 14</vt:lpstr>
      <vt:lpstr>Slide 15</vt:lpstr>
      <vt:lpstr>Slide 16</vt:lpstr>
      <vt:lpstr>Slide 17</vt:lpstr>
      <vt:lpstr>LE CHALLENGE</vt:lpstr>
      <vt:lpstr>Slide 19</vt:lpstr>
      <vt:lpstr>Slide 20</vt:lpstr>
      <vt:lpstr>Slide 21</vt:lpstr>
      <vt:lpstr>La morale du court-métrage</vt:lpstr>
      <vt:lpstr>Slide 23</vt:lpstr>
      <vt:lpstr>Slide 24</vt:lpstr>
      <vt:lpstr>Slide 25</vt:lpstr>
      <vt:lpstr>VOLTAIRE</vt:lpstr>
      <vt:lpstr>VOLTAIRE et la liberté d’expression</vt:lpstr>
    </vt:vector>
  </TitlesOfParts>
  <Company>Lampton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mhuet</dc:creator>
  <cp:lastModifiedBy>Muriel</cp:lastModifiedBy>
  <cp:revision>106</cp:revision>
  <cp:lastPrinted>2015-02-11T11:44:36Z</cp:lastPrinted>
  <dcterms:created xsi:type="dcterms:W3CDTF">2011-03-03T14:08:23Z</dcterms:created>
  <dcterms:modified xsi:type="dcterms:W3CDTF">2015-03-21T17:50:38Z</dcterms:modified>
</cp:coreProperties>
</file>