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handoutMasterIdLst>
    <p:handoutMasterId r:id="rId39"/>
  </p:handoutMasterIdLst>
  <p:sldIdLst>
    <p:sldId id="321" r:id="rId2"/>
    <p:sldId id="257" r:id="rId3"/>
    <p:sldId id="279" r:id="rId4"/>
    <p:sldId id="280" r:id="rId5"/>
    <p:sldId id="274" r:id="rId6"/>
    <p:sldId id="258" r:id="rId7"/>
    <p:sldId id="259" r:id="rId8"/>
    <p:sldId id="273" r:id="rId9"/>
    <p:sldId id="316" r:id="rId10"/>
    <p:sldId id="318" r:id="rId11"/>
    <p:sldId id="331" r:id="rId12"/>
    <p:sldId id="319" r:id="rId13"/>
    <p:sldId id="320" r:id="rId14"/>
    <p:sldId id="330" r:id="rId15"/>
    <p:sldId id="281" r:id="rId16"/>
    <p:sldId id="282" r:id="rId17"/>
    <p:sldId id="332" r:id="rId18"/>
    <p:sldId id="335" r:id="rId19"/>
    <p:sldId id="340" r:id="rId20"/>
    <p:sldId id="333" r:id="rId21"/>
    <p:sldId id="334" r:id="rId22"/>
    <p:sldId id="336" r:id="rId23"/>
    <p:sldId id="283" r:id="rId24"/>
    <p:sldId id="284" r:id="rId25"/>
    <p:sldId id="300" r:id="rId26"/>
    <p:sldId id="275" r:id="rId27"/>
    <p:sldId id="314" r:id="rId28"/>
    <p:sldId id="339" r:id="rId29"/>
    <p:sldId id="289" r:id="rId30"/>
    <p:sldId id="290" r:id="rId31"/>
    <p:sldId id="338" r:id="rId32"/>
    <p:sldId id="326" r:id="rId33"/>
    <p:sldId id="327" r:id="rId34"/>
    <p:sldId id="347" r:id="rId35"/>
    <p:sldId id="341" r:id="rId36"/>
    <p:sldId id="342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70" autoAdjust="0"/>
    <p:restoredTop sz="80216" autoAdjust="0"/>
  </p:normalViewPr>
  <p:slideViewPr>
    <p:cSldViewPr snapToGrid="0">
      <p:cViewPr varScale="1">
        <p:scale>
          <a:sx n="78" d="100"/>
          <a:sy n="78" d="100"/>
        </p:scale>
        <p:origin x="-189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D785E-C3E5-4A4D-B14A-859A2D439286}" type="datetimeFigureOut">
              <a:rPr lang="en-GB" smtClean="0"/>
              <a:t>23/11/2014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1AE53-04F2-48C1-9AA4-CC3B033DD9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8208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253158D-0DE5-4240-9E8C-99C257DF3C75}" type="datetimeFigureOut">
              <a:rPr lang="en-GB"/>
              <a:pPr>
                <a:defRPr/>
              </a:pPr>
              <a:t>23/11/2014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93EEABB-2AAD-40E2-A879-E8550BEC02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1155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ＭＳ Ｐゴシック" pitchFamily="-72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9.48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ABAC881-B4C8-4201-A5FC-0AC7F798F2DF}" type="slidenum">
              <a:rPr lang="en-GB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9.48</a:t>
            </a: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443D9A3-B49E-4D6E-A836-F0695A1086E1}" type="slidenum">
              <a:rPr lang="en-GB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GB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9.48</a:t>
            </a: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40A5BC-FAAB-4B60-89E7-A27700FD15AF}" type="slidenum">
              <a:rPr lang="en-GB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GB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9.48</a:t>
            </a: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00AD694-CBB4-4F04-99DE-A16898BCFAC9}" type="slidenum">
              <a:rPr lang="en-GB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GB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A1BF8-963E-4EA0-A34E-4B94447D298C}" type="datetimeFigureOut">
              <a:rPr lang="en-GB"/>
              <a:pPr>
                <a:defRPr/>
              </a:pPr>
              <a:t>23/11/2014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86990-6C77-41BB-ACA9-9337E202DF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5ECCC-586F-4B9F-AD09-F3D6FAC4A580}" type="datetimeFigureOut">
              <a:rPr lang="en-GB"/>
              <a:pPr>
                <a:defRPr/>
              </a:pPr>
              <a:t>23/11/2014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E1BC0-33A5-470A-8DB6-59F9BD8319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F3CE5-DA9D-47C9-A4A2-A98FB255EA0E}" type="datetimeFigureOut">
              <a:rPr lang="en-GB"/>
              <a:pPr>
                <a:defRPr/>
              </a:pPr>
              <a:t>23/11/2014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9A79D-D852-4A38-9D1A-DA11B5C9E6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718B0-C3F8-4FAA-99CB-C848E0BA5E6D}" type="datetimeFigureOut">
              <a:rPr lang="en-GB"/>
              <a:pPr>
                <a:defRPr/>
              </a:pPr>
              <a:t>23/11/2014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C39AE-8B9B-489B-8267-88050DE47D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3CBA2-4D79-4678-86D4-83229AAC6B87}" type="datetimeFigureOut">
              <a:rPr lang="en-GB"/>
              <a:pPr>
                <a:defRPr/>
              </a:pPr>
              <a:t>23/11/2014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5A18A-8FD1-47D4-B2BD-E77F40E48A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E05A6-A816-48D4-AF72-75D5B749922A}" type="datetimeFigureOut">
              <a:rPr lang="en-GB"/>
              <a:pPr>
                <a:defRPr/>
              </a:pPr>
              <a:t>23/11/2014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AE0DB-DC13-4A31-9304-22722D4FF8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8ED71-67A6-4665-A223-839E84CC3EE7}" type="datetimeFigureOut">
              <a:rPr lang="en-GB"/>
              <a:pPr>
                <a:defRPr/>
              </a:pPr>
              <a:t>23/11/2014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E7EDB-B691-42A9-83F7-22222FCE28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4F24F-0505-4DE5-94A8-7D93056C6733}" type="datetimeFigureOut">
              <a:rPr lang="en-GB"/>
              <a:pPr>
                <a:defRPr/>
              </a:pPr>
              <a:t>23/11/2014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603AC-CEC7-49BA-91B2-089FFE21DB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2AD88-849E-46BE-9AE0-697EE8541EC3}" type="datetimeFigureOut">
              <a:rPr lang="en-GB"/>
              <a:pPr>
                <a:defRPr/>
              </a:pPr>
              <a:t>23/11/2014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69C0E-915A-46AC-81B9-0C6BB4D1BE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A137A-91A0-4A68-AE42-D6E37A13B760}" type="datetimeFigureOut">
              <a:rPr lang="en-GB"/>
              <a:pPr>
                <a:defRPr/>
              </a:pPr>
              <a:t>23/11/2014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8CD38-209F-4E33-AC24-401E06F1243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2CF2A-34D5-4762-93A2-734C4932A8FC}" type="datetimeFigureOut">
              <a:rPr lang="en-GB"/>
              <a:pPr>
                <a:defRPr/>
              </a:pPr>
              <a:t>23/11/2014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E1AA0-3321-4CDC-BB0D-7CCDC6D8A7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254D061-0D5B-4001-A61F-ED71E59DD84F}" type="datetimeFigureOut">
              <a:rPr lang="en-GB"/>
              <a:pPr>
                <a:defRPr/>
              </a:pPr>
              <a:t>23/11/2014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1472BCA-474F-46BB-B881-53D2DFDB46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72" charset="-128"/>
          <a:cs typeface="ＭＳ Ｐゴシック" pitchFamily="-72" charset="-128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pitchFamily="-72" charset="-128"/>
          <a:cs typeface="ＭＳ Ｐゴシック" pitchFamily="-72" charset="-128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pitchFamily="-72" charset="-128"/>
          <a:cs typeface="ＭＳ Ｐゴシック" pitchFamily="-72" charset="-128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pitchFamily="-72" charset="-128"/>
          <a:cs typeface="ＭＳ Ｐゴシック" pitchFamily="-72" charset="-128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pitchFamily="-72" charset="-128"/>
          <a:cs typeface="ＭＳ Ｐゴシック" pitchFamily="-72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pitchFamily="-72" charset="-128"/>
          <a:cs typeface="ＭＳ Ｐゴシック" pitchFamily="-72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pitchFamily="-72" charset="-128"/>
          <a:cs typeface="ＭＳ Ｐゴシック" pitchFamily="-72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pitchFamily="-72" charset="-128"/>
          <a:cs typeface="ＭＳ Ｐゴシック" pitchFamily="-72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pitchFamily="-72" charset="-128"/>
          <a:cs typeface="ＭＳ Ｐゴシック" pitchFamily="-72" charset="-128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-72" charset="0"/>
        <a:buChar char="•"/>
        <a:defRPr sz="2800" kern="1200">
          <a:solidFill>
            <a:schemeClr val="tx1"/>
          </a:solidFill>
          <a:latin typeface="+mn-lt"/>
          <a:ea typeface="ＭＳ Ｐゴシック" pitchFamily="-72" charset="-128"/>
          <a:cs typeface="ＭＳ Ｐゴシック" pitchFamily="-72" charset="-128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-72" charset="0"/>
        <a:buChar char="•"/>
        <a:defRPr sz="24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-72" charset="0"/>
        <a:buChar char="•"/>
        <a:defRPr sz="20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-72" charset="0"/>
        <a:buChar char="•"/>
        <a:defRPr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-72" charset="0"/>
        <a:buChar char="•"/>
        <a:defRPr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jpeg"/><Relationship Id="rId8" Type="http://schemas.openxmlformats.org/officeDocument/2006/relationships/image" Target="../media/image10.jpeg"/><Relationship Id="rId9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google.co.uk/url?q=http://www.clker.com/clipart-13937.html&amp;sa=U&amp;ei=AttkVLbqH8nSaIXLgZgP&amp;ved=0CCoQ9QEwCg&amp;usg=AFQjCNHIZWJEnS8McKCgS2cMg-e1cuXtTQ" TargetMode="External"/><Relationship Id="rId12" Type="http://schemas.openxmlformats.org/officeDocument/2006/relationships/image" Target="../media/image24.jpeg"/><Relationship Id="rId13" Type="http://schemas.openxmlformats.org/officeDocument/2006/relationships/hyperlink" Target="http://www.google.co.uk/url?q=http://www.polyvore.com/sofie_dhoore_cartoon_bubble_coat/thing?id=91763437&amp;sa=U&amp;ei=RdtkVKWXJpPnaomcgpgC&amp;ved=0CDQQ9QEwDw&amp;usg=AFQjCNFeHd4xnkx1YTcnSR7hdcjoaUYWhQ" TargetMode="External"/><Relationship Id="rId14" Type="http://schemas.openxmlformats.org/officeDocument/2006/relationships/image" Target="../media/image25.jpeg"/><Relationship Id="rId15" Type="http://schemas.openxmlformats.org/officeDocument/2006/relationships/hyperlink" Target="http://www.google.co.uk/url?q=http://depositphotos.com/21410139/stock-illustration-winter-scarf-cartoon.html&amp;sa=U&amp;ei=adtkVOuEDYLtaJ_YgJAO&amp;ved=0CC4Q9QEwDA&amp;usg=AFQjCNGzYArY-YHfRkS8L-7ZQrliB9pfjg" TargetMode="External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hyperlink" Target="http://www.google.co.uk/url?q=http://www.polyvore.com/cartoon_ruched_babydoll_tube_dress/thing?id=16233077&amp;sa=U&amp;ei=I9pkVMyzKY7gaoj0gdAF&amp;ved=0CDYQ9QEwEA&amp;usg=AFQjCNFeA8poJaLq0ecUt7UYLD6jFk636A" TargetMode="External"/><Relationship Id="rId4" Type="http://schemas.openxmlformats.org/officeDocument/2006/relationships/image" Target="../media/image20.jpeg"/><Relationship Id="rId5" Type="http://schemas.openxmlformats.org/officeDocument/2006/relationships/hyperlink" Target="http://www.google.co.uk/url?q=http://vectortoons.com/product-tag/gloves/&amp;sa=U&amp;ei=SNpkVI6VCsHaaunvgaAI&amp;ved=0CDoQ9QEwEg&amp;usg=AFQjCNGRe3E8AmRdcYhUNb9thgS08ybQWA" TargetMode="External"/><Relationship Id="rId6" Type="http://schemas.openxmlformats.org/officeDocument/2006/relationships/image" Target="../media/image21.jpeg"/><Relationship Id="rId7" Type="http://schemas.openxmlformats.org/officeDocument/2006/relationships/hyperlink" Target="http://www.google.co.uk/url?q=http://www.craghoppers.com/classic-kiwi-trousers-140647.html&amp;sa=U&amp;ei=gtpkVM7uA8zZavH3gYAP&amp;ved=0CBYQ9QEwAA&amp;usg=AFQjCNHUp7ryCrOY90AZbBN08lgo4ccXfA" TargetMode="External"/><Relationship Id="rId8" Type="http://schemas.openxmlformats.org/officeDocument/2006/relationships/image" Target="../media/image22.jpeg"/><Relationship Id="rId9" Type="http://schemas.openxmlformats.org/officeDocument/2006/relationships/hyperlink" Target="http://www.google.co.uk/url?q=http://www.clker.com/clipart-green-hat-1.html&amp;sa=U&amp;ei=xdpkVMCdOsvnavzagNgL&amp;ved=0CCoQ9QEwCg&amp;usg=AFQjCNHQdLZu8NaiFZokz7xVe_UZEVFDZw" TargetMode="External"/><Relationship Id="rId10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jpeg"/><Relationship Id="rId8" Type="http://schemas.openxmlformats.org/officeDocument/2006/relationships/image" Target="../media/image10.jpeg"/><Relationship Id="rId9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jpeg"/><Relationship Id="rId8" Type="http://schemas.openxmlformats.org/officeDocument/2006/relationships/image" Target="../media/image10.jpeg"/><Relationship Id="rId9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jpeg"/><Relationship Id="rId8" Type="http://schemas.openxmlformats.org/officeDocument/2006/relationships/image" Target="../media/image10.jpeg"/><Relationship Id="rId9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13" y="3241930"/>
            <a:ext cx="7886700" cy="1325563"/>
          </a:xfrm>
        </p:spPr>
        <p:txBody>
          <a:bodyPr/>
          <a:lstStyle/>
          <a:p>
            <a:r>
              <a:rPr lang="en-GB" sz="3200" b="1" dirty="0" smtClean="0">
                <a:latin typeface="Century Gothic" pitchFamily="34" charset="0"/>
              </a:rPr>
              <a:t>Do now: </a:t>
            </a:r>
            <a:r>
              <a:rPr lang="en-GB" sz="3200" dirty="0" smtClean="0">
                <a:latin typeface="Century Gothic" pitchFamily="34" charset="0"/>
              </a:rPr>
              <a:t>Complete the </a:t>
            </a:r>
            <a:r>
              <a:rPr lang="en-GB" sz="3200" dirty="0" err="1" smtClean="0">
                <a:latin typeface="Century Gothic" pitchFamily="34" charset="0"/>
              </a:rPr>
              <a:t>wordsearch</a:t>
            </a:r>
            <a:r>
              <a:rPr lang="en-GB" sz="3200" dirty="0" smtClean="0">
                <a:latin typeface="Century Gothic" pitchFamily="34" charset="0"/>
              </a:rPr>
              <a:t>.</a:t>
            </a:r>
            <a:br>
              <a:rPr lang="en-GB" sz="3200" dirty="0" smtClean="0">
                <a:latin typeface="Century Gothic" pitchFamily="34" charset="0"/>
              </a:rPr>
            </a:br>
            <a:r>
              <a:rPr lang="en-GB" sz="3200" dirty="0" smtClean="0">
                <a:latin typeface="Century Gothic" pitchFamily="34" charset="0"/>
              </a:rPr>
              <a:t>What do the films mean in English? </a:t>
            </a:r>
            <a:br>
              <a:rPr lang="en-GB" sz="3200" dirty="0" smtClean="0">
                <a:latin typeface="Century Gothic" pitchFamily="34" charset="0"/>
              </a:rPr>
            </a:br>
            <a:r>
              <a:rPr lang="en-GB" sz="3200" dirty="0">
                <a:latin typeface="Century Gothic" pitchFamily="34" charset="0"/>
              </a:rPr>
              <a:t/>
            </a:r>
            <a:br>
              <a:rPr lang="en-GB" sz="3200" dirty="0">
                <a:latin typeface="Century Gothic" pitchFamily="34" charset="0"/>
              </a:rPr>
            </a:br>
            <a:r>
              <a:rPr lang="en-GB" sz="3200" dirty="0" smtClean="0">
                <a:latin typeface="Century Gothic" pitchFamily="34" charset="0"/>
              </a:rPr>
              <a:t>Challenge: What do the word </a:t>
            </a:r>
            <a:r>
              <a:rPr lang="en-GB" sz="3200" b="1" dirty="0" smtClean="0">
                <a:latin typeface="Century Gothic" pitchFamily="34" charset="0"/>
              </a:rPr>
              <a:t>‘</a:t>
            </a:r>
            <a:r>
              <a:rPr lang="en-GB" sz="3200" b="1" dirty="0" err="1" smtClean="0">
                <a:latin typeface="Century Gothic" pitchFamily="34" charset="0"/>
              </a:rPr>
              <a:t>cortometraje</a:t>
            </a:r>
            <a:r>
              <a:rPr lang="en-GB" sz="3200" b="1" dirty="0" smtClean="0">
                <a:latin typeface="Century Gothic" pitchFamily="34" charset="0"/>
              </a:rPr>
              <a:t>’</a:t>
            </a:r>
            <a:r>
              <a:rPr lang="en-GB" sz="3200" dirty="0" smtClean="0">
                <a:latin typeface="Century Gothic" pitchFamily="34" charset="0"/>
              </a:rPr>
              <a:t> mean? </a:t>
            </a:r>
            <a:br>
              <a:rPr lang="en-GB" sz="3200" dirty="0" smtClean="0">
                <a:latin typeface="Century Gothic" pitchFamily="34" charset="0"/>
              </a:rPr>
            </a:br>
            <a:r>
              <a:rPr lang="en-GB" sz="3200" dirty="0" smtClean="0">
                <a:latin typeface="Century Gothic" pitchFamily="34" charset="0"/>
              </a:rPr>
              <a:t>Look for it in the dictionary. </a:t>
            </a:r>
            <a:endParaRPr lang="en-GB" sz="3200" dirty="0">
              <a:latin typeface="Century Gothic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12805">
            <a:off x="6513112" y="4679793"/>
            <a:ext cx="1880820" cy="188082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714007" y="33180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72" charset="-128"/>
                <a:cs typeface="ＭＳ Ｐゴシック" pitchFamily="-72" charset="-128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pitchFamily="-72" charset="-128"/>
                <a:cs typeface="ＭＳ Ｐゴシック" pitchFamily="-72" charset="-128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pitchFamily="-72" charset="-128"/>
                <a:cs typeface="ＭＳ Ｐゴシック" pitchFamily="-72" charset="-128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pitchFamily="-72" charset="-128"/>
                <a:cs typeface="ＭＳ Ｐゴシック" pitchFamily="-72" charset="-128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pitchFamily="-72" charset="-128"/>
                <a:cs typeface="ＭＳ Ｐゴシック" pitchFamily="-72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pitchFamily="-72" charset="-128"/>
                <a:cs typeface="ＭＳ Ｐゴシック" pitchFamily="-72" charset="-128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pitchFamily="-72" charset="-128"/>
                <a:cs typeface="ＭＳ Ｐゴシック" pitchFamily="-72" charset="-128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pitchFamily="-72" charset="-128"/>
                <a:cs typeface="ＭＳ Ｐゴシック" pitchFamily="-72" charset="-128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pitchFamily="-72" charset="-128"/>
                <a:cs typeface="ＭＳ Ｐゴシック" pitchFamily="-72" charset="-128"/>
              </a:defRPr>
            </a:lvl9pPr>
          </a:lstStyle>
          <a:p>
            <a:r>
              <a:rPr lang="es-ES_tradnl" sz="3200" b="1" dirty="0" smtClean="0">
                <a:latin typeface="Century Gothic" pitchFamily="34" charset="0"/>
              </a:rPr>
              <a:t>El objetivo: </a:t>
            </a:r>
            <a:r>
              <a:rPr lang="es-ES_tradnl" sz="3200" dirty="0" smtClean="0">
                <a:latin typeface="Century Gothic" pitchFamily="34" charset="0"/>
              </a:rPr>
              <a:t>Comenzar explorar un cortometraje. </a:t>
            </a:r>
            <a:endParaRPr lang="es-ES_tradnl" sz="32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767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70013" y="0"/>
            <a:ext cx="12211051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4034" name="WordArt 2"/>
          <p:cNvSpPr>
            <a:spLocks noChangeArrowheads="1" noChangeShapeType="1" noTextEdit="1"/>
          </p:cNvSpPr>
          <p:nvPr/>
        </p:nvSpPr>
        <p:spPr bwMode="auto">
          <a:xfrm>
            <a:off x="762000" y="3429000"/>
            <a:ext cx="4438650" cy="1266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Alma</a:t>
            </a: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533400" y="5713413"/>
            <a:ext cx="60912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fr-FR" sz="2400" b="1">
                <a:latin typeface="Century Gothic" pitchFamily="-72" charset="0"/>
                <a:ea typeface="Times New Roman" pitchFamily="-72" charset="0"/>
                <a:cs typeface="Times New Roman" pitchFamily="-72" charset="0"/>
              </a:rPr>
              <a:t>UN CORTOMETRAJE DE RODRIGO BLASS</a:t>
            </a:r>
            <a:endParaRPr lang="fr-FR" sz="2400" b="1">
              <a:latin typeface="Century Gothic" pitchFamily="-72" charset="0"/>
            </a:endParaRPr>
          </a:p>
        </p:txBody>
      </p:sp>
      <p:pic>
        <p:nvPicPr>
          <p:cNvPr id="44036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438" y="427038"/>
            <a:ext cx="4210050" cy="236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1238" y="828675"/>
            <a:ext cx="2784475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Rectangle 3"/>
          <p:cNvSpPr>
            <a:spLocks noChangeArrowheads="1"/>
          </p:cNvSpPr>
          <p:nvPr/>
        </p:nvSpPr>
        <p:spPr bwMode="auto">
          <a:xfrm>
            <a:off x="646113" y="4999038"/>
            <a:ext cx="19875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s-ES_tradnl" sz="2400" b="1">
                <a:latin typeface="Century Gothic" pitchFamily="-72" charset="0"/>
                <a:ea typeface="Times New Roman" pitchFamily="-72" charset="0"/>
                <a:cs typeface="Times New Roman" pitchFamily="-72" charset="0"/>
              </a:rPr>
              <a:t>Lección dos</a:t>
            </a:r>
            <a:endParaRPr lang="es-ES_tradnl" sz="2400" b="1">
              <a:latin typeface="Century Gothic" pitchFamily="-7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27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604" y="327541"/>
            <a:ext cx="883039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Do now: </a:t>
            </a:r>
          </a:p>
          <a:p>
            <a:r>
              <a:rPr lang="en-GB" sz="3600" dirty="0" smtClean="0">
                <a:latin typeface="Century Gothic" pitchFamily="34" charset="0"/>
              </a:rPr>
              <a:t>Match up the film genres to the pictures. </a:t>
            </a:r>
          </a:p>
          <a:p>
            <a:pPr marL="342900" indent="-342900">
              <a:buAutoNum type="arabicPeriod"/>
            </a:pPr>
            <a:endParaRPr lang="en-GB" sz="4000" dirty="0" smtClean="0">
              <a:latin typeface="Century Gothic" pitchFamily="34" charset="0"/>
            </a:endParaRPr>
          </a:p>
          <a:p>
            <a:endParaRPr lang="en-GB" sz="4000" b="1" dirty="0" smtClean="0">
              <a:latin typeface="Century Gothic" pitchFamily="34" charset="0"/>
            </a:endParaRPr>
          </a:p>
          <a:p>
            <a:endParaRPr lang="en-GB" sz="4000" b="1" dirty="0">
              <a:latin typeface="Century Gothic" pitchFamily="34" charset="0"/>
            </a:endParaRPr>
          </a:p>
          <a:p>
            <a:r>
              <a:rPr lang="en-GB" sz="4000" b="1" dirty="0" smtClean="0">
                <a:latin typeface="Century Gothic" pitchFamily="34" charset="0"/>
              </a:rPr>
              <a:t>El </a:t>
            </a:r>
            <a:r>
              <a:rPr lang="en-GB" sz="4000" b="1" dirty="0" err="1" smtClean="0">
                <a:latin typeface="Century Gothic" pitchFamily="34" charset="0"/>
              </a:rPr>
              <a:t>Objetivo</a:t>
            </a:r>
            <a:r>
              <a:rPr lang="en-GB" sz="4000" b="1" dirty="0" smtClean="0">
                <a:latin typeface="Century Gothic" pitchFamily="34" charset="0"/>
              </a:rPr>
              <a:t>: </a:t>
            </a:r>
            <a:r>
              <a:rPr lang="en-GB" sz="4000" dirty="0" err="1" smtClean="0">
                <a:latin typeface="Century Gothic" pitchFamily="34" charset="0"/>
              </a:rPr>
              <a:t>Describir</a:t>
            </a:r>
            <a:r>
              <a:rPr lang="en-GB" sz="4000" dirty="0" smtClean="0">
                <a:latin typeface="Century Gothic" pitchFamily="34" charset="0"/>
              </a:rPr>
              <a:t> el </a:t>
            </a:r>
            <a:r>
              <a:rPr lang="en-GB" sz="4000" dirty="0" err="1" smtClean="0">
                <a:latin typeface="Century Gothic" pitchFamily="34" charset="0"/>
              </a:rPr>
              <a:t>personaje</a:t>
            </a:r>
            <a:r>
              <a:rPr lang="en-GB" sz="4000" dirty="0" smtClean="0">
                <a:latin typeface="Century Gothic" pitchFamily="34" charset="0"/>
              </a:rPr>
              <a:t> en el </a:t>
            </a:r>
            <a:r>
              <a:rPr lang="en-GB" sz="4000" dirty="0" err="1" smtClean="0">
                <a:latin typeface="Century Gothic" pitchFamily="34" charset="0"/>
              </a:rPr>
              <a:t>cortometraje</a:t>
            </a:r>
            <a:r>
              <a:rPr lang="en-GB" sz="4000" dirty="0" smtClean="0">
                <a:latin typeface="Century Gothic" pitchFamily="34" charset="0"/>
              </a:rPr>
              <a:t>. </a:t>
            </a:r>
            <a:endParaRPr lang="en-GB" sz="4000" dirty="0">
              <a:latin typeface="Century Gothic" pitchFamily="34" charset="0"/>
            </a:endParaRPr>
          </a:p>
          <a:p>
            <a:r>
              <a:rPr lang="en-GB" dirty="0" smtClean="0">
                <a:latin typeface="Century Gothic" pitchFamily="34" charset="0"/>
              </a:rPr>
              <a:t> </a:t>
            </a:r>
            <a:endParaRPr lang="en-GB" dirty="0">
              <a:latin typeface="Century Gothic" pitchFamily="34" charset="0"/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10052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4" descr="http://arts.monash.edu.au/korean/klec/assets/clipart002/klec2003-c169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70200"/>
            <a:ext cx="1701800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0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dirty="0">
                <a:latin typeface="Century Gothic"/>
                <a:cs typeface="Century Gothic"/>
              </a:rPr>
              <a:t>¿</a:t>
            </a:r>
            <a:r>
              <a:rPr lang="en-US" sz="2400" dirty="0" err="1">
                <a:latin typeface="Century Gothic"/>
                <a:cs typeface="Century Gothic"/>
              </a:rPr>
              <a:t>Qué</a:t>
            </a:r>
            <a:r>
              <a:rPr lang="en-US" sz="2400" dirty="0">
                <a:latin typeface="Century Gothic"/>
                <a:cs typeface="Century Gothic"/>
              </a:rPr>
              <a:t> </a:t>
            </a:r>
            <a:r>
              <a:rPr lang="en-US" sz="2400" dirty="0" err="1">
                <a:latin typeface="Century Gothic"/>
                <a:cs typeface="Century Gothic"/>
              </a:rPr>
              <a:t>tiempo</a:t>
            </a:r>
            <a:r>
              <a:rPr lang="en-US" sz="2400" dirty="0">
                <a:latin typeface="Century Gothic"/>
                <a:cs typeface="Century Gothic"/>
              </a:rPr>
              <a:t> </a:t>
            </a:r>
            <a:r>
              <a:rPr lang="en-US" sz="2400" dirty="0" err="1">
                <a:latin typeface="Century Gothic"/>
                <a:cs typeface="Century Gothic"/>
              </a:rPr>
              <a:t>hace</a:t>
            </a:r>
            <a:r>
              <a:rPr lang="en-US" sz="2400" dirty="0">
                <a:latin typeface="Century Gothic"/>
                <a:cs typeface="Century Gothic"/>
              </a:rPr>
              <a:t> hoy</a:t>
            </a:r>
            <a:r>
              <a:rPr lang="en-GB" sz="2400" dirty="0" smtClean="0">
                <a:latin typeface="Century Gothic"/>
                <a:cs typeface="Century Gothic"/>
              </a:rPr>
              <a:t>? </a:t>
            </a:r>
            <a:endParaRPr lang="en-GB" sz="2400" dirty="0">
              <a:latin typeface="Century Gothic"/>
              <a:cs typeface="Century Gothic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400" dirty="0" smtClean="0">
                <a:latin typeface="Century Gothic"/>
                <a:cs typeface="Century Gothic"/>
              </a:rPr>
              <a:t>What is the weather today? </a:t>
            </a:r>
            <a:endParaRPr lang="en-GB" sz="2400" dirty="0">
              <a:latin typeface="Century Gothic"/>
              <a:cs typeface="Century Gothic"/>
            </a:endParaRPr>
          </a:p>
        </p:txBody>
      </p:sp>
      <p:sp>
        <p:nvSpPr>
          <p:cNvPr id="45059" name="Text Box 5"/>
          <p:cNvSpPr txBox="1">
            <a:spLocks noChangeArrowheads="1"/>
          </p:cNvSpPr>
          <p:nvPr/>
        </p:nvSpPr>
        <p:spPr bwMode="auto">
          <a:xfrm>
            <a:off x="0" y="1025525"/>
            <a:ext cx="2143125" cy="585788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>
                <a:latin typeface="Century Gothic" pitchFamily="-72" charset="0"/>
                <a:ea typeface="Century Gothic" pitchFamily="-72" charset="0"/>
                <a:cs typeface="Century Gothic" pitchFamily="-72" charset="0"/>
              </a:rPr>
              <a:t>HACE…</a:t>
            </a:r>
          </a:p>
        </p:txBody>
      </p:sp>
      <p:pic>
        <p:nvPicPr>
          <p:cNvPr id="45060" name="Picture 2" descr="http://www.jsriley.com/ASFS_RM_149/graphics/summer_clipart_su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649413"/>
            <a:ext cx="1357313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420813" y="1993900"/>
            <a:ext cx="2928937" cy="584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3200" dirty="0" err="1" smtClean="0">
                <a:latin typeface="Century Gothic"/>
                <a:ea typeface="+mn-ea"/>
                <a:cs typeface="Century Gothic"/>
              </a:rPr>
              <a:t>Buen</a:t>
            </a:r>
            <a:r>
              <a:rPr lang="en-GB" sz="3200" dirty="0" smtClean="0">
                <a:latin typeface="Century Gothic"/>
                <a:ea typeface="+mn-ea"/>
                <a:cs typeface="Century Gothic"/>
              </a:rPr>
              <a:t> </a:t>
            </a:r>
            <a:r>
              <a:rPr lang="en-GB" sz="3200" dirty="0" err="1" smtClean="0">
                <a:latin typeface="Century Gothic"/>
                <a:ea typeface="+mn-ea"/>
                <a:cs typeface="Century Gothic"/>
              </a:rPr>
              <a:t>tiempo</a:t>
            </a:r>
            <a:endParaRPr lang="en-GB" sz="3200" dirty="0" smtClean="0">
              <a:latin typeface="Century Gothic"/>
              <a:ea typeface="+mn-ea"/>
              <a:cs typeface="Century Gothic"/>
            </a:endParaRPr>
          </a:p>
        </p:txBody>
      </p:sp>
      <p:pic>
        <p:nvPicPr>
          <p:cNvPr id="45062" name="Picture 6" descr="http://www.vniles.com/Content/articlefiles/288-Hottherm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357688"/>
            <a:ext cx="1000125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071563" y="4572000"/>
            <a:ext cx="1643062" cy="584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3200" dirty="0" err="1" smtClean="0">
                <a:latin typeface="Century Gothic"/>
                <a:ea typeface="+mn-ea"/>
                <a:cs typeface="Century Gothic"/>
              </a:rPr>
              <a:t>Calor</a:t>
            </a:r>
            <a:endParaRPr lang="en-GB" sz="3200" dirty="0" smtClean="0">
              <a:latin typeface="Century Gothic"/>
              <a:ea typeface="+mn-ea"/>
              <a:cs typeface="Century Gothic"/>
            </a:endParaRPr>
          </a:p>
        </p:txBody>
      </p:sp>
      <p:pic>
        <p:nvPicPr>
          <p:cNvPr id="45064" name="Picture 8" descr="http://www.terraworld.net/lions/news/ClipArt-ColdThermometer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" y="5572125"/>
            <a:ext cx="143668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287588" y="5897563"/>
            <a:ext cx="1562100" cy="584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3200" dirty="0" err="1">
                <a:latin typeface="Century Gothic"/>
                <a:cs typeface="Century Gothic"/>
              </a:rPr>
              <a:t>Frío</a:t>
            </a:r>
            <a:endParaRPr lang="en-GB" sz="3200" dirty="0">
              <a:latin typeface="Century Gothic"/>
              <a:cs typeface="Century Gothic"/>
            </a:endParaRPr>
          </a:p>
        </p:txBody>
      </p:sp>
      <p:sp>
        <p:nvSpPr>
          <p:cNvPr id="45066" name="Text Box 5"/>
          <p:cNvSpPr txBox="1">
            <a:spLocks noChangeArrowheads="1"/>
          </p:cNvSpPr>
          <p:nvPr/>
        </p:nvSpPr>
        <p:spPr bwMode="auto">
          <a:xfrm>
            <a:off x="6156325" y="2852738"/>
            <a:ext cx="1857375" cy="5842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>
                <a:latin typeface="Century Gothic" pitchFamily="-72" charset="0"/>
                <a:ea typeface="Century Gothic" pitchFamily="-72" charset="0"/>
                <a:cs typeface="Century Gothic" pitchFamily="-72" charset="0"/>
              </a:rPr>
              <a:t>…. y....</a:t>
            </a:r>
          </a:p>
        </p:txBody>
      </p:sp>
      <p:sp>
        <p:nvSpPr>
          <p:cNvPr id="45067" name="Text Box 5"/>
          <p:cNvSpPr txBox="1">
            <a:spLocks noChangeArrowheads="1"/>
          </p:cNvSpPr>
          <p:nvPr/>
        </p:nvSpPr>
        <p:spPr bwMode="auto">
          <a:xfrm>
            <a:off x="5508625" y="3860800"/>
            <a:ext cx="1857375" cy="584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>
                <a:latin typeface="Century Gothic" pitchFamily="-72" charset="0"/>
                <a:ea typeface="Century Gothic" pitchFamily="-72" charset="0"/>
                <a:cs typeface="Century Gothic" pitchFamily="-72" charset="0"/>
              </a:rPr>
              <a:t>Llueve</a:t>
            </a:r>
          </a:p>
        </p:txBody>
      </p:sp>
      <p:pic>
        <p:nvPicPr>
          <p:cNvPr id="45068" name="Picture 10" descr="http://bp1.blogger.com/_gYr0Mr6OpZM/RsZqlayQT-I/AAAAAAAAACE/gFK2Sep9fQY/s200/rain+clipart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51725" y="3644900"/>
            <a:ext cx="15033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9" name="Text Box 5"/>
          <p:cNvSpPr txBox="1">
            <a:spLocks noChangeArrowheads="1"/>
          </p:cNvSpPr>
          <p:nvPr/>
        </p:nvSpPr>
        <p:spPr bwMode="auto">
          <a:xfrm>
            <a:off x="5435600" y="5589588"/>
            <a:ext cx="1857375" cy="584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>
                <a:latin typeface="Century Gothic" pitchFamily="-72" charset="0"/>
                <a:ea typeface="Century Gothic" pitchFamily="-72" charset="0"/>
                <a:cs typeface="Century Gothic" pitchFamily="-72" charset="0"/>
              </a:rPr>
              <a:t>Nieva</a:t>
            </a:r>
          </a:p>
        </p:txBody>
      </p:sp>
      <p:pic>
        <p:nvPicPr>
          <p:cNvPr id="45070" name="Picture 12" descr="http://www.clipartguide.com/_small/1386-0903-0314-3847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80288" y="5084763"/>
            <a:ext cx="1614487" cy="157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1" name="Picture 14" descr="http://hzepeda.files.wordpress.com/2007/09/very_windy-clipart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72275" y="804863"/>
            <a:ext cx="18034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751013" y="3208338"/>
            <a:ext cx="2787650" cy="584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3200" dirty="0" smtClean="0">
                <a:latin typeface="Century Gothic"/>
                <a:ea typeface="+mn-ea"/>
                <a:cs typeface="Century Gothic"/>
              </a:rPr>
              <a:t>Mal </a:t>
            </a:r>
            <a:r>
              <a:rPr lang="en-GB" sz="3200" dirty="0" err="1" smtClean="0">
                <a:latin typeface="Century Gothic"/>
                <a:ea typeface="+mn-ea"/>
                <a:cs typeface="Century Gothic"/>
              </a:rPr>
              <a:t>tiempo</a:t>
            </a:r>
            <a:endParaRPr lang="en-GB" sz="3200" dirty="0" smtClean="0">
              <a:latin typeface="Century Gothic"/>
              <a:ea typeface="+mn-ea"/>
              <a:cs typeface="Century Gothic"/>
            </a:endParaRP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5037138" y="1724025"/>
            <a:ext cx="1655762" cy="5857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3200" dirty="0" err="1" smtClean="0">
                <a:latin typeface="Century Gothic"/>
                <a:ea typeface="+mn-ea"/>
                <a:cs typeface="Century Gothic"/>
              </a:rPr>
              <a:t>viento</a:t>
            </a:r>
            <a:endParaRPr lang="en-GB" sz="3200" dirty="0" smtClean="0">
              <a:latin typeface="Century Gothic"/>
              <a:ea typeface="+mn-ea"/>
              <a:cs typeface="Century Gothic"/>
            </a:endParaRPr>
          </a:p>
        </p:txBody>
      </p:sp>
      <p:sp>
        <p:nvSpPr>
          <p:cNvPr id="45074" name="Text Box 5"/>
          <p:cNvSpPr txBox="1">
            <a:spLocks noChangeArrowheads="1"/>
          </p:cNvSpPr>
          <p:nvPr/>
        </p:nvSpPr>
        <p:spPr bwMode="auto">
          <a:xfrm>
            <a:off x="4586288" y="1057275"/>
            <a:ext cx="2143125" cy="585788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>
                <a:latin typeface="Century Gothic" pitchFamily="-72" charset="0"/>
                <a:ea typeface="Century Gothic" pitchFamily="-72" charset="0"/>
                <a:cs typeface="Century Gothic" pitchFamily="-72" charset="0"/>
              </a:rPr>
              <a:t>HAY…</a:t>
            </a:r>
          </a:p>
        </p:txBody>
      </p:sp>
    </p:spTree>
    <p:extLst>
      <p:ext uri="{BB962C8B-B14F-4D97-AF65-F5344CB8AC3E}">
        <p14:creationId xmlns:p14="http://schemas.microsoft.com/office/powerpoint/2010/main" val="848809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6238"/>
            <a:ext cx="9280525" cy="5211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0144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2400" dirty="0" smtClean="0">
                <a:latin typeface="Century Gothic"/>
                <a:cs typeface="Century Gothic"/>
              </a:rPr>
              <a:t>¿Qué tiempo hace en la película? 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400" dirty="0" smtClean="0">
                <a:latin typeface="Century Gothic"/>
                <a:cs typeface="Century Gothic"/>
              </a:rPr>
              <a:t>What is the weather in the film? </a:t>
            </a:r>
            <a:endParaRPr lang="en-GB" sz="2400" dirty="0">
              <a:latin typeface="Century Gothic"/>
              <a:cs typeface="Century Gothic"/>
            </a:endParaRP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0" y="1025525"/>
            <a:ext cx="2143125" cy="588963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>
                <a:latin typeface="Century Gothic" pitchFamily="-72" charset="0"/>
                <a:ea typeface="Century Gothic" pitchFamily="-72" charset="0"/>
                <a:cs typeface="Century Gothic" pitchFamily="-72" charset="0"/>
              </a:rPr>
              <a:t>HACE…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1779588"/>
            <a:ext cx="2787650" cy="5889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3200" dirty="0" smtClean="0">
                <a:latin typeface="Century Gothic"/>
                <a:ea typeface="+mn-ea"/>
                <a:cs typeface="Century Gothic"/>
              </a:rPr>
              <a:t>Mal </a:t>
            </a:r>
            <a:r>
              <a:rPr lang="en-GB" sz="3200" dirty="0" err="1" smtClean="0">
                <a:latin typeface="Century Gothic"/>
                <a:ea typeface="+mn-ea"/>
                <a:cs typeface="Century Gothic"/>
              </a:rPr>
              <a:t>tiempo</a:t>
            </a:r>
            <a:endParaRPr lang="en-GB" sz="3200" dirty="0" smtClean="0">
              <a:latin typeface="Century Gothic"/>
              <a:ea typeface="+mn-ea"/>
              <a:cs typeface="Century Gothic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2452688"/>
            <a:ext cx="1562100" cy="5889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3200" dirty="0" err="1">
                <a:latin typeface="Century Gothic"/>
                <a:cs typeface="Century Gothic"/>
              </a:rPr>
              <a:t>Frío</a:t>
            </a:r>
            <a:endParaRPr lang="en-GB" sz="3200" dirty="0">
              <a:latin typeface="Century Gothic"/>
              <a:cs typeface="Century Gothic"/>
            </a:endParaRPr>
          </a:p>
        </p:txBody>
      </p:sp>
      <p:sp>
        <p:nvSpPr>
          <p:cNvPr id="18438" name="Text Box 5"/>
          <p:cNvSpPr txBox="1">
            <a:spLocks noChangeArrowheads="1"/>
          </p:cNvSpPr>
          <p:nvPr/>
        </p:nvSpPr>
        <p:spPr bwMode="auto">
          <a:xfrm>
            <a:off x="4637088" y="1058863"/>
            <a:ext cx="1857375" cy="588962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>
                <a:latin typeface="Century Gothic" pitchFamily="-72" charset="0"/>
                <a:ea typeface="Century Gothic" pitchFamily="-72" charset="0"/>
                <a:cs typeface="Century Gothic" pitchFamily="-72" charset="0"/>
              </a:rPr>
              <a:t>…. y....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649788" y="1792288"/>
            <a:ext cx="1857375" cy="5889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>
                <a:latin typeface="Century Gothic" pitchFamily="-72" charset="0"/>
                <a:ea typeface="Century Gothic" pitchFamily="-72" charset="0"/>
                <a:cs typeface="Century Gothic" pitchFamily="-72" charset="0"/>
              </a:rPr>
              <a:t>Nieva</a:t>
            </a:r>
          </a:p>
        </p:txBody>
      </p:sp>
    </p:spTree>
    <p:extLst>
      <p:ext uri="{BB962C8B-B14F-4D97-AF65-F5344CB8AC3E}">
        <p14:creationId xmlns:p14="http://schemas.microsoft.com/office/powerpoint/2010/main" val="3765115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954" y="0"/>
            <a:ext cx="90120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entury Gothic"/>
                <a:cs typeface="Century Gothic"/>
              </a:rPr>
              <a:t>Descriptions recap:</a:t>
            </a:r>
          </a:p>
          <a:p>
            <a:endParaRPr lang="en-US" sz="2400" dirty="0">
              <a:latin typeface="Century Gothic"/>
              <a:cs typeface="Century Gothic"/>
            </a:endParaRPr>
          </a:p>
          <a:p>
            <a:r>
              <a:rPr lang="en-US" sz="2400" dirty="0" smtClean="0">
                <a:latin typeface="Century Gothic"/>
                <a:cs typeface="Century Gothic"/>
              </a:rPr>
              <a:t>Match up the Spanish and English words. </a:t>
            </a:r>
          </a:p>
          <a:p>
            <a:r>
              <a:rPr lang="en-US" sz="2400" dirty="0" smtClean="0">
                <a:latin typeface="Century Gothic"/>
                <a:cs typeface="Century Gothic"/>
              </a:rPr>
              <a:t>Think back to last term and use your books to help. </a:t>
            </a:r>
          </a:p>
          <a:p>
            <a:r>
              <a:rPr lang="en-US" sz="2400" dirty="0" smtClean="0">
                <a:latin typeface="Century Gothic"/>
                <a:cs typeface="Century Gothic"/>
              </a:rPr>
              <a:t>Challenge: put the words into a sentence. </a:t>
            </a:r>
          </a:p>
          <a:p>
            <a:endParaRPr lang="en-US" sz="2400" dirty="0">
              <a:latin typeface="Century Gothic"/>
              <a:cs typeface="Century Gothic"/>
            </a:endParaRPr>
          </a:p>
          <a:p>
            <a:r>
              <a:rPr lang="en-US" sz="2400" dirty="0" smtClean="0">
                <a:latin typeface="Century Gothic"/>
                <a:cs typeface="Century Gothic"/>
              </a:rPr>
              <a:t>- </a:t>
            </a:r>
            <a:r>
              <a:rPr lang="en-US" sz="2400" dirty="0" err="1" smtClean="0">
                <a:latin typeface="Century Gothic"/>
                <a:cs typeface="Century Gothic"/>
              </a:rPr>
              <a:t>Tiene</a:t>
            </a:r>
            <a:r>
              <a:rPr lang="en-US" sz="2400" dirty="0" smtClean="0">
                <a:latin typeface="Century Gothic"/>
                <a:cs typeface="Century Gothic"/>
              </a:rPr>
              <a:t> = </a:t>
            </a:r>
          </a:p>
          <a:p>
            <a:r>
              <a:rPr lang="en-US" sz="2400" dirty="0" smtClean="0">
                <a:latin typeface="Century Gothic"/>
                <a:cs typeface="Century Gothic"/>
              </a:rPr>
              <a:t>- </a:t>
            </a:r>
            <a:r>
              <a:rPr lang="en-US" sz="2400" dirty="0" err="1" smtClean="0">
                <a:latin typeface="Century Gothic"/>
                <a:cs typeface="Century Gothic"/>
              </a:rPr>
              <a:t>Es</a:t>
            </a:r>
            <a:r>
              <a:rPr lang="en-US" sz="2400" dirty="0" smtClean="0">
                <a:latin typeface="Century Gothic"/>
                <a:cs typeface="Century Gothic"/>
              </a:rPr>
              <a:t> = </a:t>
            </a:r>
          </a:p>
          <a:p>
            <a:r>
              <a:rPr lang="en-US" sz="2400" dirty="0" smtClean="0">
                <a:latin typeface="Century Gothic"/>
                <a:cs typeface="Century Gothic"/>
              </a:rPr>
              <a:t>- </a:t>
            </a:r>
            <a:r>
              <a:rPr lang="en-US" sz="2400" dirty="0" err="1" smtClean="0">
                <a:latin typeface="Century Gothic"/>
                <a:cs typeface="Century Gothic"/>
              </a:rPr>
              <a:t>Lleva</a:t>
            </a:r>
            <a:r>
              <a:rPr lang="en-US" sz="2400" dirty="0" smtClean="0">
                <a:latin typeface="Century Gothic"/>
                <a:cs typeface="Century Gothic"/>
              </a:rPr>
              <a:t> = </a:t>
            </a:r>
          </a:p>
        </p:txBody>
      </p:sp>
      <p:sp>
        <p:nvSpPr>
          <p:cNvPr id="3" name="Rectangle 2"/>
          <p:cNvSpPr/>
          <p:nvPr/>
        </p:nvSpPr>
        <p:spPr>
          <a:xfrm>
            <a:off x="3751320" y="2122042"/>
            <a:ext cx="263096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UcPeriod"/>
            </a:pPr>
            <a:r>
              <a:rPr lang="es-ES_tradnl" i="1" dirty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largo</a:t>
            </a:r>
          </a:p>
          <a:p>
            <a:pPr marL="342900" indent="-342900">
              <a:buAutoNum type="alphaUcPeriod"/>
            </a:pPr>
            <a:r>
              <a:rPr lang="es-ES_tradnl" i="1" dirty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liso</a:t>
            </a:r>
          </a:p>
          <a:p>
            <a:pPr marL="342900" indent="-342900">
              <a:buAutoNum type="alphaUcPeriod"/>
            </a:pPr>
            <a:r>
              <a:rPr lang="es-ES_tradnl" i="1" dirty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rizado</a:t>
            </a:r>
          </a:p>
          <a:p>
            <a:pPr marL="342900" indent="-342900">
              <a:buAutoNum type="alphaUcPeriod"/>
            </a:pPr>
            <a:r>
              <a:rPr lang="es-ES_tradnl" i="1" dirty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Corto</a:t>
            </a:r>
            <a:endParaRPr lang="en-US" dirty="0"/>
          </a:p>
          <a:p>
            <a:pPr marL="342900" indent="-342900">
              <a:buAutoNum type="alphaUcPeriod"/>
            </a:pPr>
            <a:r>
              <a:rPr lang="es-ES_tradnl" i="1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verde</a:t>
            </a:r>
            <a:endParaRPr lang="es-ES_tradnl" i="1" dirty="0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  <a:p>
            <a:pPr marL="342900" indent="-342900">
              <a:buAutoNum type="alphaUcPeriod"/>
            </a:pPr>
            <a:r>
              <a:rPr lang="es-ES_tradnl" i="1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Azul </a:t>
            </a:r>
            <a:endParaRPr lang="es-ES_tradnl" i="1" dirty="0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  <a:p>
            <a:pPr marL="342900" indent="-342900">
              <a:buAutoNum type="alphaUcPeriod"/>
            </a:pPr>
            <a:r>
              <a:rPr lang="es-ES_tradnl" i="1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negro</a:t>
            </a:r>
            <a:endParaRPr lang="es-ES_tradnl" i="1" dirty="0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  <a:p>
            <a:pPr marL="342900" indent="-342900">
              <a:buAutoNum type="alphaUcPeriod"/>
            </a:pPr>
            <a:r>
              <a:rPr lang="es-ES_tradnl" i="1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marrón </a:t>
            </a:r>
            <a:endParaRPr lang="es-ES_tradnl" i="1" dirty="0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  <a:p>
            <a:pPr marL="342900" indent="-342900">
              <a:buAutoNum type="alphaUcPeriod"/>
            </a:pPr>
            <a:r>
              <a:rPr lang="es-ES_tradnl" i="1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Gris</a:t>
            </a:r>
            <a:endParaRPr lang="es-ES_tradnl" i="1" dirty="0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  <a:p>
            <a:pPr marL="342900" indent="-342900">
              <a:buAutoNum type="alphaUcPeriod"/>
            </a:pPr>
            <a:r>
              <a:rPr lang="es-ES_tradnl" i="1" dirty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Gafas</a:t>
            </a:r>
          </a:p>
          <a:p>
            <a:pPr marL="342900" indent="-342900">
              <a:buAutoNum type="alphaUcPeriod"/>
            </a:pPr>
            <a:r>
              <a:rPr lang="es-ES_tradnl" i="1" dirty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A</a:t>
            </a:r>
            <a:r>
              <a:rPr lang="es-ES_tradnl" i="1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lto </a:t>
            </a:r>
            <a:endParaRPr lang="es-ES_tradnl" i="1" dirty="0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  <a:p>
            <a:pPr marL="342900" indent="-342900">
              <a:buAutoNum type="alphaUcPeriod"/>
            </a:pPr>
            <a:r>
              <a:rPr lang="es-ES_tradnl" i="1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Mediano</a:t>
            </a:r>
            <a:endParaRPr lang="es-ES_tradnl" i="1" dirty="0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  <a:p>
            <a:pPr marL="342900" indent="-342900">
              <a:buAutoNum type="alphaUcPeriod"/>
            </a:pPr>
            <a:r>
              <a:rPr lang="es-ES_tradnl" i="1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Pecas. </a:t>
            </a:r>
            <a:endParaRPr lang="es-ES_tradnl" i="1" dirty="0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  <a:p>
            <a:pPr marL="342900" indent="-342900">
              <a:buAutoNum type="alphaUcPeriod"/>
            </a:pPr>
            <a:r>
              <a:rPr lang="es-ES_tradnl" i="1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Una barba</a:t>
            </a:r>
            <a:endParaRPr lang="es-ES_tradnl" i="1" dirty="0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  <a:p>
            <a:pPr marL="342900" indent="-342900">
              <a:buAutoNum type="alphaUcPeriod"/>
            </a:pPr>
            <a:r>
              <a:rPr lang="es-ES_tradnl" i="1" dirty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_tradnl" i="1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Un </a:t>
            </a:r>
            <a:r>
              <a:rPr lang="es-ES_tradnl" i="1" dirty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bigote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691958" y="1774529"/>
            <a:ext cx="263080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fontAlgn="base">
              <a:lnSpc>
                <a:spcPct val="115000"/>
              </a:lnSpc>
              <a:spcAft>
                <a:spcPts val="0"/>
              </a:spcAft>
            </a:pPr>
            <a:r>
              <a:rPr lang="es-ES_tradnl" sz="1200" i="1" kern="1200" dirty="0">
                <a:solidFill>
                  <a:srgbClr val="000000"/>
                </a:solidFill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6726" y="2197816"/>
            <a:ext cx="2165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entury Gothic"/>
                <a:cs typeface="Century Gothic"/>
              </a:rPr>
              <a:t>He/she has</a:t>
            </a:r>
            <a:endParaRPr lang="en-US" sz="2000" b="1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2344" y="2561858"/>
            <a:ext cx="2165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entury Gothic"/>
                <a:cs typeface="Century Gothic"/>
              </a:rPr>
              <a:t>He/she is</a:t>
            </a:r>
            <a:endParaRPr lang="en-US" sz="2000" b="1" dirty="0"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7719" y="2952580"/>
            <a:ext cx="2165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entury Gothic"/>
                <a:cs typeface="Century Gothic"/>
              </a:rPr>
              <a:t>He/she wears</a:t>
            </a:r>
            <a:endParaRPr lang="en-US" sz="2000" b="1" dirty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589" y="5750440"/>
            <a:ext cx="24804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GB" sz="1600" i="1" dirty="0">
                <a:solidFill>
                  <a:srgbClr val="000000"/>
                </a:solidFill>
                <a:latin typeface="Century Gothic"/>
                <a:ea typeface="Calibri"/>
                <a:cs typeface="Times New Roman"/>
              </a:rPr>
              <a:t>1. A beard </a:t>
            </a:r>
            <a:endParaRPr lang="en-GB" sz="16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49143" y="3813107"/>
            <a:ext cx="23682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GB" sz="1600" i="1" dirty="0">
                <a:solidFill>
                  <a:srgbClr val="000000"/>
                </a:solidFill>
                <a:latin typeface="Century Gothic"/>
                <a:ea typeface="Calibri"/>
                <a:cs typeface="Times New Roman"/>
              </a:rPr>
              <a:t>2. Black</a:t>
            </a:r>
            <a:endParaRPr lang="en-GB" sz="16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17224" y="2897859"/>
            <a:ext cx="2137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GB" sz="1600" i="1" dirty="0">
                <a:solidFill>
                  <a:srgbClr val="000000"/>
                </a:solidFill>
                <a:latin typeface="Century Gothic"/>
                <a:ea typeface="Calibri"/>
                <a:cs typeface="Times New Roman"/>
              </a:rPr>
              <a:t>3. Short</a:t>
            </a:r>
            <a:endParaRPr lang="en-GB" sz="16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59355" y="4301510"/>
            <a:ext cx="26673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GB" sz="1600" i="1" dirty="0">
                <a:solidFill>
                  <a:srgbClr val="000000"/>
                </a:solidFill>
                <a:latin typeface="Century Gothic"/>
                <a:ea typeface="Calibri"/>
                <a:cs typeface="Times New Roman"/>
              </a:rPr>
              <a:t>4. Grey</a:t>
            </a:r>
            <a:endParaRPr lang="en-GB" sz="16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73134" y="4106147"/>
            <a:ext cx="22790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GB" sz="1600" i="1" dirty="0">
                <a:solidFill>
                  <a:srgbClr val="000000"/>
                </a:solidFill>
                <a:latin typeface="Century Gothic"/>
                <a:ea typeface="Calibri"/>
                <a:cs typeface="Times New Roman"/>
              </a:rPr>
              <a:t>5. Brown</a:t>
            </a:r>
            <a:endParaRPr lang="en-GB" sz="16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62104" y="4871314"/>
            <a:ext cx="25343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GB" sz="1600" i="1" dirty="0">
                <a:solidFill>
                  <a:srgbClr val="000000"/>
                </a:solidFill>
                <a:latin typeface="Century Gothic"/>
                <a:ea typeface="Calibri"/>
                <a:cs typeface="Times New Roman"/>
              </a:rPr>
              <a:t>6.Tall</a:t>
            </a:r>
            <a:endParaRPr lang="en-GB" sz="16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35744" y="5193357"/>
            <a:ext cx="23490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GB" sz="1600" i="1" dirty="0">
                <a:solidFill>
                  <a:srgbClr val="000000"/>
                </a:solidFill>
                <a:latin typeface="Century Gothic"/>
                <a:ea typeface="Calibri"/>
                <a:cs typeface="Times New Roman"/>
              </a:rPr>
              <a:t>7. Medium</a:t>
            </a:r>
            <a:endParaRPr lang="en-GB" sz="16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54609" y="5486399"/>
            <a:ext cx="21510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GB" sz="1600" i="1" dirty="0">
                <a:solidFill>
                  <a:srgbClr val="000000"/>
                </a:solidFill>
                <a:latin typeface="Century Gothic"/>
                <a:ea typeface="Calibri"/>
                <a:cs typeface="Times New Roman"/>
              </a:rPr>
              <a:t>8. Freckles</a:t>
            </a:r>
            <a:endParaRPr lang="en-GB" sz="16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68885" y="5994642"/>
            <a:ext cx="1759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GB" sz="1600" i="1" dirty="0">
                <a:solidFill>
                  <a:srgbClr val="000000"/>
                </a:solidFill>
                <a:latin typeface="Century Gothic"/>
                <a:ea typeface="Calibri"/>
                <a:cs typeface="Times New Roman"/>
              </a:rPr>
              <a:t>9. A moustache</a:t>
            </a:r>
            <a:endParaRPr lang="en-GB" sz="16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86406" y="3487504"/>
            <a:ext cx="22332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GB" sz="1600" i="1" dirty="0">
                <a:solidFill>
                  <a:srgbClr val="000000"/>
                </a:solidFill>
                <a:latin typeface="Century Gothic"/>
                <a:ea typeface="Calibri"/>
                <a:cs typeface="Times New Roman"/>
              </a:rPr>
              <a:t>10. Blue. </a:t>
            </a:r>
            <a:endParaRPr lang="en-GB" sz="16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67736" y="2689778"/>
            <a:ext cx="23170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GB" sz="1600" i="1" dirty="0">
                <a:solidFill>
                  <a:srgbClr val="000000"/>
                </a:solidFill>
                <a:latin typeface="Century Gothic"/>
                <a:ea typeface="Calibri"/>
                <a:cs typeface="Times New Roman"/>
              </a:rPr>
              <a:t>11.Curly</a:t>
            </a:r>
            <a:endParaRPr lang="en-GB" sz="16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23993" y="2087414"/>
            <a:ext cx="25073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GB" sz="1600" i="1" dirty="0">
                <a:solidFill>
                  <a:srgbClr val="000000"/>
                </a:solidFill>
                <a:latin typeface="Century Gothic"/>
                <a:ea typeface="Calibri"/>
                <a:cs typeface="Times New Roman"/>
              </a:rPr>
              <a:t>12. Long</a:t>
            </a:r>
            <a:endParaRPr lang="en-GB" sz="16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10236" y="3178181"/>
            <a:ext cx="26164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GB" sz="1600" i="1" dirty="0">
                <a:solidFill>
                  <a:srgbClr val="000000"/>
                </a:solidFill>
                <a:latin typeface="Century Gothic"/>
                <a:ea typeface="Calibri"/>
                <a:cs typeface="Times New Roman"/>
              </a:rPr>
              <a:t>13. Green</a:t>
            </a:r>
            <a:endParaRPr lang="en-GB" sz="16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42290" y="2396735"/>
            <a:ext cx="2651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GB" sz="1600" i="1" dirty="0">
                <a:solidFill>
                  <a:srgbClr val="000000"/>
                </a:solidFill>
                <a:latin typeface="Century Gothic"/>
                <a:ea typeface="Calibri"/>
                <a:cs typeface="Times New Roman"/>
              </a:rPr>
              <a:t>14. Straight</a:t>
            </a:r>
            <a:endParaRPr lang="en-GB" sz="16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370275" y="4578272"/>
            <a:ext cx="2428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GB" sz="1600" i="1" dirty="0">
                <a:solidFill>
                  <a:srgbClr val="000000"/>
                </a:solidFill>
                <a:latin typeface="Century Gothic"/>
                <a:ea typeface="Calibri"/>
                <a:cs typeface="Times New Roman"/>
              </a:rPr>
              <a:t>15. Glasses</a:t>
            </a:r>
            <a:endParaRPr lang="en-GB" sz="1600" dirty="0">
              <a:latin typeface="Calibri"/>
              <a:ea typeface="Calibri"/>
              <a:cs typeface="Times New Roman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5340275" y="2018735"/>
            <a:ext cx="48844" cy="48392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2101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52767"/>
            <a:ext cx="9144000" cy="163121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s-ES_tradnl" sz="2000" b="1" dirty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Personaje (</a:t>
            </a:r>
            <a:r>
              <a:rPr lang="es-ES_tradnl" sz="2000" b="1" dirty="0" err="1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character</a:t>
            </a:r>
            <a:r>
              <a:rPr lang="es-ES_tradnl" sz="2000" b="1" dirty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).</a:t>
            </a:r>
          </a:p>
          <a:p>
            <a:pPr>
              <a:defRPr/>
            </a:pPr>
            <a:r>
              <a:rPr lang="es-ES_tradnl" sz="2000" b="1" dirty="0" err="1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Tell</a:t>
            </a:r>
            <a:r>
              <a:rPr lang="es-ES_tradnl" sz="2000" b="1" dirty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me </a:t>
            </a:r>
            <a:r>
              <a:rPr lang="es-ES_tradnl" sz="2000" b="1" dirty="0" err="1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grid</a:t>
            </a:r>
            <a:r>
              <a:rPr lang="es-ES_tradnl" sz="2000" b="1" dirty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>
              <a:defRPr/>
            </a:pPr>
            <a:r>
              <a:rPr lang="en-GB" sz="2000" dirty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Use the character section of the tell me grid to create a description of your imagined main character. </a:t>
            </a:r>
          </a:p>
          <a:p>
            <a:pPr>
              <a:defRPr/>
            </a:pPr>
            <a:r>
              <a:rPr lang="en-GB" sz="2000" dirty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Illustrate with a drawing. 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2143125"/>
            <a:ext cx="9144000" cy="2660650"/>
          </a:xfrm>
          <a:prstGeom prst="rect">
            <a:avLst/>
          </a:prstGeom>
          <a:solidFill>
            <a:srgbClr val="DEEBF7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s-ES_tradnl" sz="2800" b="1" dirty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- Tiene el pelo...</a:t>
            </a:r>
            <a:r>
              <a:rPr lang="es-ES_tradnl" sz="2800" i="1" dirty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(largo, liso, rizado, corto)</a:t>
            </a:r>
          </a:p>
          <a:p>
            <a:pPr>
              <a:defRPr/>
            </a:pPr>
            <a:r>
              <a:rPr lang="es-ES_tradnl" sz="2800" b="1" dirty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- Tiene los ojos...</a:t>
            </a:r>
            <a:r>
              <a:rPr lang="es-ES_tradnl" sz="2800" i="1" dirty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(verdes, azules, negros, marrones, grises)</a:t>
            </a:r>
          </a:p>
          <a:p>
            <a:pPr>
              <a:defRPr/>
            </a:pPr>
            <a:r>
              <a:rPr lang="es-ES_tradnl" sz="2800" b="1" dirty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- Lleva…</a:t>
            </a:r>
            <a:r>
              <a:rPr lang="es-ES_tradnl" sz="2800" i="1" dirty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(gafas, un gorro)</a:t>
            </a:r>
          </a:p>
          <a:p>
            <a:pPr>
              <a:defRPr/>
            </a:pPr>
            <a:r>
              <a:rPr lang="es-ES_tradnl" sz="2800" b="1" dirty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- Es…</a:t>
            </a:r>
            <a:r>
              <a:rPr lang="es-ES_tradnl" sz="2800" i="1" dirty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(alto, corto, mediano)</a:t>
            </a:r>
          </a:p>
          <a:p>
            <a:pPr>
              <a:defRPr/>
            </a:pPr>
            <a:r>
              <a:rPr lang="es-ES_tradnl" sz="2800" b="1" dirty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- Tiene….</a:t>
            </a:r>
            <a:r>
              <a:rPr lang="es-ES_tradnl" sz="2800" i="1" dirty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(pecas, una barba, un bigote)</a:t>
            </a:r>
          </a:p>
        </p:txBody>
      </p:sp>
      <p:sp>
        <p:nvSpPr>
          <p:cNvPr id="5" name="Rectangle 4"/>
          <p:cNvSpPr/>
          <p:nvPr/>
        </p:nvSpPr>
        <p:spPr>
          <a:xfrm>
            <a:off x="940172" y="5442773"/>
            <a:ext cx="7916839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i="1" u="sng" dirty="0"/>
              <a:t>Challenge</a:t>
            </a:r>
            <a:r>
              <a:rPr lang="fr-FR" sz="2000" dirty="0"/>
              <a:t> : </a:t>
            </a:r>
            <a:r>
              <a:rPr lang="en-GB" sz="2000" dirty="0"/>
              <a:t>Link your sentences together with connectives and add in a negative phrase. </a:t>
            </a: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8258175" y="6062663"/>
            <a:ext cx="609600" cy="533400"/>
          </a:xfrm>
          <a:prstGeom prst="star5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0931" y="968208"/>
            <a:ext cx="4447231" cy="4447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28600" y="228600"/>
            <a:ext cx="5126038" cy="708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GB" sz="2000" b="1" u="sng" dirty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4. El </a:t>
            </a:r>
            <a:r>
              <a:rPr lang="en-GB" sz="2000" b="1" u="sng" dirty="0" err="1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personaje</a:t>
            </a:r>
            <a:r>
              <a:rPr lang="en-GB" sz="2000" b="1" u="sng" dirty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– ¿</a:t>
            </a:r>
            <a:r>
              <a:rPr lang="en-GB" sz="2000" b="1" u="sng" dirty="0" err="1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Cómo</a:t>
            </a:r>
            <a:r>
              <a:rPr lang="en-GB" sz="2000" b="1" u="sng" dirty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2000" b="1" u="sng" dirty="0" err="1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es</a:t>
            </a:r>
            <a:r>
              <a:rPr lang="en-GB" sz="2000" b="1" u="sng" dirty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la </a:t>
            </a:r>
            <a:r>
              <a:rPr lang="en-GB" sz="2000" b="1" u="sng" dirty="0" err="1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niña</a:t>
            </a:r>
            <a:r>
              <a:rPr lang="en-GB" sz="2000" b="1" u="sng" dirty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?</a:t>
            </a:r>
            <a:r>
              <a:rPr lang="fr-FR" sz="2000" dirty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000" i="1" dirty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fr-FR" sz="2000" i="1" dirty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</a:br>
            <a:r>
              <a:rPr lang="en-GB" sz="2000" i="1" dirty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Character – what does the girl look like?</a:t>
            </a:r>
            <a:endParaRPr lang="en-GB" sz="20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202363" y="1533525"/>
            <a:ext cx="2501900" cy="403225"/>
          </a:xfrm>
          <a:prstGeom prst="rect">
            <a:avLst/>
          </a:prstGeom>
          <a:solidFill>
            <a:srgbClr val="DEEBF7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s-ES_tradnl" sz="2000" b="1" dirty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Tiene el pelo rubio</a:t>
            </a:r>
            <a:endParaRPr lang="es-ES_tradnl" sz="20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367463" y="2725738"/>
            <a:ext cx="2503487" cy="403225"/>
          </a:xfrm>
          <a:prstGeom prst="rect">
            <a:avLst/>
          </a:prstGeom>
          <a:solidFill>
            <a:srgbClr val="DEEBF7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s-ES_tradnl" sz="2000" b="1" dirty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Tiene el pelo liso</a:t>
            </a:r>
            <a:endParaRPr lang="es-ES_tradnl" sz="20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394450" y="3698875"/>
            <a:ext cx="2503488" cy="403225"/>
          </a:xfrm>
          <a:prstGeom prst="rect">
            <a:avLst/>
          </a:prstGeom>
          <a:solidFill>
            <a:srgbClr val="DEEBF7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s-ES_tradnl" sz="2000" b="1" dirty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Tiene el pelo corto</a:t>
            </a:r>
            <a:endParaRPr lang="es-ES_tradnl" sz="20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66688" y="1335088"/>
            <a:ext cx="2501900" cy="403225"/>
          </a:xfrm>
          <a:prstGeom prst="rect">
            <a:avLst/>
          </a:prstGeom>
          <a:solidFill>
            <a:srgbClr val="DEEBF7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s-ES_tradnl" sz="2000" b="1" dirty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Lleva un gorro</a:t>
            </a:r>
            <a:endParaRPr lang="es-ES_tradnl" sz="20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73038" y="2266950"/>
            <a:ext cx="2954337" cy="403225"/>
          </a:xfrm>
          <a:prstGeom prst="rect">
            <a:avLst/>
          </a:prstGeom>
          <a:solidFill>
            <a:srgbClr val="DEEBF7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s-ES_tradnl" sz="2000" b="1" dirty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Tiene los ojos verdes</a:t>
            </a:r>
            <a:endParaRPr lang="es-ES_tradnl" sz="20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990600" y="3222625"/>
            <a:ext cx="1441450" cy="403225"/>
          </a:xfrm>
          <a:prstGeom prst="rect">
            <a:avLst/>
          </a:prstGeom>
          <a:solidFill>
            <a:srgbClr val="DEEBF7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s-ES_tradnl" sz="2000" b="1" dirty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Es baja </a:t>
            </a:r>
            <a:endParaRPr lang="es-ES_tradnl" sz="20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841375" y="4198938"/>
            <a:ext cx="1685925" cy="403225"/>
          </a:xfrm>
          <a:prstGeom prst="rect">
            <a:avLst/>
          </a:prstGeom>
          <a:solidFill>
            <a:srgbClr val="DEEBF7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s-ES_tradnl" sz="2000" b="1" dirty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Es delgada</a:t>
            </a:r>
            <a:endParaRPr lang="es-ES_tradnl" sz="20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8283575" y="5356225"/>
            <a:ext cx="609600" cy="533400"/>
          </a:xfrm>
          <a:prstGeom prst="star5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7931" y="5640719"/>
            <a:ext cx="7916839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i="1" u="sng" dirty="0"/>
              <a:t>Challenge</a:t>
            </a:r>
            <a:r>
              <a:rPr lang="fr-FR" sz="2000" dirty="0"/>
              <a:t> : </a:t>
            </a:r>
            <a:r>
              <a:rPr lang="en-GB" sz="2000" dirty="0"/>
              <a:t>Link your sentences together with connectives and add in a negative phrase.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65981" y="306504"/>
            <a:ext cx="6036228" cy="58477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GB" sz="3200" b="1" u="sng" dirty="0">
                <a:solidFill>
                  <a:schemeClr val="tx1"/>
                </a:solidFill>
                <a:latin typeface="Century Gothic"/>
                <a:ea typeface="Calibri" pitchFamily="34" charset="0"/>
                <a:cs typeface="Century Gothic"/>
              </a:rPr>
              <a:t>¿Y </a:t>
            </a:r>
            <a:r>
              <a:rPr lang="en-GB" sz="3200" b="1" u="sng" dirty="0" err="1" smtClean="0">
                <a:solidFill>
                  <a:schemeClr val="tx1"/>
                </a:solidFill>
                <a:latin typeface="Century Gothic"/>
                <a:ea typeface="Calibri" pitchFamily="34" charset="0"/>
                <a:cs typeface="Century Gothic"/>
              </a:rPr>
              <a:t>tu</a:t>
            </a:r>
            <a:r>
              <a:rPr lang="en-GB" sz="3200" b="1" u="sng" dirty="0" smtClean="0">
                <a:solidFill>
                  <a:schemeClr val="tx1"/>
                </a:solidFill>
                <a:latin typeface="Century Gothic"/>
                <a:ea typeface="Calibri" pitchFamily="34" charset="0"/>
                <a:cs typeface="Century Gothic"/>
              </a:rPr>
              <a:t>? What do you look like?</a:t>
            </a:r>
            <a:endParaRPr lang="en-GB" sz="32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42" y="1291894"/>
            <a:ext cx="2054888" cy="22064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26014" y="2523418"/>
            <a:ext cx="54216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smtClean="0">
                <a:latin typeface="Century Gothic"/>
                <a:cs typeface="Century Gothic"/>
              </a:rPr>
              <a:t>Remember: </a:t>
            </a:r>
          </a:p>
          <a:p>
            <a:r>
              <a:rPr lang="en-US" sz="4000" b="1" dirty="0" err="1" smtClean="0">
                <a:latin typeface="Century Gothic"/>
                <a:cs typeface="Century Gothic"/>
              </a:rPr>
              <a:t>Tengo</a:t>
            </a:r>
            <a:r>
              <a:rPr lang="en-US" sz="4000" dirty="0" smtClean="0">
                <a:latin typeface="Century Gothic"/>
                <a:cs typeface="Century Gothic"/>
              </a:rPr>
              <a:t> = I have</a:t>
            </a:r>
          </a:p>
          <a:p>
            <a:r>
              <a:rPr lang="en-US" sz="4000" b="1" dirty="0" smtClean="0">
                <a:latin typeface="Century Gothic"/>
                <a:cs typeface="Century Gothic"/>
              </a:rPr>
              <a:t>Soy</a:t>
            </a:r>
            <a:r>
              <a:rPr lang="en-US" sz="4000" dirty="0" smtClean="0">
                <a:latin typeface="Century Gothic"/>
                <a:cs typeface="Century Gothic"/>
              </a:rPr>
              <a:t>  = I am</a:t>
            </a:r>
          </a:p>
          <a:p>
            <a:r>
              <a:rPr lang="en-US" sz="4000" b="1" dirty="0" err="1" smtClean="0">
                <a:latin typeface="Century Gothic"/>
                <a:cs typeface="Century Gothic"/>
              </a:rPr>
              <a:t>Llevo</a:t>
            </a:r>
            <a:r>
              <a:rPr lang="en-US" sz="4000" dirty="0" smtClean="0">
                <a:latin typeface="Century Gothic"/>
                <a:cs typeface="Century Gothic"/>
              </a:rPr>
              <a:t>  = I wear. </a:t>
            </a:r>
            <a:endParaRPr lang="en-US" sz="4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49439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007" y="3559909"/>
            <a:ext cx="7886700" cy="1325563"/>
          </a:xfrm>
        </p:spPr>
        <p:txBody>
          <a:bodyPr/>
          <a:lstStyle/>
          <a:p>
            <a:r>
              <a:rPr lang="en-GB" sz="3200" b="1" dirty="0" smtClean="0">
                <a:latin typeface="Century Gothic" pitchFamily="34" charset="0"/>
              </a:rPr>
              <a:t/>
            </a:r>
            <a:br>
              <a:rPr lang="en-GB" sz="3200" b="1" dirty="0" smtClean="0">
                <a:latin typeface="Century Gothic" pitchFamily="34" charset="0"/>
              </a:rPr>
            </a:br>
            <a:r>
              <a:rPr lang="en-GB" sz="3200" b="1" dirty="0" smtClean="0">
                <a:latin typeface="Century Gothic" pitchFamily="34" charset="0"/>
              </a:rPr>
              <a:t>Do now: </a:t>
            </a:r>
            <a:r>
              <a:rPr lang="en-GB" sz="3200" dirty="0" smtClean="0">
                <a:latin typeface="Century Gothic" pitchFamily="34" charset="0"/>
              </a:rPr>
              <a:t>Match the Spanish clothes to  the English translation. </a:t>
            </a:r>
            <a:br>
              <a:rPr lang="en-GB" sz="3200" dirty="0" smtClean="0">
                <a:latin typeface="Century Gothic" pitchFamily="34" charset="0"/>
              </a:rPr>
            </a:br>
            <a:r>
              <a:rPr lang="en-GB" sz="3200" b="1" dirty="0" smtClean="0">
                <a:latin typeface="Century Gothic" pitchFamily="34" charset="0"/>
              </a:rPr>
              <a:t>Challenge: </a:t>
            </a:r>
            <a:r>
              <a:rPr lang="en-GB" sz="3200" dirty="0" smtClean="0">
                <a:latin typeface="Century Gothic" pitchFamily="34" charset="0"/>
              </a:rPr>
              <a:t>Do you remember how to say I wear? </a:t>
            </a:r>
            <a:endParaRPr lang="en-GB" sz="3200" dirty="0">
              <a:latin typeface="Century Gothic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714007" y="975447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72" charset="-128"/>
                <a:cs typeface="ＭＳ Ｐゴシック" pitchFamily="-72" charset="-128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pitchFamily="-72" charset="-128"/>
                <a:cs typeface="ＭＳ Ｐゴシック" pitchFamily="-72" charset="-128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pitchFamily="-72" charset="-128"/>
                <a:cs typeface="ＭＳ Ｐゴシック" pitchFamily="-72" charset="-128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pitchFamily="-72" charset="-128"/>
                <a:cs typeface="ＭＳ Ｐゴシック" pitchFamily="-72" charset="-128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pitchFamily="-72" charset="-128"/>
                <a:cs typeface="ＭＳ Ｐゴシック" pitchFamily="-72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pitchFamily="-72" charset="-128"/>
                <a:cs typeface="ＭＳ Ｐゴシック" pitchFamily="-72" charset="-128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pitchFamily="-72" charset="-128"/>
                <a:cs typeface="ＭＳ Ｐゴシック" pitchFamily="-72" charset="-128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pitchFamily="-72" charset="-128"/>
                <a:cs typeface="ＭＳ Ｐゴシック" pitchFamily="-72" charset="-128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pitchFamily="-72" charset="-128"/>
                <a:cs typeface="ＭＳ Ｐゴシック" pitchFamily="-72" charset="-128"/>
              </a:defRPr>
            </a:lvl9pPr>
          </a:lstStyle>
          <a:p>
            <a:r>
              <a:rPr lang="es-ES_tradnl" sz="3600" b="1" dirty="0" smtClean="0">
                <a:latin typeface="Century Gothic" pitchFamily="34" charset="0"/>
              </a:rPr>
              <a:t>El objetivo: </a:t>
            </a:r>
            <a:r>
              <a:rPr lang="es-ES_tradnl" sz="3600" dirty="0" smtClean="0">
                <a:latin typeface="Century Gothic" pitchFamily="34" charset="0"/>
              </a:rPr>
              <a:t>Entender la secuencia del cortometraje y dar nuestra opinión. </a:t>
            </a:r>
          </a:p>
          <a:p>
            <a:endParaRPr lang="es-ES_tradnl" sz="3200" dirty="0" smtClean="0">
              <a:latin typeface="Century Gothic" pitchFamily="34" charset="0"/>
            </a:endParaRPr>
          </a:p>
          <a:p>
            <a:r>
              <a:rPr lang="es-ES_tradnl" sz="2800" i="1" dirty="0" smtClean="0">
                <a:latin typeface="Century Gothic" pitchFamily="34" charset="0"/>
              </a:rPr>
              <a:t>(</a:t>
            </a:r>
            <a:r>
              <a:rPr lang="es-ES_tradnl" sz="2800" i="1" dirty="0" err="1" smtClean="0">
                <a:latin typeface="Century Gothic" pitchFamily="34" charset="0"/>
              </a:rPr>
              <a:t>To</a:t>
            </a:r>
            <a:r>
              <a:rPr lang="es-ES_tradnl" sz="2800" i="1" dirty="0" smtClean="0">
                <a:latin typeface="Century Gothic" pitchFamily="34" charset="0"/>
              </a:rPr>
              <a:t> </a:t>
            </a:r>
            <a:r>
              <a:rPr lang="es-ES_tradnl" sz="2800" i="1" dirty="0" err="1" smtClean="0">
                <a:latin typeface="Century Gothic" pitchFamily="34" charset="0"/>
              </a:rPr>
              <a:t>understand</a:t>
            </a:r>
            <a:r>
              <a:rPr lang="es-ES_tradnl" sz="2800" i="1" dirty="0" smtClean="0">
                <a:latin typeface="Century Gothic" pitchFamily="34" charset="0"/>
              </a:rPr>
              <a:t> </a:t>
            </a:r>
            <a:r>
              <a:rPr lang="es-ES_tradnl" sz="2800" i="1" dirty="0" err="1" smtClean="0">
                <a:latin typeface="Century Gothic" pitchFamily="34" charset="0"/>
              </a:rPr>
              <a:t>the</a:t>
            </a:r>
            <a:r>
              <a:rPr lang="es-ES_tradnl" sz="2800" i="1" dirty="0" smtClean="0">
                <a:latin typeface="Century Gothic" pitchFamily="34" charset="0"/>
              </a:rPr>
              <a:t> </a:t>
            </a:r>
            <a:r>
              <a:rPr lang="es-ES_tradnl" sz="2800" i="1" dirty="0" err="1" smtClean="0">
                <a:latin typeface="Century Gothic" pitchFamily="34" charset="0"/>
              </a:rPr>
              <a:t>sequence</a:t>
            </a:r>
            <a:r>
              <a:rPr lang="es-ES_tradnl" sz="2800" i="1" dirty="0" smtClean="0">
                <a:latin typeface="Century Gothic" pitchFamily="34" charset="0"/>
              </a:rPr>
              <a:t> of </a:t>
            </a:r>
            <a:r>
              <a:rPr lang="es-ES_tradnl" sz="2800" i="1" dirty="0" err="1" smtClean="0">
                <a:latin typeface="Century Gothic" pitchFamily="34" charset="0"/>
              </a:rPr>
              <a:t>the</a:t>
            </a:r>
            <a:r>
              <a:rPr lang="es-ES_tradnl" sz="2800" i="1" dirty="0" smtClean="0">
                <a:latin typeface="Century Gothic" pitchFamily="34" charset="0"/>
              </a:rPr>
              <a:t> film and </a:t>
            </a:r>
            <a:r>
              <a:rPr lang="es-ES_tradnl" sz="2800" i="1" dirty="0" err="1" smtClean="0">
                <a:latin typeface="Century Gothic" pitchFamily="34" charset="0"/>
              </a:rPr>
              <a:t>give</a:t>
            </a:r>
            <a:r>
              <a:rPr lang="es-ES_tradnl" sz="2800" i="1" dirty="0" smtClean="0">
                <a:latin typeface="Century Gothic" pitchFamily="34" charset="0"/>
              </a:rPr>
              <a:t> </a:t>
            </a:r>
            <a:r>
              <a:rPr lang="es-ES_tradnl" sz="2800" i="1" dirty="0" err="1" smtClean="0">
                <a:latin typeface="Century Gothic" pitchFamily="34" charset="0"/>
              </a:rPr>
              <a:t>an</a:t>
            </a:r>
            <a:r>
              <a:rPr lang="es-ES_tradnl" sz="2800" i="1" dirty="0" smtClean="0">
                <a:latin typeface="Century Gothic" pitchFamily="34" charset="0"/>
              </a:rPr>
              <a:t> </a:t>
            </a:r>
            <a:r>
              <a:rPr lang="es-ES_tradnl" sz="2800" i="1" dirty="0" err="1" smtClean="0">
                <a:latin typeface="Century Gothic" pitchFamily="34" charset="0"/>
              </a:rPr>
              <a:t>opinon</a:t>
            </a:r>
            <a:r>
              <a:rPr lang="es-ES_tradnl" sz="2800" i="1" dirty="0" smtClean="0">
                <a:latin typeface="Century Gothic" pitchFamily="34" charset="0"/>
              </a:rPr>
              <a:t>).</a:t>
            </a:r>
            <a:endParaRPr lang="es-ES_tradnl" sz="2800" i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516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108" y="1169894"/>
            <a:ext cx="3749040" cy="5607423"/>
          </a:xfrm>
        </p:spPr>
        <p:txBody>
          <a:bodyPr>
            <a:normAutofit fontScale="62500" lnSpcReduction="20000"/>
          </a:bodyPr>
          <a:lstStyle/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s-ES_tradnl" b="1" dirty="0" smtClean="0">
                <a:latin typeface="Century Gothic"/>
                <a:cs typeface="Century Gothic"/>
              </a:rPr>
              <a:t>Una chaqueta</a:t>
            </a: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s-ES_tradnl" b="1" dirty="0">
              <a:latin typeface="Century Gothic"/>
              <a:cs typeface="Century Gothic"/>
            </a:endParaRP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s-ES_tradnl" b="1" dirty="0" smtClean="0">
                <a:latin typeface="Century Gothic"/>
                <a:cs typeface="Century Gothic"/>
              </a:rPr>
              <a:t>2. Un vestido</a:t>
            </a: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s-ES_tradnl" b="1" dirty="0">
              <a:latin typeface="Century Gothic"/>
              <a:cs typeface="Century Gothic"/>
            </a:endParaRP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s-ES_tradnl" b="1" dirty="0" smtClean="0">
                <a:latin typeface="Century Gothic"/>
                <a:cs typeface="Century Gothic"/>
              </a:rPr>
              <a:t>3. Guantes </a:t>
            </a: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s-ES_tradnl" b="1" dirty="0">
              <a:latin typeface="Century Gothic"/>
              <a:cs typeface="Century Gothic"/>
            </a:endParaRP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s-ES_tradnl" b="1" dirty="0" smtClean="0">
                <a:latin typeface="Century Gothic"/>
                <a:cs typeface="Century Gothic"/>
              </a:rPr>
              <a:t>4. Pantalones</a:t>
            </a: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s-ES_tradnl" b="1" dirty="0" smtClean="0">
              <a:latin typeface="Century Gothic"/>
              <a:cs typeface="Century Gothic"/>
            </a:endParaRP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s-ES_tradnl" b="1" dirty="0" smtClean="0">
                <a:latin typeface="Century Gothic"/>
                <a:cs typeface="Century Gothic"/>
              </a:rPr>
              <a:t>5. Un gorro</a:t>
            </a: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s-ES_tradnl" dirty="0">
              <a:latin typeface="Century Gothic"/>
              <a:cs typeface="Century Gothic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s-ES_tradnl" b="1" dirty="0" smtClean="0">
                <a:latin typeface="Century Gothic"/>
                <a:cs typeface="Century Gothic"/>
              </a:rPr>
              <a:t>6. Una chaqueta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endParaRPr lang="es-ES_tradnl" b="1" dirty="0">
              <a:latin typeface="Century Gothic"/>
              <a:cs typeface="Century Gothic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s-ES_tradnl" b="1" dirty="0" smtClean="0">
                <a:latin typeface="Century Gothic"/>
                <a:cs typeface="Century Gothic"/>
              </a:rPr>
              <a:t>7. Un abrigo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endParaRPr lang="es-ES_tradnl" b="1" dirty="0">
              <a:latin typeface="Century Gothic"/>
              <a:cs typeface="Century Gothic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s-ES_tradnl" b="1" dirty="0" smtClean="0">
                <a:latin typeface="Century Gothic"/>
                <a:cs typeface="Century Gothic"/>
              </a:rPr>
              <a:t>8. Una bufanda</a:t>
            </a:r>
            <a:endParaRPr lang="es-ES_tradnl" b="1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061" y="2658"/>
            <a:ext cx="84339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entury Gothic" pitchFamily="34" charset="0"/>
              </a:rPr>
              <a:t>Do now: </a:t>
            </a:r>
            <a:r>
              <a:rPr lang="en-GB" sz="2400" dirty="0" smtClean="0">
                <a:latin typeface="Century Gothic" pitchFamily="34" charset="0"/>
              </a:rPr>
              <a:t>Look at the pictures that match the words in Spanish. What is the translation in English? </a:t>
            </a:r>
            <a:endParaRPr lang="en-GB" sz="2400" dirty="0">
              <a:latin typeface="Century Gothic" pitchFamily="34" charset="0"/>
            </a:endParaRPr>
          </a:p>
        </p:txBody>
      </p:sp>
      <p:pic>
        <p:nvPicPr>
          <p:cNvPr id="1026" name="Picture 2" descr="http://t0.gstatic.com/images?q=tbn:ANd9GcR_XwYRiCz-Ha27PD-O_zWFbDMkHF7mvYdRTEDrgGrt1Du9_-Hw:www.thecoloringpics.com/images/2014/11/Brown-Jacket-Cartoon-Stock-Vector-Image-38814259-940x8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9" y="959053"/>
            <a:ext cx="928909" cy="86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77148" y="1202587"/>
            <a:ext cx="1818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=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077148" y="1827903"/>
            <a:ext cx="1818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=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077148" y="2592779"/>
            <a:ext cx="1818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=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147057" y="3312459"/>
            <a:ext cx="1818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=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147057" y="4089969"/>
            <a:ext cx="1818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=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153972" y="4790283"/>
            <a:ext cx="1818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=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153972" y="5431715"/>
            <a:ext cx="1818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=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153972" y="6141720"/>
            <a:ext cx="1818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=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2" name="Picture 2" descr="http://t0.gstatic.com/images?q=tbn:ANd9GcRrYF-_Bz4ed3SOjPTOV_mIepjCiZc3I8hiZ-Em2y9dAyhzXKA8RJ9gVg:www.polyvore.com/cgi/img-thing%3F.out%3Djpg%26size%3Dl%26tid%3D1623307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714" y="1667784"/>
            <a:ext cx="760186" cy="76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1.gstatic.com/images?q=tbn:ANd9GcSBezeYM4mLGssEKBH1zgluKihEZxc5seQ28m_uR_UysKEhgU4S6npaklfh:d1euk9k8t2kc51.cloudfront.net/wp-content/uploads/2013/03/VectorToons-gloves2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0" y="2592779"/>
            <a:ext cx="628646" cy="63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3.gstatic.com/images?q=tbn:ANd9GcTuzG9v2YAyxY0ayT4WhhmxT2_3YsShLmWuzDHwzn4lTGkEQCEkqKNcRPUO:d1wz5max4vh9dh.cloudfront.net/catalog/product/cache/9/image/9df78eab33525d08d6e5fb8d27136e95/i/m/image_294373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4" y="3186103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t3.gstatic.com/images?q=tbn:ANd9GcS0Jta8GpcP8Lg77dv6nChgF4hVP5_7S0VntHThptYAGBl0hiYlNsMKeWs:www.clker.com/cliparts/i/X/Q/4/9/U/green-hat-md.pn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978" y="4063394"/>
            <a:ext cx="691665" cy="47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1.gstatic.com/images?q=tbn:ANd9GcSkeqqEZY3lh3QvxjsnZBJ3JkIRgxIURe-0REdjUKiQXXL8QPMetBSsGbfn:www.clker.com/cliparts/f/c/5/7/11970970671418396541johnny_automatic_jacket.svg.hi.png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652" y="4599092"/>
            <a:ext cx="585788" cy="64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t3.gstatic.com/images?q=tbn:ANd9GcQUpawReD63wDbvKHoqkCOMqB-HP8Fpw3uXSxJrUREXnGwyrMUFDvSr7A:www.polyvore.com/cgi/img-thing%3F.out%3Djpg%26size%3Dl%26tid%3D91763437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470" y="5328190"/>
            <a:ext cx="813529" cy="81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t2.gstatic.com/images?q=tbn:ANd9GcQkLMT3u2Qhsy1K_oL3M0FtHgTDNVsL9IA4eKIxx9kEWC5ICqAAFiGwrLmP:st.depositphotos.com/1742172/2141/v/950/depositphotos_21410139-winter-scarf-cartoon.jpg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451" y="6051927"/>
            <a:ext cx="832254" cy="832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606349" y="1206850"/>
            <a:ext cx="1818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A coat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5606349" y="1827903"/>
            <a:ext cx="1818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A dress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5606349" y="2592779"/>
            <a:ext cx="1818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Gloves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5545314" y="3312456"/>
            <a:ext cx="1818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Trousers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5545314" y="4063394"/>
            <a:ext cx="1818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A hat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5545314" y="4774627"/>
            <a:ext cx="1818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A jacket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5545314" y="5356825"/>
            <a:ext cx="1818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A coat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5516222" y="6141718"/>
            <a:ext cx="1818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A scarf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5709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2"/>
          <p:cNvSpPr>
            <a:spLocks noChangeArrowheads="1" noChangeShapeType="1" noTextEdit="1"/>
          </p:cNvSpPr>
          <p:nvPr/>
        </p:nvSpPr>
        <p:spPr bwMode="auto">
          <a:xfrm>
            <a:off x="762000" y="3429000"/>
            <a:ext cx="4438650" cy="1266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Alma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533400" y="5715000"/>
            <a:ext cx="5913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fr-FR" sz="2400" b="1">
                <a:latin typeface="Century Gothic" pitchFamily="-72" charset="0"/>
                <a:ea typeface="Times New Roman" pitchFamily="-72" charset="0"/>
                <a:cs typeface="Times New Roman" pitchFamily="-72" charset="0"/>
              </a:rPr>
              <a:t>UN CORTOMETRAJE DE RODRIGO BLASS</a:t>
            </a:r>
            <a:endParaRPr lang="fr-FR" sz="2400" b="1">
              <a:latin typeface="Century Gothic" pitchFamily="-72" charset="0"/>
            </a:endParaRPr>
          </a:p>
        </p:txBody>
      </p:sp>
      <p:pic>
        <p:nvPicPr>
          <p:cNvPr id="15364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438" y="427038"/>
            <a:ext cx="4210050" cy="236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1238" y="828675"/>
            <a:ext cx="2784475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3"/>
          <p:cNvSpPr>
            <a:spLocks noChangeArrowheads="1"/>
          </p:cNvSpPr>
          <p:nvPr/>
        </p:nvSpPr>
        <p:spPr bwMode="auto">
          <a:xfrm>
            <a:off x="646113" y="5000625"/>
            <a:ext cx="2000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s-ES_tradnl" sz="2400" b="1">
                <a:latin typeface="Century Gothic" pitchFamily="-72" charset="0"/>
                <a:ea typeface="Times New Roman" pitchFamily="-72" charset="0"/>
                <a:cs typeface="Times New Roman" pitchFamily="-72" charset="0"/>
              </a:rPr>
              <a:t>Lección uno</a:t>
            </a:r>
            <a:endParaRPr lang="es-ES_tradnl" sz="2400" b="1">
              <a:latin typeface="Century Gothic" pitchFamily="-72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70013" y="0"/>
            <a:ext cx="12211051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7106" name="WordArt 2"/>
          <p:cNvSpPr>
            <a:spLocks noChangeArrowheads="1" noChangeShapeType="1" noTextEdit="1"/>
          </p:cNvSpPr>
          <p:nvPr/>
        </p:nvSpPr>
        <p:spPr bwMode="auto">
          <a:xfrm>
            <a:off x="762000" y="3429000"/>
            <a:ext cx="4438650" cy="1266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Alma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533400" y="5713413"/>
            <a:ext cx="60912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fr-FR" sz="2400" b="1">
                <a:latin typeface="Century Gothic" pitchFamily="-72" charset="0"/>
                <a:ea typeface="Times New Roman" pitchFamily="-72" charset="0"/>
                <a:cs typeface="Times New Roman" pitchFamily="-72" charset="0"/>
              </a:rPr>
              <a:t>UN CORTOMETRAJE DE RODRIGO BLASS</a:t>
            </a:r>
            <a:endParaRPr lang="fr-FR" sz="2400" b="1">
              <a:latin typeface="Century Gothic" pitchFamily="-72" charset="0"/>
            </a:endParaRPr>
          </a:p>
        </p:txBody>
      </p:sp>
      <p:pic>
        <p:nvPicPr>
          <p:cNvPr id="47108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438" y="427038"/>
            <a:ext cx="4210050" cy="236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1238" y="828675"/>
            <a:ext cx="2784475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Rectangle 3"/>
          <p:cNvSpPr>
            <a:spLocks noChangeArrowheads="1"/>
          </p:cNvSpPr>
          <p:nvPr/>
        </p:nvSpPr>
        <p:spPr bwMode="auto">
          <a:xfrm>
            <a:off x="646113" y="4999038"/>
            <a:ext cx="19748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s-ES_tradnl" sz="2400" b="1">
                <a:latin typeface="Century Gothic" pitchFamily="-72" charset="0"/>
                <a:ea typeface="Times New Roman" pitchFamily="-72" charset="0"/>
                <a:cs typeface="Times New Roman" pitchFamily="-72" charset="0"/>
              </a:rPr>
              <a:t>Lección tres</a:t>
            </a:r>
            <a:endParaRPr lang="es-ES_tradnl" sz="2400" b="1">
              <a:latin typeface="Century Gothic" pitchFamily="-7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934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4" descr="http://arts.monash.edu.au/korean/klec/assets/clipart002/klec2003-c169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70200"/>
            <a:ext cx="1701800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0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dirty="0">
                <a:latin typeface="Century Gothic"/>
                <a:cs typeface="Century Gothic"/>
              </a:rPr>
              <a:t>¿</a:t>
            </a:r>
            <a:r>
              <a:rPr lang="en-US" sz="2400" dirty="0" err="1">
                <a:latin typeface="Century Gothic"/>
                <a:cs typeface="Century Gothic"/>
              </a:rPr>
              <a:t>Qué</a:t>
            </a:r>
            <a:r>
              <a:rPr lang="en-US" sz="2400" dirty="0">
                <a:latin typeface="Century Gothic"/>
                <a:cs typeface="Century Gothic"/>
              </a:rPr>
              <a:t> </a:t>
            </a:r>
            <a:r>
              <a:rPr lang="en-US" sz="2400" dirty="0" err="1">
                <a:latin typeface="Century Gothic"/>
                <a:cs typeface="Century Gothic"/>
              </a:rPr>
              <a:t>tiempo</a:t>
            </a:r>
            <a:r>
              <a:rPr lang="en-US" sz="2400" dirty="0">
                <a:latin typeface="Century Gothic"/>
                <a:cs typeface="Century Gothic"/>
              </a:rPr>
              <a:t> </a:t>
            </a:r>
            <a:r>
              <a:rPr lang="en-US" sz="2400" dirty="0" err="1">
                <a:latin typeface="Century Gothic"/>
                <a:cs typeface="Century Gothic"/>
              </a:rPr>
              <a:t>hace</a:t>
            </a:r>
            <a:r>
              <a:rPr lang="en-US" sz="2400" dirty="0">
                <a:latin typeface="Century Gothic"/>
                <a:cs typeface="Century Gothic"/>
              </a:rPr>
              <a:t> hoy</a:t>
            </a:r>
            <a:r>
              <a:rPr lang="en-GB" sz="2400" dirty="0" smtClean="0">
                <a:latin typeface="Century Gothic"/>
                <a:cs typeface="Century Gothic"/>
              </a:rPr>
              <a:t>? </a:t>
            </a:r>
            <a:endParaRPr lang="en-GB" sz="2400" dirty="0">
              <a:latin typeface="Century Gothic"/>
              <a:cs typeface="Century Gothic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400" dirty="0" smtClean="0">
                <a:latin typeface="Century Gothic"/>
                <a:cs typeface="Century Gothic"/>
              </a:rPr>
              <a:t>What is the weather today? </a:t>
            </a:r>
            <a:endParaRPr lang="en-GB" sz="2400" dirty="0">
              <a:latin typeface="Century Gothic"/>
              <a:cs typeface="Century Gothic"/>
            </a:endParaRPr>
          </a:p>
        </p:txBody>
      </p:sp>
      <p:sp>
        <p:nvSpPr>
          <p:cNvPr id="48131" name="Text Box 5"/>
          <p:cNvSpPr txBox="1">
            <a:spLocks noChangeArrowheads="1"/>
          </p:cNvSpPr>
          <p:nvPr/>
        </p:nvSpPr>
        <p:spPr bwMode="auto">
          <a:xfrm>
            <a:off x="0" y="1025525"/>
            <a:ext cx="2143125" cy="585788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>
                <a:latin typeface="Century Gothic" pitchFamily="-72" charset="0"/>
                <a:ea typeface="Century Gothic" pitchFamily="-72" charset="0"/>
                <a:cs typeface="Century Gothic" pitchFamily="-72" charset="0"/>
              </a:rPr>
              <a:t>HACE…</a:t>
            </a:r>
          </a:p>
        </p:txBody>
      </p:sp>
      <p:pic>
        <p:nvPicPr>
          <p:cNvPr id="48132" name="Picture 2" descr="http://www.jsriley.com/ASFS_RM_149/graphics/summer_clipart_su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649413"/>
            <a:ext cx="1357313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420813" y="1993900"/>
            <a:ext cx="2928937" cy="584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3200" dirty="0" err="1" smtClean="0">
                <a:latin typeface="Century Gothic"/>
                <a:ea typeface="+mn-ea"/>
                <a:cs typeface="Century Gothic"/>
              </a:rPr>
              <a:t>Buen</a:t>
            </a:r>
            <a:r>
              <a:rPr lang="en-GB" sz="3200" dirty="0" smtClean="0">
                <a:latin typeface="Century Gothic"/>
                <a:ea typeface="+mn-ea"/>
                <a:cs typeface="Century Gothic"/>
              </a:rPr>
              <a:t> </a:t>
            </a:r>
            <a:r>
              <a:rPr lang="en-GB" sz="3200" dirty="0" err="1" smtClean="0">
                <a:latin typeface="Century Gothic"/>
                <a:ea typeface="+mn-ea"/>
                <a:cs typeface="Century Gothic"/>
              </a:rPr>
              <a:t>tiempo</a:t>
            </a:r>
            <a:endParaRPr lang="en-GB" sz="3200" dirty="0" smtClean="0">
              <a:latin typeface="Century Gothic"/>
              <a:ea typeface="+mn-ea"/>
              <a:cs typeface="Century Gothic"/>
            </a:endParaRPr>
          </a:p>
        </p:txBody>
      </p:sp>
      <p:pic>
        <p:nvPicPr>
          <p:cNvPr id="48134" name="Picture 6" descr="http://www.vniles.com/Content/articlefiles/288-Hottherm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357688"/>
            <a:ext cx="1000125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071563" y="4572000"/>
            <a:ext cx="1643062" cy="584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3200" dirty="0" err="1" smtClean="0">
                <a:latin typeface="Century Gothic"/>
                <a:ea typeface="+mn-ea"/>
                <a:cs typeface="Century Gothic"/>
              </a:rPr>
              <a:t>Calor</a:t>
            </a:r>
            <a:endParaRPr lang="en-GB" sz="3200" dirty="0" smtClean="0">
              <a:latin typeface="Century Gothic"/>
              <a:ea typeface="+mn-ea"/>
              <a:cs typeface="Century Gothic"/>
            </a:endParaRPr>
          </a:p>
        </p:txBody>
      </p:sp>
      <p:pic>
        <p:nvPicPr>
          <p:cNvPr id="48136" name="Picture 8" descr="http://www.terraworld.net/lions/news/ClipArt-ColdThermometer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" y="5572125"/>
            <a:ext cx="143668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287588" y="5897563"/>
            <a:ext cx="1562100" cy="584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3200" dirty="0" err="1">
                <a:latin typeface="Century Gothic"/>
                <a:cs typeface="Century Gothic"/>
              </a:rPr>
              <a:t>Frío</a:t>
            </a:r>
            <a:endParaRPr lang="en-GB" sz="3200" dirty="0">
              <a:latin typeface="Century Gothic"/>
              <a:cs typeface="Century Gothic"/>
            </a:endParaRPr>
          </a:p>
        </p:txBody>
      </p:sp>
      <p:sp>
        <p:nvSpPr>
          <p:cNvPr id="48138" name="Text Box 5"/>
          <p:cNvSpPr txBox="1">
            <a:spLocks noChangeArrowheads="1"/>
          </p:cNvSpPr>
          <p:nvPr/>
        </p:nvSpPr>
        <p:spPr bwMode="auto">
          <a:xfrm>
            <a:off x="6156325" y="2852738"/>
            <a:ext cx="1857375" cy="5842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>
                <a:latin typeface="Century Gothic" pitchFamily="-72" charset="0"/>
                <a:ea typeface="Century Gothic" pitchFamily="-72" charset="0"/>
                <a:cs typeface="Century Gothic" pitchFamily="-72" charset="0"/>
              </a:rPr>
              <a:t>…. y....</a:t>
            </a:r>
          </a:p>
        </p:txBody>
      </p:sp>
      <p:sp>
        <p:nvSpPr>
          <p:cNvPr id="48139" name="Text Box 5"/>
          <p:cNvSpPr txBox="1">
            <a:spLocks noChangeArrowheads="1"/>
          </p:cNvSpPr>
          <p:nvPr/>
        </p:nvSpPr>
        <p:spPr bwMode="auto">
          <a:xfrm>
            <a:off x="5508625" y="3860800"/>
            <a:ext cx="1857375" cy="584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>
                <a:latin typeface="Century Gothic" pitchFamily="-72" charset="0"/>
                <a:ea typeface="Century Gothic" pitchFamily="-72" charset="0"/>
                <a:cs typeface="Century Gothic" pitchFamily="-72" charset="0"/>
              </a:rPr>
              <a:t>Llueve</a:t>
            </a:r>
          </a:p>
        </p:txBody>
      </p:sp>
      <p:pic>
        <p:nvPicPr>
          <p:cNvPr id="48140" name="Picture 10" descr="http://bp1.blogger.com/_gYr0Mr6OpZM/RsZqlayQT-I/AAAAAAAAACE/gFK2Sep9fQY/s200/rain+clipart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51725" y="3644900"/>
            <a:ext cx="15033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41" name="Text Box 5"/>
          <p:cNvSpPr txBox="1">
            <a:spLocks noChangeArrowheads="1"/>
          </p:cNvSpPr>
          <p:nvPr/>
        </p:nvSpPr>
        <p:spPr bwMode="auto">
          <a:xfrm>
            <a:off x="5435600" y="5589588"/>
            <a:ext cx="1857375" cy="584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>
                <a:latin typeface="Century Gothic" pitchFamily="-72" charset="0"/>
                <a:ea typeface="Century Gothic" pitchFamily="-72" charset="0"/>
                <a:cs typeface="Century Gothic" pitchFamily="-72" charset="0"/>
              </a:rPr>
              <a:t>Nieva</a:t>
            </a:r>
          </a:p>
        </p:txBody>
      </p:sp>
      <p:pic>
        <p:nvPicPr>
          <p:cNvPr id="48142" name="Picture 12" descr="http://www.clipartguide.com/_small/1386-0903-0314-3847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80288" y="5084763"/>
            <a:ext cx="1614487" cy="157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3" name="Picture 14" descr="http://hzepeda.files.wordpress.com/2007/09/very_windy-clipart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72275" y="804863"/>
            <a:ext cx="18034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751013" y="3208338"/>
            <a:ext cx="2787650" cy="584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3200" dirty="0" smtClean="0">
                <a:latin typeface="Century Gothic"/>
                <a:ea typeface="+mn-ea"/>
                <a:cs typeface="Century Gothic"/>
              </a:rPr>
              <a:t>Mal </a:t>
            </a:r>
            <a:r>
              <a:rPr lang="en-GB" sz="3200" dirty="0" err="1" smtClean="0">
                <a:latin typeface="Century Gothic"/>
                <a:ea typeface="+mn-ea"/>
                <a:cs typeface="Century Gothic"/>
              </a:rPr>
              <a:t>tiempo</a:t>
            </a:r>
            <a:endParaRPr lang="en-GB" sz="3200" dirty="0" smtClean="0">
              <a:latin typeface="Century Gothic"/>
              <a:ea typeface="+mn-ea"/>
              <a:cs typeface="Century Gothic"/>
            </a:endParaRP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5037138" y="1724025"/>
            <a:ext cx="1655762" cy="5857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3200" dirty="0" err="1" smtClean="0">
                <a:latin typeface="Century Gothic"/>
                <a:ea typeface="+mn-ea"/>
                <a:cs typeface="Century Gothic"/>
              </a:rPr>
              <a:t>viento</a:t>
            </a:r>
            <a:endParaRPr lang="en-GB" sz="3200" dirty="0" smtClean="0">
              <a:latin typeface="Century Gothic"/>
              <a:ea typeface="+mn-ea"/>
              <a:cs typeface="Century Gothic"/>
            </a:endParaRPr>
          </a:p>
        </p:txBody>
      </p:sp>
      <p:sp>
        <p:nvSpPr>
          <p:cNvPr id="48146" name="Text Box 5"/>
          <p:cNvSpPr txBox="1">
            <a:spLocks noChangeArrowheads="1"/>
          </p:cNvSpPr>
          <p:nvPr/>
        </p:nvSpPr>
        <p:spPr bwMode="auto">
          <a:xfrm>
            <a:off x="4586288" y="1057275"/>
            <a:ext cx="2143125" cy="585788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>
                <a:latin typeface="Century Gothic" pitchFamily="-72" charset="0"/>
                <a:ea typeface="Century Gothic" pitchFamily="-72" charset="0"/>
                <a:cs typeface="Century Gothic" pitchFamily="-72" charset="0"/>
              </a:rPr>
              <a:t>HAY…</a:t>
            </a:r>
          </a:p>
        </p:txBody>
      </p:sp>
    </p:spTree>
    <p:extLst>
      <p:ext uri="{BB962C8B-B14F-4D97-AF65-F5344CB8AC3E}">
        <p14:creationId xmlns:p14="http://schemas.microsoft.com/office/powerpoint/2010/main" val="6910986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6238"/>
            <a:ext cx="9280525" cy="5211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0144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2400" dirty="0" smtClean="0">
                <a:latin typeface="Century Gothic"/>
                <a:cs typeface="Century Gothic"/>
              </a:rPr>
              <a:t>¿Qué tiempo hace en la película? 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400" dirty="0" smtClean="0">
                <a:latin typeface="Century Gothic"/>
                <a:cs typeface="Century Gothic"/>
              </a:rPr>
              <a:t>What is the weather in the film? </a:t>
            </a:r>
            <a:endParaRPr lang="en-GB" sz="2400" dirty="0">
              <a:latin typeface="Century Gothic"/>
              <a:cs typeface="Century Gothic"/>
            </a:endParaRP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0" y="1025525"/>
            <a:ext cx="2143125" cy="588963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>
                <a:latin typeface="Century Gothic" pitchFamily="-72" charset="0"/>
                <a:ea typeface="Century Gothic" pitchFamily="-72" charset="0"/>
                <a:cs typeface="Century Gothic" pitchFamily="-72" charset="0"/>
              </a:rPr>
              <a:t>HACE…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1779588"/>
            <a:ext cx="2787650" cy="5889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3200" dirty="0" smtClean="0">
                <a:latin typeface="Century Gothic"/>
                <a:ea typeface="+mn-ea"/>
                <a:cs typeface="Century Gothic"/>
              </a:rPr>
              <a:t>Mal </a:t>
            </a:r>
            <a:r>
              <a:rPr lang="en-GB" sz="3200" dirty="0" err="1" smtClean="0">
                <a:latin typeface="Century Gothic"/>
                <a:ea typeface="+mn-ea"/>
                <a:cs typeface="Century Gothic"/>
              </a:rPr>
              <a:t>tiempo</a:t>
            </a:r>
            <a:endParaRPr lang="en-GB" sz="3200" dirty="0" smtClean="0">
              <a:latin typeface="Century Gothic"/>
              <a:ea typeface="+mn-ea"/>
              <a:cs typeface="Century Gothic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2452688"/>
            <a:ext cx="1562100" cy="5889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3200" dirty="0" err="1">
                <a:latin typeface="Century Gothic"/>
                <a:cs typeface="Century Gothic"/>
              </a:rPr>
              <a:t>Frío</a:t>
            </a:r>
            <a:endParaRPr lang="en-GB" sz="3200" dirty="0">
              <a:latin typeface="Century Gothic"/>
              <a:cs typeface="Century Gothic"/>
            </a:endParaRPr>
          </a:p>
        </p:txBody>
      </p:sp>
      <p:sp>
        <p:nvSpPr>
          <p:cNvPr id="18438" name="Text Box 5"/>
          <p:cNvSpPr txBox="1">
            <a:spLocks noChangeArrowheads="1"/>
          </p:cNvSpPr>
          <p:nvPr/>
        </p:nvSpPr>
        <p:spPr bwMode="auto">
          <a:xfrm>
            <a:off x="4637088" y="1058863"/>
            <a:ext cx="1857375" cy="588962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>
                <a:latin typeface="Century Gothic" pitchFamily="-72" charset="0"/>
                <a:ea typeface="Century Gothic" pitchFamily="-72" charset="0"/>
                <a:cs typeface="Century Gothic" pitchFamily="-72" charset="0"/>
              </a:rPr>
              <a:t>…. y....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649788" y="1792288"/>
            <a:ext cx="1857375" cy="5889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>
                <a:latin typeface="Century Gothic" pitchFamily="-72" charset="0"/>
                <a:ea typeface="Century Gothic" pitchFamily="-72" charset="0"/>
                <a:cs typeface="Century Gothic" pitchFamily="-72" charset="0"/>
              </a:rPr>
              <a:t>Nieva</a:t>
            </a:r>
          </a:p>
        </p:txBody>
      </p:sp>
    </p:spTree>
    <p:extLst>
      <p:ext uri="{BB962C8B-B14F-4D97-AF65-F5344CB8AC3E}">
        <p14:creationId xmlns:p14="http://schemas.microsoft.com/office/powerpoint/2010/main" val="1553898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3175"/>
            <a:ext cx="9144000" cy="13176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GB" sz="2000" b="1" dirty="0">
                <a:solidFill>
                  <a:schemeClr val="tx1"/>
                </a:solidFill>
                <a:latin typeface="Century Gothic" pitchFamily="-72" charset="0"/>
                <a:cs typeface="Calibri" pitchFamily="-72" charset="0"/>
              </a:rPr>
              <a:t>La </a:t>
            </a:r>
            <a:r>
              <a:rPr lang="en-GB" sz="2000" b="1" dirty="0" err="1">
                <a:solidFill>
                  <a:schemeClr val="tx1"/>
                </a:solidFill>
                <a:latin typeface="Century Gothic" pitchFamily="-72" charset="0"/>
                <a:cs typeface="Calibri" pitchFamily="-72" charset="0"/>
              </a:rPr>
              <a:t>ropa</a:t>
            </a:r>
            <a:r>
              <a:rPr lang="en-GB" sz="2000" b="1" dirty="0">
                <a:solidFill>
                  <a:schemeClr val="tx1"/>
                </a:solidFill>
                <a:latin typeface="Century Gothic" pitchFamily="-72" charset="0"/>
                <a:cs typeface="Calibri" pitchFamily="-72" charset="0"/>
              </a:rPr>
              <a:t>: </a:t>
            </a:r>
            <a:r>
              <a:rPr lang="en-US" sz="2000" b="1" dirty="0">
                <a:solidFill>
                  <a:srgbClr val="000000"/>
                </a:solidFill>
                <a:cs typeface="ＭＳ Ｐゴシック" pitchFamily="-72" charset="-128"/>
              </a:rPr>
              <a:t>¿</a:t>
            </a:r>
            <a:r>
              <a:rPr lang="en-GB" sz="2000" b="1" dirty="0" err="1">
                <a:solidFill>
                  <a:schemeClr val="tx1"/>
                </a:solidFill>
                <a:latin typeface="Century Gothic" pitchFamily="-72" charset="0"/>
                <a:cs typeface="Calibri" pitchFamily="-72" charset="0"/>
              </a:rPr>
              <a:t>que</a:t>
            </a:r>
            <a:r>
              <a:rPr lang="en-GB" sz="2000" b="1" dirty="0">
                <a:solidFill>
                  <a:schemeClr val="tx1"/>
                </a:solidFill>
                <a:latin typeface="Century Gothic" pitchFamily="-72" charset="0"/>
                <a:cs typeface="Calibri" pitchFamily="-72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Century Gothic" pitchFamily="-72" charset="0"/>
                <a:cs typeface="Calibri" pitchFamily="-72" charset="0"/>
              </a:rPr>
              <a:t>llevan</a:t>
            </a:r>
            <a:r>
              <a:rPr lang="en-GB" sz="2000" b="1" dirty="0">
                <a:solidFill>
                  <a:schemeClr val="tx1"/>
                </a:solidFill>
                <a:latin typeface="Century Gothic" pitchFamily="-72" charset="0"/>
                <a:cs typeface="Calibri" pitchFamily="-72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Century Gothic" pitchFamily="-72" charset="0"/>
                <a:cs typeface="Calibri" pitchFamily="-72" charset="0"/>
              </a:rPr>
              <a:t>las</a:t>
            </a:r>
            <a:r>
              <a:rPr lang="en-GB" sz="2000" b="1" dirty="0">
                <a:solidFill>
                  <a:schemeClr val="tx1"/>
                </a:solidFill>
                <a:latin typeface="Century Gothic" pitchFamily="-72" charset="0"/>
                <a:cs typeface="Calibri" pitchFamily="-72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Century Gothic" pitchFamily="-72" charset="0"/>
                <a:cs typeface="Calibri" pitchFamily="-72" charset="0"/>
              </a:rPr>
              <a:t>personajes</a:t>
            </a:r>
            <a:r>
              <a:rPr lang="en-GB" sz="2000" b="1" dirty="0">
                <a:solidFill>
                  <a:schemeClr val="tx1"/>
                </a:solidFill>
                <a:latin typeface="Century Gothic" pitchFamily="-72" charset="0"/>
                <a:cs typeface="Calibri" pitchFamily="-72" charset="0"/>
              </a:rPr>
              <a:t>? 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itchFamily="-72" charset="0"/>
                <a:cs typeface="Calibri" pitchFamily="-72" charset="0"/>
              </a:rPr>
              <a:t>Match the clothes to the pictures.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itchFamily="-72" charset="0"/>
                <a:cs typeface="Calibri" pitchFamily="-72" charset="0"/>
              </a:rPr>
              <a:t>Hint</a:t>
            </a:r>
            <a:r>
              <a:rPr lang="en-GB" sz="2000" dirty="0">
                <a:solidFill>
                  <a:schemeClr val="tx1"/>
                </a:solidFill>
                <a:latin typeface="Century Gothic" pitchFamily="-72" charset="0"/>
                <a:cs typeface="Calibri" pitchFamily="-72" charset="0"/>
              </a:rPr>
              <a:t>: you might use some twice. </a:t>
            </a:r>
            <a:endParaRPr lang="es-ES_tradnl" sz="2000" dirty="0">
              <a:solidFill>
                <a:srgbClr val="000000"/>
              </a:solidFill>
              <a:latin typeface="Century Gothic" pitchFamily="-72" charset="0"/>
              <a:cs typeface="Calibri" pitchFamily="-72" charset="0"/>
            </a:endParaRPr>
          </a:p>
          <a:p>
            <a:endParaRPr lang="en-GB" sz="2000" dirty="0">
              <a:solidFill>
                <a:schemeClr val="tx1"/>
              </a:solidFill>
              <a:latin typeface="Century Gothic" pitchFamily="-72" charset="0"/>
              <a:ea typeface="Century Gothic" pitchFamily="-72" charset="0"/>
              <a:cs typeface="Century Gothic" pitchFamily="-72" charset="0"/>
            </a:endParaRPr>
          </a:p>
        </p:txBody>
      </p:sp>
      <p:pic>
        <p:nvPicPr>
          <p:cNvPr id="27650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9338" y="0"/>
            <a:ext cx="1744662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29075" y="1298575"/>
            <a:ext cx="1565275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15075" y="1128713"/>
            <a:ext cx="1449388" cy="235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0550" y="1117600"/>
            <a:ext cx="2601913" cy="260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0" y="6149975"/>
            <a:ext cx="9144000" cy="7080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i="1" u="sng" dirty="0"/>
              <a:t>Challenge</a:t>
            </a:r>
            <a:r>
              <a:rPr lang="fr-FR" sz="2000" dirty="0"/>
              <a:t> : </a:t>
            </a:r>
            <a:r>
              <a:rPr lang="en-GB" sz="2000" dirty="0"/>
              <a:t>What colours are the clothes? Add them to your description.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i="1" dirty="0" err="1"/>
              <a:t>E.g</a:t>
            </a:r>
            <a:r>
              <a:rPr lang="en-GB" sz="2000" b="1" i="1" dirty="0"/>
              <a:t>: </a:t>
            </a:r>
            <a:r>
              <a:rPr lang="es-ES_tradnl" sz="2000" b="1" i="1" dirty="0"/>
              <a:t>Un abrigo verde</a:t>
            </a: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8367713" y="6059488"/>
            <a:ext cx="609600" cy="533400"/>
          </a:xfrm>
          <a:prstGeom prst="star5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9250" y="3983038"/>
            <a:ext cx="2687638" cy="16160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000" b="1" u="sng" dirty="0">
                <a:latin typeface="Century Gothic"/>
                <a:ea typeface="+mn-ea"/>
                <a:cs typeface="Century Gothic"/>
              </a:rPr>
              <a:t>Ropa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_tradnl" sz="2000" b="1" dirty="0">
                <a:latin typeface="Century Gothic"/>
                <a:ea typeface="+mn-ea"/>
                <a:cs typeface="Century Gothic"/>
              </a:rPr>
              <a:t>Un gorro</a:t>
            </a:r>
            <a:endParaRPr lang="es-ES_tradnl" sz="2000" dirty="0">
              <a:latin typeface="Century Gothic"/>
              <a:ea typeface="+mn-ea"/>
              <a:cs typeface="Century Gothic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_tradnl" sz="2000" b="1" dirty="0">
                <a:latin typeface="Century Gothic"/>
                <a:ea typeface="+mn-ea"/>
                <a:cs typeface="Century Gothic"/>
              </a:rPr>
              <a:t>Una chaqueta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_tradnl" sz="2000" b="1" dirty="0">
                <a:latin typeface="Century Gothic"/>
                <a:ea typeface="+mn-ea"/>
                <a:cs typeface="Century Gothic"/>
              </a:rPr>
              <a:t>Un abrigo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_tradnl" sz="2000" b="1" dirty="0">
                <a:latin typeface="Century Gothic"/>
                <a:ea typeface="+mn-ea"/>
                <a:cs typeface="Century Gothic"/>
              </a:rPr>
              <a:t>Una bufanda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00375" y="3997325"/>
            <a:ext cx="2687638" cy="16160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2000" b="1" dirty="0">
              <a:latin typeface="Century Gothic"/>
              <a:ea typeface="+mn-ea"/>
              <a:cs typeface="Century Gothic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000" b="1" dirty="0">
                <a:latin typeface="Century Gothic"/>
                <a:ea typeface="+mn-ea"/>
                <a:cs typeface="Century Gothic"/>
              </a:rPr>
              <a:t>5. Una chaqueta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000" b="1" dirty="0">
                <a:latin typeface="Century Gothic"/>
                <a:ea typeface="+mn-ea"/>
                <a:cs typeface="Century Gothic"/>
              </a:rPr>
              <a:t>6. Un vestido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000" b="1" dirty="0">
                <a:latin typeface="Century Gothic"/>
                <a:ea typeface="+mn-ea"/>
                <a:cs typeface="Century Gothic"/>
              </a:rPr>
              <a:t>7. Guantes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000" b="1" dirty="0">
                <a:latin typeface="Century Gothic"/>
                <a:ea typeface="+mn-ea"/>
                <a:cs typeface="Century Gothic"/>
              </a:rPr>
              <a:t>8. Pantalones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56363" y="3941763"/>
            <a:ext cx="2687637" cy="19208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000" b="1" u="sng" dirty="0">
                <a:latin typeface="Century Gothic"/>
                <a:ea typeface="+mn-ea"/>
                <a:cs typeface="Century Gothic"/>
              </a:rPr>
              <a:t>Colores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000" b="1" dirty="0">
                <a:latin typeface="Century Gothic"/>
                <a:ea typeface="+mn-ea"/>
                <a:cs typeface="Century Gothic"/>
              </a:rPr>
              <a:t>Verde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000" b="1" dirty="0">
                <a:latin typeface="Century Gothic"/>
                <a:ea typeface="+mn-ea"/>
                <a:cs typeface="Century Gothic"/>
              </a:rPr>
              <a:t>Rosa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000" b="1" dirty="0">
                <a:latin typeface="Century Gothic"/>
                <a:ea typeface="+mn-ea"/>
                <a:cs typeface="Century Gothic"/>
              </a:rPr>
              <a:t>Azul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000" b="1" dirty="0">
                <a:latin typeface="Century Gothic"/>
                <a:ea typeface="+mn-ea"/>
                <a:cs typeface="Century Gothic"/>
              </a:rPr>
              <a:t>Negro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000" b="1" dirty="0">
                <a:latin typeface="Century Gothic"/>
                <a:ea typeface="+mn-ea"/>
                <a:cs typeface="Century Gothic"/>
              </a:rPr>
              <a:t>Blanco</a:t>
            </a:r>
          </a:p>
        </p:txBody>
      </p:sp>
      <p:sp>
        <p:nvSpPr>
          <p:cNvPr id="27659" name="TextBox 16"/>
          <p:cNvSpPr txBox="1">
            <a:spLocks noChangeArrowheads="1"/>
          </p:cNvSpPr>
          <p:nvPr/>
        </p:nvSpPr>
        <p:spPr bwMode="auto">
          <a:xfrm>
            <a:off x="0" y="1214438"/>
            <a:ext cx="7318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entury Gothic" pitchFamily="-72" charset="0"/>
                <a:ea typeface="Century Gothic" pitchFamily="-72" charset="0"/>
                <a:cs typeface="Century Gothic" pitchFamily="-72" charset="0"/>
              </a:rPr>
              <a:t>A.</a:t>
            </a:r>
          </a:p>
        </p:txBody>
      </p:sp>
      <p:sp>
        <p:nvSpPr>
          <p:cNvPr id="27660" name="TextBox 17"/>
          <p:cNvSpPr txBox="1">
            <a:spLocks noChangeArrowheads="1"/>
          </p:cNvSpPr>
          <p:nvPr/>
        </p:nvSpPr>
        <p:spPr bwMode="auto">
          <a:xfrm>
            <a:off x="3438525" y="1257300"/>
            <a:ext cx="731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entury Gothic" pitchFamily="-72" charset="0"/>
                <a:ea typeface="Century Gothic" pitchFamily="-72" charset="0"/>
                <a:cs typeface="Century Gothic" pitchFamily="-72" charset="0"/>
              </a:rPr>
              <a:t>B.</a:t>
            </a:r>
          </a:p>
        </p:txBody>
      </p:sp>
      <p:sp>
        <p:nvSpPr>
          <p:cNvPr id="27661" name="TextBox 18"/>
          <p:cNvSpPr txBox="1">
            <a:spLocks noChangeArrowheads="1"/>
          </p:cNvSpPr>
          <p:nvPr/>
        </p:nvSpPr>
        <p:spPr bwMode="auto">
          <a:xfrm>
            <a:off x="5729288" y="1298575"/>
            <a:ext cx="7318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entury Gothic" pitchFamily="-72" charset="0"/>
                <a:ea typeface="Century Gothic" pitchFamily="-72" charset="0"/>
                <a:cs typeface="Century Gothic" pitchFamily="-72" charset="0"/>
              </a:rPr>
              <a:t>C.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04800"/>
            <a:ext cx="9144000" cy="13176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GB" sz="2000" b="1">
                <a:solidFill>
                  <a:schemeClr val="tx1"/>
                </a:solidFill>
                <a:latin typeface="Century Gothic" pitchFamily="-72" charset="0"/>
                <a:cs typeface="Calibri" pitchFamily="-72" charset="0"/>
              </a:rPr>
              <a:t>La ropa: </a:t>
            </a:r>
            <a:r>
              <a:rPr lang="en-US" sz="2000" b="1">
                <a:solidFill>
                  <a:srgbClr val="000000"/>
                </a:solidFill>
                <a:cs typeface="ＭＳ Ｐゴシック" pitchFamily="-72" charset="-128"/>
              </a:rPr>
              <a:t>¿</a:t>
            </a:r>
            <a:r>
              <a:rPr lang="en-GB" sz="2000" b="1">
                <a:solidFill>
                  <a:schemeClr val="tx1"/>
                </a:solidFill>
                <a:latin typeface="Century Gothic" pitchFamily="-72" charset="0"/>
                <a:cs typeface="Calibri" pitchFamily="-72" charset="0"/>
              </a:rPr>
              <a:t>que llevan las personajes? </a:t>
            </a:r>
          </a:p>
          <a:p>
            <a:r>
              <a:rPr lang="en-GB" sz="2000" b="1">
                <a:solidFill>
                  <a:schemeClr val="tx1"/>
                </a:solidFill>
                <a:latin typeface="Century Gothic" pitchFamily="-72" charset="0"/>
                <a:cs typeface="Calibri" pitchFamily="-72" charset="0"/>
              </a:rPr>
              <a:t>Match the clothes to the pictures.</a:t>
            </a:r>
          </a:p>
          <a:p>
            <a:r>
              <a:rPr lang="en-GB" sz="2000" b="1">
                <a:solidFill>
                  <a:schemeClr val="tx1"/>
                </a:solidFill>
                <a:latin typeface="Century Gothic" pitchFamily="-72" charset="0"/>
                <a:cs typeface="Calibri" pitchFamily="-72" charset="0"/>
              </a:rPr>
              <a:t>Hint</a:t>
            </a:r>
            <a:r>
              <a:rPr lang="en-GB" sz="2000">
                <a:solidFill>
                  <a:schemeClr val="tx1"/>
                </a:solidFill>
                <a:latin typeface="Century Gothic" pitchFamily="-72" charset="0"/>
                <a:cs typeface="Calibri" pitchFamily="-72" charset="0"/>
              </a:rPr>
              <a:t>: you might use some twice. </a:t>
            </a:r>
            <a:endParaRPr lang="es-ES_tradnl" sz="2000">
              <a:solidFill>
                <a:srgbClr val="000000"/>
              </a:solidFill>
              <a:latin typeface="Century Gothic" pitchFamily="-72" charset="0"/>
              <a:cs typeface="Calibri" pitchFamily="-72" charset="0"/>
            </a:endParaRPr>
          </a:p>
          <a:p>
            <a:endParaRPr lang="en-GB" sz="2000">
              <a:solidFill>
                <a:schemeClr val="tx1"/>
              </a:solidFill>
              <a:latin typeface="Century Gothic" pitchFamily="-72" charset="0"/>
              <a:ea typeface="Century Gothic" pitchFamily="-72" charset="0"/>
              <a:cs typeface="Century Gothic" pitchFamily="-72" charset="0"/>
            </a:endParaRPr>
          </a:p>
        </p:txBody>
      </p:sp>
      <p:pic>
        <p:nvPicPr>
          <p:cNvPr id="28674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9338" y="-152400"/>
            <a:ext cx="1744662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29075" y="1298575"/>
            <a:ext cx="1565275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15075" y="1128713"/>
            <a:ext cx="1449388" cy="235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0550" y="1117600"/>
            <a:ext cx="2601913" cy="260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0" y="6149975"/>
            <a:ext cx="9144000" cy="7080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i="1" u="sng" dirty="0"/>
              <a:t>Challenge</a:t>
            </a:r>
            <a:r>
              <a:rPr lang="fr-FR" sz="2000" dirty="0"/>
              <a:t> : </a:t>
            </a:r>
            <a:r>
              <a:rPr lang="en-GB" sz="2000" dirty="0"/>
              <a:t>What colours are the clothes? Add them to your description.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i="1" dirty="0" err="1"/>
              <a:t>E.g</a:t>
            </a:r>
            <a:r>
              <a:rPr lang="en-GB" sz="2000" b="1" i="1" dirty="0"/>
              <a:t>: </a:t>
            </a:r>
            <a:r>
              <a:rPr lang="es-ES_tradnl" sz="2000" b="1" i="1" dirty="0"/>
              <a:t>Un abrigo verde</a:t>
            </a: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8367713" y="6059488"/>
            <a:ext cx="609600" cy="533400"/>
          </a:xfrm>
          <a:prstGeom prst="star5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56363" y="4113213"/>
            <a:ext cx="2687637" cy="19208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000" b="1" u="sng" dirty="0">
                <a:latin typeface="Century Gothic"/>
                <a:ea typeface="+mn-ea"/>
                <a:cs typeface="Century Gothic"/>
              </a:rPr>
              <a:t>Colores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000" b="1" dirty="0">
                <a:latin typeface="Century Gothic"/>
                <a:ea typeface="+mn-ea"/>
                <a:cs typeface="Century Gothic"/>
              </a:rPr>
              <a:t>Verde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000" b="1" dirty="0">
                <a:latin typeface="Century Gothic"/>
                <a:ea typeface="+mn-ea"/>
                <a:cs typeface="Century Gothic"/>
              </a:rPr>
              <a:t>Rosa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000" b="1" dirty="0">
                <a:latin typeface="Century Gothic"/>
                <a:ea typeface="+mn-ea"/>
                <a:cs typeface="Century Gothic"/>
              </a:rPr>
              <a:t>Azul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000" b="1" dirty="0">
                <a:latin typeface="Century Gothic"/>
                <a:ea typeface="+mn-ea"/>
                <a:cs typeface="Century Gothic"/>
              </a:rPr>
              <a:t>Negro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000" b="1" dirty="0">
                <a:latin typeface="Century Gothic"/>
                <a:ea typeface="+mn-ea"/>
                <a:cs typeface="Century Gothic"/>
              </a:rPr>
              <a:t>Blanco</a:t>
            </a:r>
          </a:p>
        </p:txBody>
      </p:sp>
      <p:sp>
        <p:nvSpPr>
          <p:cNvPr id="28681" name="TextBox 16"/>
          <p:cNvSpPr txBox="1">
            <a:spLocks noChangeArrowheads="1"/>
          </p:cNvSpPr>
          <p:nvPr/>
        </p:nvSpPr>
        <p:spPr bwMode="auto">
          <a:xfrm>
            <a:off x="0" y="1214438"/>
            <a:ext cx="7318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entury Gothic" pitchFamily="-72" charset="0"/>
                <a:ea typeface="Century Gothic" pitchFamily="-72" charset="0"/>
                <a:cs typeface="Century Gothic" pitchFamily="-72" charset="0"/>
              </a:rPr>
              <a:t>A.</a:t>
            </a:r>
          </a:p>
        </p:txBody>
      </p:sp>
      <p:sp>
        <p:nvSpPr>
          <p:cNvPr id="28682" name="TextBox 17"/>
          <p:cNvSpPr txBox="1">
            <a:spLocks noChangeArrowheads="1"/>
          </p:cNvSpPr>
          <p:nvPr/>
        </p:nvSpPr>
        <p:spPr bwMode="auto">
          <a:xfrm>
            <a:off x="3438525" y="1257300"/>
            <a:ext cx="731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entury Gothic" pitchFamily="-72" charset="0"/>
                <a:ea typeface="Century Gothic" pitchFamily="-72" charset="0"/>
                <a:cs typeface="Century Gothic" pitchFamily="-72" charset="0"/>
              </a:rPr>
              <a:t>B.</a:t>
            </a:r>
          </a:p>
        </p:txBody>
      </p:sp>
      <p:sp>
        <p:nvSpPr>
          <p:cNvPr id="28683" name="TextBox 18"/>
          <p:cNvSpPr txBox="1">
            <a:spLocks noChangeArrowheads="1"/>
          </p:cNvSpPr>
          <p:nvPr/>
        </p:nvSpPr>
        <p:spPr bwMode="auto">
          <a:xfrm>
            <a:off x="5729288" y="1298575"/>
            <a:ext cx="7318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dirty="0">
                <a:latin typeface="Century Gothic" pitchFamily="-72" charset="0"/>
                <a:ea typeface="Century Gothic" pitchFamily="-72" charset="0"/>
                <a:cs typeface="Century Gothic" pitchFamily="-72" charset="0"/>
              </a:rPr>
              <a:t>C.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11188" y="3914775"/>
            <a:ext cx="1463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s-ES_tradnl" b="1">
                <a:latin typeface="Century Gothic" pitchFamily="-72" charset="0"/>
                <a:ea typeface="Century Gothic" pitchFamily="-72" charset="0"/>
                <a:cs typeface="Century Gothic" pitchFamily="-72" charset="0"/>
              </a:rPr>
              <a:t>Un gorro</a:t>
            </a:r>
            <a:endParaRPr lang="es-ES_tradnl">
              <a:latin typeface="Century Gothic" pitchFamily="-72" charset="0"/>
              <a:ea typeface="Century Gothic" pitchFamily="-72" charset="0"/>
              <a:cs typeface="Century Gothic" pitchFamily="-7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98488" y="4300538"/>
            <a:ext cx="20272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_tradnl" b="1">
                <a:latin typeface="Century Gothic" pitchFamily="-72" charset="0"/>
                <a:ea typeface="Century Gothic" pitchFamily="-72" charset="0"/>
                <a:cs typeface="Century Gothic" pitchFamily="-72" charset="0"/>
              </a:rPr>
              <a:t>2. Una chaqueta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04838" y="4672013"/>
            <a:ext cx="18811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_tradnl" b="1">
                <a:latin typeface="Century Gothic" pitchFamily="-72" charset="0"/>
                <a:ea typeface="Century Gothic" pitchFamily="-72" charset="0"/>
                <a:cs typeface="Century Gothic" pitchFamily="-72" charset="0"/>
              </a:rPr>
              <a:t>4. Una bufanda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82613" y="5041900"/>
            <a:ext cx="1436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_tradnl" b="1">
                <a:latin typeface="Century Gothic" pitchFamily="-72" charset="0"/>
                <a:ea typeface="Century Gothic" pitchFamily="-72" charset="0"/>
                <a:cs typeface="Century Gothic" pitchFamily="-72" charset="0"/>
              </a:rPr>
              <a:t>7. Guantes 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08013" y="5427663"/>
            <a:ext cx="1660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_tradnl" b="1">
                <a:latin typeface="Century Gothic" pitchFamily="-72" charset="0"/>
                <a:ea typeface="Century Gothic" pitchFamily="-72" charset="0"/>
                <a:cs typeface="Century Gothic" pitchFamily="-72" charset="0"/>
              </a:rPr>
              <a:t>8. Pantalones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008438" y="3614738"/>
            <a:ext cx="1463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s-ES_tradnl" b="1">
                <a:latin typeface="Century Gothic" pitchFamily="-72" charset="0"/>
                <a:ea typeface="Century Gothic" pitchFamily="-72" charset="0"/>
                <a:cs typeface="Century Gothic" pitchFamily="-72" charset="0"/>
              </a:rPr>
              <a:t>Un gorro</a:t>
            </a:r>
            <a:endParaRPr lang="es-ES_tradnl">
              <a:latin typeface="Century Gothic" pitchFamily="-72" charset="0"/>
              <a:ea typeface="Century Gothic" pitchFamily="-72" charset="0"/>
              <a:cs typeface="Century Gothic" pitchFamily="-72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4008438" y="4029075"/>
            <a:ext cx="1514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_tradnl" b="1" dirty="0">
                <a:latin typeface="Century Gothic" pitchFamily="-72" charset="0"/>
                <a:ea typeface="Century Gothic" pitchFamily="-72" charset="0"/>
                <a:cs typeface="Century Gothic" pitchFamily="-72" charset="0"/>
              </a:rPr>
              <a:t>3. Un abrigo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313488" y="3629025"/>
            <a:ext cx="15827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_tradnl" b="1">
                <a:latin typeface="Century Gothic" pitchFamily="-72" charset="0"/>
                <a:ea typeface="Century Gothic" pitchFamily="-72" charset="0"/>
                <a:cs typeface="Century Gothic" pitchFamily="-72" charset="0"/>
              </a:rPr>
              <a:t>6. Un vestido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10" grpId="0"/>
      <p:bldP spid="13" grpId="0"/>
      <p:bldP spid="20" grpId="0"/>
      <p:bldP spid="21" grpId="0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153620"/>
            <a:ext cx="9144000" cy="163121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000" b="1" dirty="0"/>
              <a:t>¿</a:t>
            </a:r>
            <a:r>
              <a:rPr lang="en-GB" sz="2000" b="1" dirty="0" err="1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Que</a:t>
            </a:r>
            <a:r>
              <a:rPr lang="en-GB" sz="2000" b="1" dirty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llevas</a:t>
            </a:r>
            <a:r>
              <a:rPr lang="en-GB" sz="2000" b="1" dirty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tu</a:t>
            </a:r>
            <a:r>
              <a:rPr lang="en-GB" sz="2000" b="1" dirty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? What are you wearing?</a:t>
            </a:r>
          </a:p>
          <a:p>
            <a:pPr marL="342900" indent="-342900">
              <a:buFontTx/>
              <a:buChar char="-"/>
              <a:defRPr/>
            </a:pPr>
            <a:r>
              <a:rPr lang="en-GB" sz="2000" dirty="0" smtClean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Draw a picture of yourself and label it with </a:t>
            </a:r>
            <a:r>
              <a:rPr lang="en-GB" sz="2000" dirty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a description of clothes you are wearing</a:t>
            </a:r>
            <a:r>
              <a:rPr lang="en-GB" sz="2000" dirty="0" smtClean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342900" indent="-342900">
              <a:buFontTx/>
              <a:buChar char="-"/>
              <a:defRPr/>
            </a:pPr>
            <a:r>
              <a:rPr lang="en-GB" sz="2000" dirty="0" smtClean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Use connectives to link the phrases together.  </a:t>
            </a:r>
            <a:endParaRPr lang="es-ES_tradnl" sz="2000" dirty="0">
              <a:latin typeface="Century Gothic"/>
              <a:ea typeface="Calibri" pitchFamily="34" charset="0"/>
              <a:cs typeface="Century Gothic"/>
            </a:endParaRPr>
          </a:p>
          <a:p>
            <a:pPr>
              <a:defRPr/>
            </a:pPr>
            <a:endParaRPr lang="en-GB" sz="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506039"/>
            <a:ext cx="9144000" cy="1200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i="1" u="sng" dirty="0"/>
              <a:t>Challenge</a:t>
            </a:r>
            <a:r>
              <a:rPr lang="fr-FR" sz="2400" b="1" dirty="0"/>
              <a:t> : </a:t>
            </a:r>
            <a:r>
              <a:rPr lang="fr-FR" sz="2400" b="1" dirty="0" smtClean="0"/>
              <a:t>1. </a:t>
            </a:r>
            <a:r>
              <a:rPr lang="en-GB" sz="2400" dirty="0" smtClean="0"/>
              <a:t>Write </a:t>
            </a:r>
            <a:r>
              <a:rPr lang="en-GB" sz="2400" dirty="0"/>
              <a:t>a description of clothes you want to wear…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i="1" dirty="0"/>
              <a:t>E.G </a:t>
            </a:r>
            <a:r>
              <a:rPr lang="en-GB" sz="2400" b="1" i="1" dirty="0" err="1"/>
              <a:t>Quiero</a:t>
            </a:r>
            <a:r>
              <a:rPr lang="en-GB" sz="2400" b="1" i="1" dirty="0"/>
              <a:t> </a:t>
            </a:r>
            <a:r>
              <a:rPr lang="en-GB" sz="2400" b="1" i="1" dirty="0" err="1"/>
              <a:t>llevar</a:t>
            </a:r>
            <a:r>
              <a:rPr lang="en-GB" sz="2400" b="1" i="1" dirty="0"/>
              <a:t> </a:t>
            </a:r>
            <a:r>
              <a:rPr lang="en-GB" sz="2400" i="1" dirty="0" err="1"/>
              <a:t>una</a:t>
            </a:r>
            <a:r>
              <a:rPr lang="en-GB" sz="2400" i="1" dirty="0"/>
              <a:t> </a:t>
            </a:r>
            <a:r>
              <a:rPr lang="en-GB" sz="2400" i="1" dirty="0" err="1"/>
              <a:t>falda</a:t>
            </a:r>
            <a:r>
              <a:rPr lang="en-GB" sz="2400" i="1" dirty="0"/>
              <a:t> (I want to wear a skirt). </a:t>
            </a:r>
            <a:endParaRPr lang="en-GB" sz="2400" i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 smtClean="0"/>
              <a:t>2</a:t>
            </a:r>
            <a:r>
              <a:rPr lang="en-GB" sz="2400" dirty="0" smtClean="0"/>
              <a:t>. Add in what you look like: </a:t>
            </a:r>
            <a:r>
              <a:rPr lang="en-GB" sz="2400" i="1" dirty="0" err="1" smtClean="0"/>
              <a:t>Tengo</a:t>
            </a:r>
            <a:r>
              <a:rPr lang="en-GB" sz="2400" i="1" dirty="0" smtClean="0"/>
              <a:t> los </a:t>
            </a:r>
            <a:r>
              <a:rPr lang="en-GB" sz="2400" i="1" dirty="0" err="1" smtClean="0"/>
              <a:t>ojos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marrones</a:t>
            </a:r>
            <a:r>
              <a:rPr lang="en-GB" sz="2400" i="1" dirty="0" smtClean="0"/>
              <a:t>. </a:t>
            </a:r>
            <a:endParaRPr lang="es-ES_tradnl" sz="2400" i="1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 rot="21164471">
            <a:off x="52769" y="1504931"/>
            <a:ext cx="3814323" cy="10772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3200" b="1" dirty="0" err="1"/>
              <a:t>Llevo</a:t>
            </a:r>
            <a:r>
              <a:rPr lang="en-US" sz="3200" dirty="0" smtClean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…(I am wearing…) </a:t>
            </a:r>
            <a:r>
              <a:rPr lang="en-GB" sz="3200" dirty="0" smtClean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es-ES_tradnl" sz="3200" dirty="0">
              <a:latin typeface="Century Gothic"/>
              <a:ea typeface="Calibri" pitchFamily="34" charset="0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39688" y="16104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_tradnl" sz="2400" b="1" dirty="0">
                <a:latin typeface="Century Gothic"/>
                <a:cs typeface="Century Gothic"/>
              </a:rPr>
              <a:t>Un </a:t>
            </a:r>
            <a:r>
              <a:rPr lang="es-ES_tradnl" sz="2400" b="1" dirty="0" smtClean="0">
                <a:latin typeface="Century Gothic"/>
                <a:cs typeface="Century Gothic"/>
              </a:rPr>
              <a:t>gorro = a </a:t>
            </a:r>
            <a:r>
              <a:rPr lang="es-ES_tradnl" sz="2400" b="1" dirty="0" err="1" smtClean="0">
                <a:latin typeface="Century Gothic"/>
                <a:cs typeface="Century Gothic"/>
              </a:rPr>
              <a:t>hat</a:t>
            </a:r>
            <a:endParaRPr lang="es-ES_tradnl" sz="2400" dirty="0">
              <a:latin typeface="Century Gothic"/>
              <a:cs typeface="Century Gothic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_tradnl" sz="2400" b="1" dirty="0">
                <a:latin typeface="Century Gothic"/>
                <a:cs typeface="Century Gothic"/>
              </a:rPr>
              <a:t>Una </a:t>
            </a:r>
            <a:r>
              <a:rPr lang="es-ES_tradnl" sz="2400" b="1" dirty="0" smtClean="0">
                <a:latin typeface="Century Gothic"/>
                <a:cs typeface="Century Gothic"/>
              </a:rPr>
              <a:t>chaqueta = a </a:t>
            </a:r>
            <a:r>
              <a:rPr lang="es-ES_tradnl" sz="2400" b="1" dirty="0" err="1" smtClean="0">
                <a:latin typeface="Century Gothic"/>
                <a:cs typeface="Century Gothic"/>
              </a:rPr>
              <a:t>jacket</a:t>
            </a:r>
            <a:endParaRPr lang="es-ES_tradnl" sz="2400" b="1" dirty="0">
              <a:latin typeface="Century Gothic"/>
              <a:cs typeface="Century Gothic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_tradnl" sz="2400" b="1" dirty="0">
                <a:latin typeface="Century Gothic"/>
                <a:cs typeface="Century Gothic"/>
              </a:rPr>
              <a:t>Un </a:t>
            </a:r>
            <a:r>
              <a:rPr lang="es-ES_tradnl" sz="2400" b="1" dirty="0" smtClean="0">
                <a:latin typeface="Century Gothic"/>
                <a:cs typeface="Century Gothic"/>
              </a:rPr>
              <a:t>abrigo = a </a:t>
            </a:r>
            <a:r>
              <a:rPr lang="es-ES_tradnl" sz="2400" b="1" dirty="0" err="1" smtClean="0">
                <a:latin typeface="Century Gothic"/>
                <a:cs typeface="Century Gothic"/>
              </a:rPr>
              <a:t>coat</a:t>
            </a:r>
            <a:endParaRPr lang="es-ES_tradnl" sz="2400" b="1" dirty="0">
              <a:latin typeface="Century Gothic"/>
              <a:cs typeface="Century Gothic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_tradnl" sz="2400" b="1" dirty="0">
                <a:latin typeface="Century Gothic"/>
                <a:cs typeface="Century Gothic"/>
              </a:rPr>
              <a:t>Una </a:t>
            </a:r>
            <a:r>
              <a:rPr lang="es-ES_tradnl" sz="2400" b="1" dirty="0" smtClean="0">
                <a:latin typeface="Century Gothic"/>
                <a:cs typeface="Century Gothic"/>
              </a:rPr>
              <a:t>bufanda = a </a:t>
            </a:r>
            <a:r>
              <a:rPr lang="es-ES_tradnl" sz="2400" b="1" dirty="0" err="1" smtClean="0">
                <a:latin typeface="Century Gothic"/>
                <a:cs typeface="Century Gothic"/>
              </a:rPr>
              <a:t>scarf</a:t>
            </a:r>
            <a:endParaRPr lang="es-ES_tradnl" sz="2400" b="1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39687" y="272466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2400" b="1" dirty="0">
              <a:latin typeface="Century Gothic"/>
              <a:cs typeface="Century Gothic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latin typeface="Century Gothic"/>
                <a:cs typeface="Century Gothic"/>
              </a:rPr>
              <a:t>5</a:t>
            </a:r>
            <a:r>
              <a:rPr lang="es-ES_tradnl" sz="2400" b="1" dirty="0" smtClean="0">
                <a:latin typeface="Century Gothic"/>
                <a:cs typeface="Century Gothic"/>
              </a:rPr>
              <a:t>. </a:t>
            </a:r>
            <a:r>
              <a:rPr lang="es-ES_tradnl" sz="2400" b="1" dirty="0">
                <a:latin typeface="Century Gothic"/>
                <a:cs typeface="Century Gothic"/>
              </a:rPr>
              <a:t>Un </a:t>
            </a:r>
            <a:r>
              <a:rPr lang="es-ES_tradnl" sz="2400" b="1" dirty="0" smtClean="0">
                <a:latin typeface="Century Gothic"/>
                <a:cs typeface="Century Gothic"/>
              </a:rPr>
              <a:t>vestido = a </a:t>
            </a:r>
            <a:r>
              <a:rPr lang="es-ES_tradnl" sz="2400" b="1" dirty="0" err="1" smtClean="0">
                <a:latin typeface="Century Gothic"/>
                <a:cs typeface="Century Gothic"/>
              </a:rPr>
              <a:t>dress</a:t>
            </a:r>
            <a:endParaRPr lang="es-ES_tradnl" sz="2400" b="1" dirty="0">
              <a:latin typeface="Century Gothic"/>
              <a:cs typeface="Century Gothic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latin typeface="Century Gothic"/>
                <a:cs typeface="Century Gothic"/>
              </a:rPr>
              <a:t>6</a:t>
            </a:r>
            <a:r>
              <a:rPr lang="es-ES_tradnl" sz="2400" b="1" dirty="0" smtClean="0">
                <a:latin typeface="Century Gothic"/>
                <a:cs typeface="Century Gothic"/>
              </a:rPr>
              <a:t>. </a:t>
            </a:r>
            <a:r>
              <a:rPr lang="es-ES_tradnl" sz="2400" b="1" dirty="0">
                <a:latin typeface="Century Gothic"/>
                <a:cs typeface="Century Gothic"/>
              </a:rPr>
              <a:t>Guantes </a:t>
            </a:r>
            <a:r>
              <a:rPr lang="es-ES_tradnl" sz="2400" b="1" dirty="0" smtClean="0">
                <a:latin typeface="Century Gothic"/>
                <a:cs typeface="Century Gothic"/>
              </a:rPr>
              <a:t>= </a:t>
            </a:r>
            <a:r>
              <a:rPr lang="es-ES_tradnl" sz="2400" b="1" dirty="0" err="1" smtClean="0">
                <a:latin typeface="Century Gothic"/>
                <a:cs typeface="Century Gothic"/>
              </a:rPr>
              <a:t>gloves</a:t>
            </a:r>
            <a:endParaRPr lang="es-ES_tradnl" sz="2400" b="1" dirty="0">
              <a:latin typeface="Century Gothic"/>
              <a:cs typeface="Century Gothic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latin typeface="Century Gothic"/>
                <a:cs typeface="Century Gothic"/>
              </a:rPr>
              <a:t>7</a:t>
            </a:r>
            <a:r>
              <a:rPr lang="es-ES_tradnl" sz="2400" b="1" dirty="0" smtClean="0">
                <a:latin typeface="Century Gothic"/>
                <a:cs typeface="Century Gothic"/>
              </a:rPr>
              <a:t>. Pantalones = </a:t>
            </a:r>
            <a:r>
              <a:rPr lang="es-ES_tradnl" sz="2400" b="1" dirty="0" err="1" smtClean="0">
                <a:latin typeface="Century Gothic"/>
                <a:cs typeface="Century Gothic"/>
              </a:rPr>
              <a:t>trousers</a:t>
            </a:r>
            <a:endParaRPr lang="es-ES_tradnl" sz="2400" b="1" dirty="0" smtClean="0">
              <a:latin typeface="Century Gothic"/>
              <a:cs typeface="Century Gothic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latin typeface="Century Gothic"/>
                <a:cs typeface="Century Gothic"/>
              </a:rPr>
              <a:t>8</a:t>
            </a:r>
            <a:r>
              <a:rPr lang="es-ES_tradnl" sz="2400" b="1" dirty="0" smtClean="0">
                <a:latin typeface="Century Gothic"/>
                <a:cs typeface="Century Gothic"/>
              </a:rPr>
              <a:t>. Una corbata = a </a:t>
            </a:r>
            <a:r>
              <a:rPr lang="es-ES_tradnl" sz="2400" b="1" dirty="0" err="1" smtClean="0">
                <a:latin typeface="Century Gothic"/>
                <a:cs typeface="Century Gothic"/>
              </a:rPr>
              <a:t>tie</a:t>
            </a:r>
            <a:endParaRPr lang="es-ES_tradnl" sz="2400" b="1" dirty="0" smtClean="0">
              <a:latin typeface="Century Gothic"/>
              <a:cs typeface="Century Gothic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latin typeface="Century Gothic"/>
                <a:cs typeface="Century Gothic"/>
              </a:rPr>
              <a:t>9</a:t>
            </a:r>
            <a:r>
              <a:rPr lang="es-ES_tradnl" sz="2400" b="1" dirty="0" smtClean="0">
                <a:latin typeface="Century Gothic"/>
                <a:cs typeface="Century Gothic"/>
              </a:rPr>
              <a:t>. Una falda = a </a:t>
            </a:r>
            <a:r>
              <a:rPr lang="es-ES_tradnl" sz="2400" b="1" dirty="0" err="1" smtClean="0">
                <a:latin typeface="Century Gothic"/>
                <a:cs typeface="Century Gothic"/>
              </a:rPr>
              <a:t>skirt</a:t>
            </a:r>
            <a:r>
              <a:rPr lang="es-ES_tradnl" sz="2400" b="1" dirty="0" smtClean="0">
                <a:latin typeface="Century Gothic"/>
                <a:cs typeface="Century Gothic"/>
              </a:rPr>
              <a:t>. </a:t>
            </a:r>
            <a:endParaRPr lang="es-ES_tradnl" sz="2400" b="1" dirty="0">
              <a:latin typeface="Century Gothic"/>
              <a:cs typeface="Century Gothic"/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7955770" y="5770244"/>
            <a:ext cx="974756" cy="735621"/>
          </a:xfrm>
          <a:prstGeom prst="star5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4797425"/>
            <a:ext cx="3192463" cy="1773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746" name="Picture 2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1844675"/>
            <a:ext cx="2957513" cy="1655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747" name="Picture 2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96013" y="260350"/>
            <a:ext cx="2954337" cy="1655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748" name="Picture 1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338" y="4149725"/>
            <a:ext cx="2735262" cy="1535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749" name="Picture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84888" y="2781300"/>
            <a:ext cx="2774950" cy="1563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750" name="Picture 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588" y="1773238"/>
            <a:ext cx="2765426" cy="1549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751" name="Picture 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16238" y="4437063"/>
            <a:ext cx="3041650" cy="1708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1752" name="Rectangle 2"/>
          <p:cNvSpPr>
            <a:spLocks noChangeArrowheads="1"/>
          </p:cNvSpPr>
          <p:nvPr/>
        </p:nvSpPr>
        <p:spPr bwMode="auto">
          <a:xfrm>
            <a:off x="0" y="444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GB">
              <a:ea typeface="Arial" pitchFamily="-72" charset="0"/>
              <a:cs typeface="Arial" pitchFamily="-72" charset="0"/>
            </a:endParaRPr>
          </a:p>
        </p:txBody>
      </p:sp>
      <p:sp>
        <p:nvSpPr>
          <p:cNvPr id="31753" name="Rectangle 3"/>
          <p:cNvSpPr>
            <a:spLocks noChangeArrowheads="1"/>
          </p:cNvSpPr>
          <p:nvPr/>
        </p:nvSpPr>
        <p:spPr bwMode="auto">
          <a:xfrm>
            <a:off x="457200" y="231775"/>
            <a:ext cx="7010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fr-FR" sz="2000" b="1" u="sng">
                <a:latin typeface="Century Gothic" pitchFamily="-72" charset="0"/>
                <a:cs typeface="Calibri" pitchFamily="-72" charset="0"/>
              </a:rPr>
              <a:t>6. </a:t>
            </a:r>
            <a:r>
              <a:rPr lang="es-ES_tradnl" sz="2000" b="1" u="sng">
                <a:latin typeface="Century Gothic" pitchFamily="-72" charset="0"/>
                <a:cs typeface="Calibri" pitchFamily="-72" charset="0"/>
              </a:rPr>
              <a:t>Pon las imágenes en el orden correcto</a:t>
            </a:r>
            <a:endParaRPr lang="es-ES_tradnl" sz="2000">
              <a:cs typeface="Arial" pitchFamily="-72" charset="0"/>
            </a:endParaRPr>
          </a:p>
          <a:p>
            <a:pPr eaLnBrk="0" hangingPunct="0">
              <a:buFontTx/>
              <a:buChar char="•"/>
            </a:pPr>
            <a:r>
              <a:rPr lang="en-GB" sz="2000" b="1" u="sng">
                <a:latin typeface="Century Gothic" pitchFamily="-72" charset="0"/>
                <a:cs typeface="Calibri" pitchFamily="-72" charset="0"/>
              </a:rPr>
              <a:t>Put the pictures in the correct order.</a:t>
            </a:r>
            <a:endParaRPr lang="en-GB" sz="2000">
              <a:ea typeface="Arial" pitchFamily="-72" charset="0"/>
              <a:cs typeface="Arial" pitchFamily="-72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8285" y="497199"/>
            <a:ext cx="5870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 smtClean="0">
                <a:latin typeface="Century Gothic"/>
                <a:cs typeface="Century Gothic"/>
              </a:rPr>
              <a:t>!Veamos toda la película! </a:t>
            </a:r>
            <a:endParaRPr lang="es-ES_tradnl" sz="3600" dirty="0">
              <a:latin typeface="Century Gothic"/>
              <a:cs typeface="Century Gothic"/>
            </a:endParaRPr>
          </a:p>
        </p:txBody>
      </p:sp>
      <p:pic>
        <p:nvPicPr>
          <p:cNvPr id="3" name="Picture 2" descr="https://encrypted-tbn2.gstatic.com/images?q=tbn:ANd9GcTy5RRQ_CgvuIMBnluDAcnn0QN7sdq54-T8XCCUaU5Mr3fE_IY-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77" y="1696959"/>
            <a:ext cx="3514725" cy="189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6738" y="1391156"/>
            <a:ext cx="3810000" cy="2133600"/>
          </a:xfrm>
          <a:prstGeom prst="rect">
            <a:avLst/>
          </a:prstGeom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7718" y="3993759"/>
            <a:ext cx="4210050" cy="236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6488668"/>
            <a:ext cx="41630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entury Gothic" pitchFamily="34" charset="0"/>
              </a:rPr>
              <a:t>http://vimeo.com/4749536</a:t>
            </a:r>
          </a:p>
        </p:txBody>
      </p:sp>
    </p:spTree>
    <p:extLst>
      <p:ext uri="{BB962C8B-B14F-4D97-AF65-F5344CB8AC3E}">
        <p14:creationId xmlns:p14="http://schemas.microsoft.com/office/powerpoint/2010/main" val="1492686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4797425"/>
            <a:ext cx="3192463" cy="1773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746" name="Picture 2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1844675"/>
            <a:ext cx="2957513" cy="1655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747" name="Picture 2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96013" y="260350"/>
            <a:ext cx="2954337" cy="1655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748" name="Picture 1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338" y="4149725"/>
            <a:ext cx="2735262" cy="1535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749" name="Picture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84888" y="2781300"/>
            <a:ext cx="2774950" cy="1563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750" name="Picture 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588" y="1773238"/>
            <a:ext cx="2765426" cy="1549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751" name="Picture 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16238" y="4437063"/>
            <a:ext cx="3041650" cy="1708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1752" name="Rectangle 2"/>
          <p:cNvSpPr>
            <a:spLocks noChangeArrowheads="1"/>
          </p:cNvSpPr>
          <p:nvPr/>
        </p:nvSpPr>
        <p:spPr bwMode="auto">
          <a:xfrm>
            <a:off x="0" y="444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GB">
              <a:ea typeface="Arial" pitchFamily="-72" charset="0"/>
              <a:cs typeface="Arial" pitchFamily="-72" charset="0"/>
            </a:endParaRPr>
          </a:p>
        </p:txBody>
      </p:sp>
      <p:sp>
        <p:nvSpPr>
          <p:cNvPr id="31753" name="Rectangle 3"/>
          <p:cNvSpPr>
            <a:spLocks noChangeArrowheads="1"/>
          </p:cNvSpPr>
          <p:nvPr/>
        </p:nvSpPr>
        <p:spPr bwMode="auto">
          <a:xfrm>
            <a:off x="457200" y="231775"/>
            <a:ext cx="7010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fr-FR" sz="2000" b="1" u="sng">
                <a:latin typeface="Century Gothic" pitchFamily="-72" charset="0"/>
                <a:cs typeface="Calibri" pitchFamily="-72" charset="0"/>
              </a:rPr>
              <a:t>6. </a:t>
            </a:r>
            <a:r>
              <a:rPr lang="es-ES_tradnl" sz="2000" b="1" u="sng">
                <a:latin typeface="Century Gothic" pitchFamily="-72" charset="0"/>
                <a:cs typeface="Calibri" pitchFamily="-72" charset="0"/>
              </a:rPr>
              <a:t>Pon las imágenes en el orden correcto</a:t>
            </a:r>
            <a:endParaRPr lang="es-ES_tradnl" sz="2000">
              <a:cs typeface="Arial" pitchFamily="-72" charset="0"/>
            </a:endParaRPr>
          </a:p>
          <a:p>
            <a:pPr eaLnBrk="0" hangingPunct="0">
              <a:buFontTx/>
              <a:buChar char="•"/>
            </a:pPr>
            <a:r>
              <a:rPr lang="en-GB" sz="2000" b="1" u="sng">
                <a:latin typeface="Century Gothic" pitchFamily="-72" charset="0"/>
                <a:cs typeface="Calibri" pitchFamily="-72" charset="0"/>
              </a:rPr>
              <a:t>Put the pictures in the correct order.</a:t>
            </a:r>
            <a:endParaRPr lang="en-GB" sz="2000">
              <a:ea typeface="Arial" pitchFamily="-72" charset="0"/>
              <a:cs typeface="Arial" pitchFamily="-7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8263" y="4221163"/>
            <a:ext cx="533400" cy="59213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39975" y="1628775"/>
            <a:ext cx="561975" cy="592138"/>
          </a:xfrm>
          <a:prstGeom prst="rect">
            <a:avLst/>
          </a:prstGeom>
          <a:solidFill>
            <a:srgbClr val="99FF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586788" y="3789363"/>
            <a:ext cx="533400" cy="59213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24075" y="5300663"/>
            <a:ext cx="533400" cy="5921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10600" y="260350"/>
            <a:ext cx="533400" cy="5921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96313" y="6273800"/>
            <a:ext cx="533400" cy="592138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05400" y="1600200"/>
            <a:ext cx="533400" cy="5921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070024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3175"/>
            <a:ext cx="9144000" cy="13779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s-ES_tradnl" sz="3200" b="1" dirty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Conectores</a:t>
            </a:r>
          </a:p>
          <a:p>
            <a:pPr>
              <a:defRPr/>
            </a:pPr>
            <a:r>
              <a:rPr lang="es-ES_tradnl" sz="3200" dirty="0" err="1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Add</a:t>
            </a:r>
            <a:r>
              <a:rPr lang="es-ES_tradnl" sz="3200" dirty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_tradnl" sz="3200" dirty="0" err="1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sequencing</a:t>
            </a:r>
            <a:r>
              <a:rPr lang="es-ES_tradnl" sz="3200" dirty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_tradnl" sz="3200" dirty="0" err="1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words</a:t>
            </a:r>
            <a:r>
              <a:rPr lang="es-ES_tradnl" sz="3200" dirty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_tradnl" sz="3200" dirty="0" err="1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to</a:t>
            </a:r>
            <a:r>
              <a:rPr lang="es-ES_tradnl" sz="3200" dirty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_tradnl" sz="3200" dirty="0" err="1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the</a:t>
            </a:r>
            <a:r>
              <a:rPr lang="es-ES_tradnl" sz="3200" dirty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_tradnl" sz="3200" dirty="0" err="1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story</a:t>
            </a:r>
            <a:r>
              <a:rPr lang="es-ES_tradnl" sz="3200" dirty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…</a:t>
            </a:r>
            <a:endParaRPr lang="es-ES_tradnl" sz="3200" dirty="0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en-GB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794" name="TextBox 4"/>
          <p:cNvSpPr txBox="1">
            <a:spLocks noChangeArrowheads="1"/>
          </p:cNvSpPr>
          <p:nvPr/>
        </p:nvSpPr>
        <p:spPr bwMode="auto">
          <a:xfrm>
            <a:off x="766763" y="1338263"/>
            <a:ext cx="5941144" cy="420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s-ES_tradnl" sz="3600" b="1" dirty="0">
                <a:latin typeface="Century Gothic" pitchFamily="-72" charset="0"/>
                <a:ea typeface="Century Gothic" pitchFamily="-72" charset="0"/>
                <a:cs typeface="Century Gothic" pitchFamily="-72" charset="0"/>
              </a:rPr>
              <a:t> Luego </a:t>
            </a:r>
            <a:r>
              <a:rPr lang="es-ES_tradnl" sz="3600" dirty="0">
                <a:latin typeface="Century Gothic" pitchFamily="-72" charset="0"/>
                <a:ea typeface="Century Gothic" pitchFamily="-72" charset="0"/>
                <a:cs typeface="Century Gothic" pitchFamily="-72" charset="0"/>
              </a:rPr>
              <a:t>= </a:t>
            </a:r>
            <a:r>
              <a:rPr lang="es-ES_tradnl" sz="3600" dirty="0" err="1">
                <a:latin typeface="Century Gothic" pitchFamily="-72" charset="0"/>
                <a:ea typeface="Century Gothic" pitchFamily="-72" charset="0"/>
                <a:cs typeface="Century Gothic" pitchFamily="-72" charset="0"/>
              </a:rPr>
              <a:t>then</a:t>
            </a:r>
            <a:endParaRPr lang="es-ES_tradnl" sz="3600" dirty="0">
              <a:latin typeface="Century Gothic" pitchFamily="-72" charset="0"/>
              <a:ea typeface="Century Gothic" pitchFamily="-72" charset="0"/>
              <a:cs typeface="Century Gothic" pitchFamily="-72" charset="0"/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s-ES_tradnl" sz="3600" b="1" dirty="0">
                <a:latin typeface="Century Gothic" pitchFamily="-72" charset="0"/>
                <a:ea typeface="Century Gothic" pitchFamily="-72" charset="0"/>
                <a:cs typeface="Century Gothic" pitchFamily="-72" charset="0"/>
              </a:rPr>
              <a:t> Después </a:t>
            </a:r>
            <a:r>
              <a:rPr lang="es-ES_tradnl" sz="3600" dirty="0">
                <a:latin typeface="Century Gothic" pitchFamily="-72" charset="0"/>
                <a:ea typeface="Century Gothic" pitchFamily="-72" charset="0"/>
                <a:cs typeface="Century Gothic" pitchFamily="-72" charset="0"/>
              </a:rPr>
              <a:t>= </a:t>
            </a:r>
            <a:r>
              <a:rPr lang="es-ES_tradnl" sz="3600" dirty="0" err="1">
                <a:latin typeface="Century Gothic" pitchFamily="-72" charset="0"/>
                <a:ea typeface="Century Gothic" pitchFamily="-72" charset="0"/>
                <a:cs typeface="Century Gothic" pitchFamily="-72" charset="0"/>
              </a:rPr>
              <a:t>after</a:t>
            </a:r>
            <a:endParaRPr lang="es-ES_tradnl" sz="3600" dirty="0">
              <a:latin typeface="Century Gothic" pitchFamily="-72" charset="0"/>
              <a:ea typeface="Century Gothic" pitchFamily="-72" charset="0"/>
              <a:cs typeface="Century Gothic" pitchFamily="-72" charset="0"/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s-ES_tradnl" sz="3600" b="1" dirty="0">
                <a:latin typeface="Century Gothic" pitchFamily="-72" charset="0"/>
                <a:ea typeface="Century Gothic" pitchFamily="-72" charset="0"/>
                <a:cs typeface="Century Gothic" pitchFamily="-72" charset="0"/>
              </a:rPr>
              <a:t> Más tarde </a:t>
            </a:r>
            <a:r>
              <a:rPr lang="es-ES_tradnl" sz="3600" dirty="0">
                <a:latin typeface="Century Gothic" pitchFamily="-72" charset="0"/>
                <a:ea typeface="Century Gothic" pitchFamily="-72" charset="0"/>
                <a:cs typeface="Century Gothic" pitchFamily="-72" charset="0"/>
              </a:rPr>
              <a:t>= </a:t>
            </a:r>
            <a:r>
              <a:rPr lang="es-ES_tradnl" sz="3600" dirty="0" err="1">
                <a:latin typeface="Century Gothic" pitchFamily="-72" charset="0"/>
                <a:ea typeface="Century Gothic" pitchFamily="-72" charset="0"/>
                <a:cs typeface="Century Gothic" pitchFamily="-72" charset="0"/>
              </a:rPr>
              <a:t>later</a:t>
            </a:r>
            <a:endParaRPr lang="es-ES_tradnl" sz="3600" dirty="0">
              <a:latin typeface="Century Gothic" pitchFamily="-72" charset="0"/>
              <a:ea typeface="Century Gothic" pitchFamily="-72" charset="0"/>
              <a:cs typeface="Century Gothic" pitchFamily="-72" charset="0"/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s-ES_tradnl" sz="3600" b="1" dirty="0">
                <a:latin typeface="Century Gothic" pitchFamily="-72" charset="0"/>
                <a:ea typeface="Century Gothic" pitchFamily="-72" charset="0"/>
                <a:cs typeface="Century Gothic" pitchFamily="-72" charset="0"/>
              </a:rPr>
              <a:t> Primero </a:t>
            </a:r>
            <a:r>
              <a:rPr lang="es-ES_tradnl" sz="3600" dirty="0">
                <a:latin typeface="Century Gothic" pitchFamily="-72" charset="0"/>
                <a:ea typeface="Century Gothic" pitchFamily="-72" charset="0"/>
                <a:cs typeface="Century Gothic" pitchFamily="-72" charset="0"/>
              </a:rPr>
              <a:t>= </a:t>
            </a:r>
            <a:r>
              <a:rPr lang="es-ES_tradnl" sz="3600" dirty="0" err="1">
                <a:latin typeface="Century Gothic" pitchFamily="-72" charset="0"/>
                <a:ea typeface="Century Gothic" pitchFamily="-72" charset="0"/>
                <a:cs typeface="Century Gothic" pitchFamily="-72" charset="0"/>
              </a:rPr>
              <a:t>firstly</a:t>
            </a:r>
            <a:endParaRPr lang="es-ES_tradnl" sz="3600" dirty="0">
              <a:latin typeface="Century Gothic" pitchFamily="-72" charset="0"/>
              <a:ea typeface="Century Gothic" pitchFamily="-72" charset="0"/>
              <a:cs typeface="Century Gothic" pitchFamily="-72" charset="0"/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s-ES_tradnl" sz="3600" b="1" dirty="0">
                <a:latin typeface="Century Gothic" pitchFamily="-72" charset="0"/>
                <a:ea typeface="Century Gothic" pitchFamily="-72" charset="0"/>
                <a:cs typeface="Century Gothic" pitchFamily="-72" charset="0"/>
              </a:rPr>
              <a:t> Por último </a:t>
            </a:r>
            <a:r>
              <a:rPr lang="es-ES_tradnl" sz="3600" dirty="0">
                <a:latin typeface="Century Gothic" pitchFamily="-72" charset="0"/>
                <a:ea typeface="Century Gothic" pitchFamily="-72" charset="0"/>
                <a:cs typeface="Century Gothic" pitchFamily="-72" charset="0"/>
              </a:rPr>
              <a:t>= </a:t>
            </a:r>
            <a:r>
              <a:rPr lang="es-ES_tradnl" sz="3600" dirty="0" err="1" smtClean="0">
                <a:latin typeface="Century Gothic" pitchFamily="-72" charset="0"/>
                <a:ea typeface="Century Gothic" pitchFamily="-72" charset="0"/>
                <a:cs typeface="Century Gothic" pitchFamily="-72" charset="0"/>
              </a:rPr>
              <a:t>lastly</a:t>
            </a:r>
            <a:r>
              <a:rPr lang="es-ES_tradnl" sz="3600" dirty="0" smtClean="0">
                <a:latin typeface="Century Gothic" pitchFamily="-72" charset="0"/>
                <a:ea typeface="Century Gothic" pitchFamily="-72" charset="0"/>
                <a:cs typeface="Century Gothic" pitchFamily="-72" charset="0"/>
              </a:rPr>
              <a:t>/</a:t>
            </a:r>
            <a:r>
              <a:rPr lang="es-ES_tradnl" sz="3600" dirty="0" err="1" smtClean="0">
                <a:latin typeface="Century Gothic" pitchFamily="-72" charset="0"/>
                <a:ea typeface="Century Gothic" pitchFamily="-72" charset="0"/>
                <a:cs typeface="Century Gothic" pitchFamily="-72" charset="0"/>
              </a:rPr>
              <a:t>finally</a:t>
            </a:r>
            <a:endParaRPr lang="es-ES_tradnl" sz="3600" dirty="0">
              <a:latin typeface="Century Gothic" pitchFamily="-72" charset="0"/>
              <a:ea typeface="Century Gothic" pitchFamily="-72" charset="0"/>
              <a:cs typeface="Century Gothic" pitchFamily="-72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5973116"/>
            <a:ext cx="9144000" cy="11387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s-ES_tradnl" sz="2400" b="1" dirty="0" err="1" smtClean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Challenge</a:t>
            </a:r>
            <a:endParaRPr lang="es-ES_tradnl" sz="2400" b="1" dirty="0">
              <a:solidFill>
                <a:schemeClr val="tx1"/>
              </a:solidFill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es-ES_tradnl" sz="2400" dirty="0" err="1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Add</a:t>
            </a:r>
            <a:r>
              <a:rPr lang="es-ES_tradnl" sz="2400" dirty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connectives</a:t>
            </a:r>
            <a:r>
              <a:rPr lang="es-ES_tradnl" sz="2400" dirty="0" smtClean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also</a:t>
            </a:r>
            <a:r>
              <a:rPr lang="es-ES_tradnl" sz="2400" dirty="0" smtClean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. </a:t>
            </a:r>
            <a:endParaRPr lang="es-ES_tradnl" sz="2400" dirty="0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en-GB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7899743" y="5356225"/>
            <a:ext cx="993431" cy="862194"/>
          </a:xfrm>
          <a:prstGeom prst="star5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http://arts.monash.edu.au/korean/klec/assets/clipart002/klec2003-c169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70200"/>
            <a:ext cx="1701800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0144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dirty="0">
                <a:latin typeface="Century Gothic"/>
                <a:cs typeface="Century Gothic"/>
              </a:rPr>
              <a:t>¿</a:t>
            </a:r>
            <a:r>
              <a:rPr lang="en-US" sz="2400" dirty="0" err="1">
                <a:latin typeface="Century Gothic"/>
                <a:cs typeface="Century Gothic"/>
              </a:rPr>
              <a:t>Qué</a:t>
            </a:r>
            <a:r>
              <a:rPr lang="en-US" sz="2400" dirty="0">
                <a:latin typeface="Century Gothic"/>
                <a:cs typeface="Century Gothic"/>
              </a:rPr>
              <a:t> </a:t>
            </a:r>
            <a:r>
              <a:rPr lang="en-US" sz="2400" dirty="0" err="1">
                <a:latin typeface="Century Gothic"/>
                <a:cs typeface="Century Gothic"/>
              </a:rPr>
              <a:t>tiempo</a:t>
            </a:r>
            <a:r>
              <a:rPr lang="en-US" sz="2400" dirty="0">
                <a:latin typeface="Century Gothic"/>
                <a:cs typeface="Century Gothic"/>
              </a:rPr>
              <a:t> </a:t>
            </a:r>
            <a:r>
              <a:rPr lang="en-US" sz="2400" dirty="0" err="1">
                <a:latin typeface="Century Gothic"/>
                <a:cs typeface="Century Gothic"/>
              </a:rPr>
              <a:t>hace</a:t>
            </a:r>
            <a:r>
              <a:rPr lang="en-US" sz="2400" dirty="0">
                <a:latin typeface="Century Gothic"/>
                <a:cs typeface="Century Gothic"/>
              </a:rPr>
              <a:t> hoy</a:t>
            </a:r>
            <a:r>
              <a:rPr lang="en-GB" sz="2400" dirty="0" smtClean="0">
                <a:latin typeface="Century Gothic"/>
                <a:cs typeface="Century Gothic"/>
              </a:rPr>
              <a:t>? </a:t>
            </a:r>
            <a:endParaRPr lang="en-GB" sz="2400" dirty="0">
              <a:latin typeface="Century Gothic"/>
              <a:cs typeface="Century Gothic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400" dirty="0" smtClean="0">
                <a:latin typeface="Century Gothic"/>
                <a:cs typeface="Century Gothic"/>
              </a:rPr>
              <a:t>What is the weather today? </a:t>
            </a:r>
            <a:endParaRPr lang="en-GB" sz="2400" dirty="0">
              <a:latin typeface="Century Gothic"/>
              <a:cs typeface="Century Gothic"/>
            </a:endParaRP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0" y="1025525"/>
            <a:ext cx="2143125" cy="588963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>
                <a:latin typeface="Century Gothic" pitchFamily="-72" charset="0"/>
                <a:ea typeface="Century Gothic" pitchFamily="-72" charset="0"/>
                <a:cs typeface="Century Gothic" pitchFamily="-72" charset="0"/>
              </a:rPr>
              <a:t>HACE…</a:t>
            </a:r>
          </a:p>
        </p:txBody>
      </p:sp>
      <p:pic>
        <p:nvPicPr>
          <p:cNvPr id="16388" name="Picture 2" descr="http://www.jsriley.com/ASFS_RM_149/graphics/summer_clipart_su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649413"/>
            <a:ext cx="1357313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420813" y="1993900"/>
            <a:ext cx="2928937" cy="5889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3200" dirty="0" err="1" smtClean="0">
                <a:latin typeface="Century Gothic"/>
                <a:ea typeface="+mn-ea"/>
                <a:cs typeface="Century Gothic"/>
              </a:rPr>
              <a:t>Buen</a:t>
            </a:r>
            <a:r>
              <a:rPr lang="en-GB" sz="3200" dirty="0" smtClean="0">
                <a:latin typeface="Century Gothic"/>
                <a:ea typeface="+mn-ea"/>
                <a:cs typeface="Century Gothic"/>
              </a:rPr>
              <a:t> </a:t>
            </a:r>
            <a:r>
              <a:rPr lang="en-GB" sz="3200" dirty="0" err="1" smtClean="0">
                <a:latin typeface="Century Gothic"/>
                <a:ea typeface="+mn-ea"/>
                <a:cs typeface="Century Gothic"/>
              </a:rPr>
              <a:t>tiempo</a:t>
            </a:r>
            <a:endParaRPr lang="en-GB" sz="3200" dirty="0" smtClean="0">
              <a:latin typeface="Century Gothic"/>
              <a:ea typeface="+mn-ea"/>
              <a:cs typeface="Century Gothic"/>
            </a:endParaRPr>
          </a:p>
        </p:txBody>
      </p:sp>
      <p:pic>
        <p:nvPicPr>
          <p:cNvPr id="16390" name="Picture 6" descr="http://www.vniles.com/Content/articlefiles/288-Hottherm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357688"/>
            <a:ext cx="1000125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071563" y="4572000"/>
            <a:ext cx="1643062" cy="5889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3200" dirty="0" err="1" smtClean="0">
                <a:latin typeface="Century Gothic"/>
                <a:ea typeface="+mn-ea"/>
                <a:cs typeface="Century Gothic"/>
              </a:rPr>
              <a:t>Calor</a:t>
            </a:r>
            <a:endParaRPr lang="en-GB" sz="3200" dirty="0" smtClean="0">
              <a:latin typeface="Century Gothic"/>
              <a:ea typeface="+mn-ea"/>
              <a:cs typeface="Century Gothic"/>
            </a:endParaRPr>
          </a:p>
        </p:txBody>
      </p:sp>
      <p:pic>
        <p:nvPicPr>
          <p:cNvPr id="16392" name="Picture 8" descr="http://www.terraworld.net/lions/news/ClipArt-ColdThermometer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" y="5572125"/>
            <a:ext cx="143668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287588" y="5897563"/>
            <a:ext cx="1562100" cy="5889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3200" dirty="0" err="1">
                <a:latin typeface="Century Gothic"/>
                <a:cs typeface="Century Gothic"/>
              </a:rPr>
              <a:t>Frío</a:t>
            </a:r>
            <a:endParaRPr lang="en-GB" sz="3200" dirty="0">
              <a:latin typeface="Century Gothic"/>
              <a:cs typeface="Century Gothic"/>
            </a:endParaRPr>
          </a:p>
        </p:txBody>
      </p:sp>
      <p:sp>
        <p:nvSpPr>
          <p:cNvPr id="16394" name="Text Box 5"/>
          <p:cNvSpPr txBox="1">
            <a:spLocks noChangeArrowheads="1"/>
          </p:cNvSpPr>
          <p:nvPr/>
        </p:nvSpPr>
        <p:spPr bwMode="auto">
          <a:xfrm>
            <a:off x="6156325" y="2852738"/>
            <a:ext cx="1857375" cy="588962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>
                <a:latin typeface="Century Gothic" pitchFamily="-72" charset="0"/>
                <a:ea typeface="Century Gothic" pitchFamily="-72" charset="0"/>
                <a:cs typeface="Century Gothic" pitchFamily="-72" charset="0"/>
              </a:rPr>
              <a:t>…. y....</a:t>
            </a:r>
          </a:p>
        </p:txBody>
      </p:sp>
      <p:sp>
        <p:nvSpPr>
          <p:cNvPr id="16395" name="Text Box 5"/>
          <p:cNvSpPr txBox="1">
            <a:spLocks noChangeArrowheads="1"/>
          </p:cNvSpPr>
          <p:nvPr/>
        </p:nvSpPr>
        <p:spPr bwMode="auto">
          <a:xfrm>
            <a:off x="5508625" y="3860800"/>
            <a:ext cx="1857375" cy="5889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>
                <a:latin typeface="Century Gothic" pitchFamily="-72" charset="0"/>
                <a:ea typeface="Century Gothic" pitchFamily="-72" charset="0"/>
                <a:cs typeface="Century Gothic" pitchFamily="-72" charset="0"/>
              </a:rPr>
              <a:t>Llueve</a:t>
            </a:r>
          </a:p>
        </p:txBody>
      </p:sp>
      <p:pic>
        <p:nvPicPr>
          <p:cNvPr id="16396" name="Picture 10" descr="http://bp1.blogger.com/_gYr0Mr6OpZM/RsZqlayQT-I/AAAAAAAAACE/gFK2Sep9fQY/s200/rain+clipart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51725" y="3644900"/>
            <a:ext cx="15033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7" name="Text Box 5"/>
          <p:cNvSpPr txBox="1">
            <a:spLocks noChangeArrowheads="1"/>
          </p:cNvSpPr>
          <p:nvPr/>
        </p:nvSpPr>
        <p:spPr bwMode="auto">
          <a:xfrm>
            <a:off x="5435600" y="5589588"/>
            <a:ext cx="1857375" cy="5889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>
                <a:latin typeface="Century Gothic" pitchFamily="-72" charset="0"/>
                <a:ea typeface="Century Gothic" pitchFamily="-72" charset="0"/>
                <a:cs typeface="Century Gothic" pitchFamily="-72" charset="0"/>
              </a:rPr>
              <a:t>Nieva</a:t>
            </a:r>
          </a:p>
        </p:txBody>
      </p:sp>
      <p:pic>
        <p:nvPicPr>
          <p:cNvPr id="16398" name="Picture 12" descr="http://www.clipartguide.com/_small/1386-0903-0314-3847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80288" y="5084763"/>
            <a:ext cx="1614487" cy="157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9" name="Picture 14" descr="http://hzepeda.files.wordpress.com/2007/09/very_windy-clipart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72275" y="804863"/>
            <a:ext cx="18034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751013" y="3208338"/>
            <a:ext cx="2787650" cy="5889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3200" dirty="0" smtClean="0">
                <a:latin typeface="Century Gothic"/>
                <a:ea typeface="+mn-ea"/>
                <a:cs typeface="Century Gothic"/>
              </a:rPr>
              <a:t>Mal </a:t>
            </a:r>
            <a:r>
              <a:rPr lang="en-GB" sz="3200" dirty="0" err="1" smtClean="0">
                <a:latin typeface="Century Gothic"/>
                <a:ea typeface="+mn-ea"/>
                <a:cs typeface="Century Gothic"/>
              </a:rPr>
              <a:t>tiempo</a:t>
            </a:r>
            <a:endParaRPr lang="en-GB" sz="3200" dirty="0" smtClean="0">
              <a:latin typeface="Century Gothic"/>
              <a:ea typeface="+mn-ea"/>
              <a:cs typeface="Century Gothic"/>
            </a:endParaRP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5380038" y="1603375"/>
            <a:ext cx="1655762" cy="5889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3200" dirty="0" err="1" smtClean="0">
                <a:latin typeface="Century Gothic"/>
                <a:ea typeface="+mn-ea"/>
                <a:cs typeface="Century Gothic"/>
              </a:rPr>
              <a:t>viento</a:t>
            </a:r>
            <a:endParaRPr lang="en-GB" sz="3200" dirty="0" smtClean="0">
              <a:latin typeface="Century Gothic"/>
              <a:ea typeface="+mn-ea"/>
              <a:cs typeface="Century Gothic"/>
            </a:endParaRPr>
          </a:p>
        </p:txBody>
      </p:sp>
      <p:sp>
        <p:nvSpPr>
          <p:cNvPr id="16402" name="Text Box 5"/>
          <p:cNvSpPr txBox="1">
            <a:spLocks noChangeArrowheads="1"/>
          </p:cNvSpPr>
          <p:nvPr/>
        </p:nvSpPr>
        <p:spPr bwMode="auto">
          <a:xfrm>
            <a:off x="4203700" y="1017588"/>
            <a:ext cx="2143125" cy="588962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>
                <a:latin typeface="Century Gothic" pitchFamily="-72" charset="0"/>
                <a:ea typeface="Century Gothic" pitchFamily="-72" charset="0"/>
                <a:cs typeface="Century Gothic" pitchFamily="-72" charset="0"/>
              </a:rPr>
              <a:t>HAY…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1538" y="4514850"/>
            <a:ext cx="3192462" cy="1773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4818" name="Picture 2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1844675"/>
            <a:ext cx="2957513" cy="1655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4819" name="Picture 2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89663" y="0"/>
            <a:ext cx="2954337" cy="1655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4820" name="Picture 1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338" y="4149725"/>
            <a:ext cx="2735262" cy="1535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4821" name="Picture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67463" y="2297113"/>
            <a:ext cx="2776537" cy="1563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4822" name="Picture 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588" y="1773238"/>
            <a:ext cx="2765426" cy="1549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4823" name="Picture 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16238" y="4437063"/>
            <a:ext cx="3041650" cy="1708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4824" name="Rectangle 2"/>
          <p:cNvSpPr>
            <a:spLocks noChangeArrowheads="1"/>
          </p:cNvSpPr>
          <p:nvPr/>
        </p:nvSpPr>
        <p:spPr bwMode="auto">
          <a:xfrm>
            <a:off x="0" y="444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GB">
              <a:ea typeface="Arial" pitchFamily="-72" charset="0"/>
              <a:cs typeface="Arial" pitchFamily="-72" charset="0"/>
            </a:endParaRPr>
          </a:p>
        </p:txBody>
      </p:sp>
      <p:sp>
        <p:nvSpPr>
          <p:cNvPr id="34825" name="Rectangle 3"/>
          <p:cNvSpPr>
            <a:spLocks noChangeArrowheads="1"/>
          </p:cNvSpPr>
          <p:nvPr/>
        </p:nvSpPr>
        <p:spPr bwMode="auto">
          <a:xfrm>
            <a:off x="0" y="0"/>
            <a:ext cx="612557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r>
              <a:rPr lang="es-ES_tradnl" sz="2400" b="1" u="sng" dirty="0">
                <a:latin typeface="Century Gothic" pitchFamily="-72" charset="0"/>
                <a:cs typeface="Calibri" pitchFamily="-72" charset="0"/>
              </a:rPr>
              <a:t>Añade los conectores apropiadas</a:t>
            </a:r>
            <a:endParaRPr lang="es-ES_tradnl" sz="2400" dirty="0">
              <a:latin typeface="Century Gothic" pitchFamily="-72" charset="0"/>
              <a:cs typeface="Century Gothic" pitchFamily="-72" charset="0"/>
            </a:endParaRPr>
          </a:p>
          <a:p>
            <a:pPr eaLnBrk="0" hangingPunct="0">
              <a:buFontTx/>
              <a:buChar char="•"/>
            </a:pPr>
            <a:r>
              <a:rPr lang="en-GB" sz="2400" b="1" u="sng" dirty="0">
                <a:latin typeface="Century Gothic" pitchFamily="-72" charset="0"/>
                <a:cs typeface="Calibri" pitchFamily="-72" charset="0"/>
              </a:rPr>
              <a:t>Add in the appropriate sequencing words</a:t>
            </a:r>
            <a:endParaRPr lang="en-GB" sz="2400" dirty="0">
              <a:ea typeface="Arial" pitchFamily="-72" charset="0"/>
              <a:cs typeface="Arial" pitchFamily="-7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8263" y="4221163"/>
            <a:ext cx="533400" cy="59213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39975" y="1628775"/>
            <a:ext cx="561975" cy="592138"/>
          </a:xfrm>
          <a:prstGeom prst="rect">
            <a:avLst/>
          </a:prstGeom>
          <a:solidFill>
            <a:srgbClr val="99FF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10600" y="3365500"/>
            <a:ext cx="533400" cy="59213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24075" y="5300663"/>
            <a:ext cx="533400" cy="5921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10600" y="0"/>
            <a:ext cx="533400" cy="5921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10600" y="5768975"/>
            <a:ext cx="533400" cy="592138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05400" y="1600200"/>
            <a:ext cx="533400" cy="5921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4833" name="Rectangle 4"/>
          <p:cNvSpPr>
            <a:spLocks noChangeArrowheads="1"/>
          </p:cNvSpPr>
          <p:nvPr/>
        </p:nvSpPr>
        <p:spPr bwMode="auto">
          <a:xfrm>
            <a:off x="3552825" y="6065838"/>
            <a:ext cx="16716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_tradnl" sz="3200" b="1">
                <a:latin typeface="Century Gothic" pitchFamily="-72" charset="0"/>
                <a:ea typeface="Century Gothic" pitchFamily="-72" charset="0"/>
                <a:cs typeface="Century Gothic" pitchFamily="-72" charset="0"/>
              </a:rPr>
              <a:t>Primero</a:t>
            </a:r>
            <a:endParaRPr lang="en-US" sz="3200">
              <a:latin typeface="Calibri" pitchFamily="-72" charset="0"/>
            </a:endParaRPr>
          </a:p>
        </p:txBody>
      </p:sp>
      <p:sp>
        <p:nvSpPr>
          <p:cNvPr id="34834" name="Rectangle 5"/>
          <p:cNvSpPr>
            <a:spLocks noChangeArrowheads="1"/>
          </p:cNvSpPr>
          <p:nvPr/>
        </p:nvSpPr>
        <p:spPr bwMode="auto">
          <a:xfrm>
            <a:off x="757238" y="3284538"/>
            <a:ext cx="15732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_tradnl" b="1">
                <a:latin typeface="Century Gothic" pitchFamily="-72" charset="0"/>
                <a:ea typeface="Century Gothic" pitchFamily="-72" charset="0"/>
                <a:cs typeface="Century Gothic" pitchFamily="-72" charset="0"/>
              </a:rPr>
              <a:t> </a:t>
            </a:r>
            <a:r>
              <a:rPr lang="es-ES_tradnl" sz="3200" b="1">
                <a:latin typeface="Century Gothic" pitchFamily="-72" charset="0"/>
                <a:ea typeface="Century Gothic" pitchFamily="-72" charset="0"/>
                <a:cs typeface="Century Gothic" pitchFamily="-72" charset="0"/>
              </a:rPr>
              <a:t>Luego </a:t>
            </a:r>
            <a:endParaRPr lang="en-US" sz="3200">
              <a:latin typeface="Calibri" pitchFamily="-72" charset="0"/>
            </a:endParaRPr>
          </a:p>
        </p:txBody>
      </p:sp>
      <p:sp>
        <p:nvSpPr>
          <p:cNvPr id="34835" name="Rectangle 6"/>
          <p:cNvSpPr>
            <a:spLocks noChangeArrowheads="1"/>
          </p:cNvSpPr>
          <p:nvPr/>
        </p:nvSpPr>
        <p:spPr bwMode="auto">
          <a:xfrm>
            <a:off x="3346450" y="3525838"/>
            <a:ext cx="22320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_tradnl" sz="3200" b="1">
                <a:latin typeface="Century Gothic" pitchFamily="-72" charset="0"/>
                <a:ea typeface="Century Gothic" pitchFamily="-72" charset="0"/>
                <a:cs typeface="Century Gothic" pitchFamily="-72" charset="0"/>
              </a:rPr>
              <a:t>Por último </a:t>
            </a:r>
            <a:endParaRPr lang="en-US" sz="3200">
              <a:latin typeface="Calibri" pitchFamily="-72" charset="0"/>
            </a:endParaRPr>
          </a:p>
        </p:txBody>
      </p:sp>
      <p:sp>
        <p:nvSpPr>
          <p:cNvPr id="34836" name="Rectangle 7"/>
          <p:cNvSpPr>
            <a:spLocks noChangeArrowheads="1"/>
          </p:cNvSpPr>
          <p:nvPr/>
        </p:nvSpPr>
        <p:spPr bwMode="auto">
          <a:xfrm>
            <a:off x="6580188" y="3910013"/>
            <a:ext cx="2273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_tradnl" sz="3200" b="1">
                <a:latin typeface="Century Gothic" pitchFamily="-72" charset="0"/>
                <a:ea typeface="Century Gothic" pitchFamily="-72" charset="0"/>
                <a:cs typeface="Century Gothic" pitchFamily="-72" charset="0"/>
              </a:rPr>
              <a:t>Más tarde </a:t>
            </a:r>
            <a:endParaRPr lang="en-US" sz="3200">
              <a:latin typeface="Calibri" pitchFamily="-72" charset="0"/>
            </a:endParaRPr>
          </a:p>
        </p:txBody>
      </p:sp>
      <p:sp>
        <p:nvSpPr>
          <p:cNvPr id="34837" name="Rectangle 8"/>
          <p:cNvSpPr>
            <a:spLocks noChangeArrowheads="1"/>
          </p:cNvSpPr>
          <p:nvPr/>
        </p:nvSpPr>
        <p:spPr bwMode="auto">
          <a:xfrm>
            <a:off x="6826250" y="6327775"/>
            <a:ext cx="18589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_tradnl" sz="3200" b="1">
                <a:latin typeface="Century Gothic" pitchFamily="-72" charset="0"/>
                <a:ea typeface="Century Gothic" pitchFamily="-72" charset="0"/>
                <a:cs typeface="Century Gothic" pitchFamily="-72" charset="0"/>
              </a:rPr>
              <a:t>Después</a:t>
            </a:r>
            <a:endParaRPr lang="en-US" sz="3200">
              <a:latin typeface="Calibri" pitchFamily="-72" charset="0"/>
            </a:endParaRPr>
          </a:p>
        </p:txBody>
      </p:sp>
      <p:sp>
        <p:nvSpPr>
          <p:cNvPr id="34838" name="Rectangle 9"/>
          <p:cNvSpPr>
            <a:spLocks noChangeArrowheads="1"/>
          </p:cNvSpPr>
          <p:nvPr/>
        </p:nvSpPr>
        <p:spPr bwMode="auto">
          <a:xfrm>
            <a:off x="0" y="5722938"/>
            <a:ext cx="2273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_tradnl" sz="3200" b="1">
                <a:latin typeface="Century Gothic" pitchFamily="-72" charset="0"/>
                <a:ea typeface="Century Gothic" pitchFamily="-72" charset="0"/>
                <a:cs typeface="Century Gothic" pitchFamily="-72" charset="0"/>
              </a:rPr>
              <a:t>Más tarde </a:t>
            </a:r>
            <a:endParaRPr lang="en-US" sz="3200">
              <a:latin typeface="Calibri" pitchFamily="-72" charset="0"/>
            </a:endParaRPr>
          </a:p>
        </p:txBody>
      </p:sp>
      <p:sp>
        <p:nvSpPr>
          <p:cNvPr id="34839" name="Rectangle 23"/>
          <p:cNvSpPr>
            <a:spLocks noChangeArrowheads="1"/>
          </p:cNvSpPr>
          <p:nvPr/>
        </p:nvSpPr>
        <p:spPr bwMode="auto">
          <a:xfrm>
            <a:off x="7016750" y="1603375"/>
            <a:ext cx="15732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_tradnl" b="1">
                <a:latin typeface="Century Gothic" pitchFamily="-72" charset="0"/>
                <a:ea typeface="Century Gothic" pitchFamily="-72" charset="0"/>
                <a:cs typeface="Century Gothic" pitchFamily="-72" charset="0"/>
              </a:rPr>
              <a:t> </a:t>
            </a:r>
            <a:r>
              <a:rPr lang="es-ES_tradnl" sz="3200" b="1">
                <a:latin typeface="Century Gothic" pitchFamily="-72" charset="0"/>
                <a:ea typeface="Century Gothic" pitchFamily="-72" charset="0"/>
                <a:cs typeface="Century Gothic" pitchFamily="-72" charset="0"/>
              </a:rPr>
              <a:t>Luego </a:t>
            </a:r>
            <a:endParaRPr lang="en-US" sz="3200">
              <a:latin typeface="Calibri" pitchFamily="-72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0"/>
            <a:ext cx="8460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latin typeface="Century Gothic" pitchFamily="34" charset="0"/>
                <a:cs typeface="Comic Sans MS"/>
              </a:rPr>
              <a:t>Opinions</a:t>
            </a:r>
            <a:r>
              <a:rPr lang="en-US" sz="3600" dirty="0" smtClean="0">
                <a:latin typeface="Century Gothic" pitchFamily="34" charset="0"/>
                <a:cs typeface="Comic Sans MS"/>
              </a:rPr>
              <a:t> </a:t>
            </a:r>
            <a:endParaRPr lang="en-US" sz="3600" dirty="0"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50972"/>
            <a:ext cx="90730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entury Gothic"/>
                <a:cs typeface="Century Gothic"/>
              </a:rPr>
              <a:t>¿</a:t>
            </a:r>
            <a:r>
              <a:rPr lang="es-ES_tradnl" sz="2800" dirty="0" smtClean="0">
                <a:latin typeface="Century Gothic"/>
                <a:cs typeface="Century Gothic"/>
              </a:rPr>
              <a:t>Que </a:t>
            </a:r>
            <a:r>
              <a:rPr lang="es-ES_tradnl" sz="2800" dirty="0" smtClean="0">
                <a:latin typeface="Century Gothic" pitchFamily="34" charset="0"/>
                <a:cs typeface="Comic Sans MS"/>
              </a:rPr>
              <a:t>piensas del cortometraje?</a:t>
            </a:r>
          </a:p>
          <a:p>
            <a:r>
              <a:rPr lang="es-ES_tradnl" sz="2800" dirty="0" err="1" smtClean="0">
                <a:latin typeface="Century Gothic" pitchFamily="34" charset="0"/>
                <a:cs typeface="Comic Sans MS"/>
              </a:rPr>
              <a:t>What</a:t>
            </a:r>
            <a:r>
              <a:rPr lang="es-ES_tradnl" sz="2800" dirty="0" smtClean="0">
                <a:latin typeface="Century Gothic" pitchFamily="34" charset="0"/>
                <a:cs typeface="Comic Sans MS"/>
              </a:rPr>
              <a:t> do </a:t>
            </a:r>
            <a:r>
              <a:rPr lang="es-ES_tradnl" sz="2800" dirty="0" err="1" smtClean="0">
                <a:latin typeface="Century Gothic" pitchFamily="34" charset="0"/>
                <a:cs typeface="Comic Sans MS"/>
              </a:rPr>
              <a:t>you</a:t>
            </a:r>
            <a:r>
              <a:rPr lang="es-ES_tradnl" sz="2800" dirty="0" smtClean="0">
                <a:latin typeface="Century Gothic" pitchFamily="34" charset="0"/>
                <a:cs typeface="Comic Sans MS"/>
              </a:rPr>
              <a:t> </a:t>
            </a:r>
            <a:r>
              <a:rPr lang="es-ES_tradnl" sz="2800" dirty="0" err="1" smtClean="0">
                <a:latin typeface="Century Gothic" pitchFamily="34" charset="0"/>
                <a:cs typeface="Comic Sans MS"/>
              </a:rPr>
              <a:t>think</a:t>
            </a:r>
            <a:r>
              <a:rPr lang="es-ES_tradnl" sz="2800" dirty="0" smtClean="0">
                <a:latin typeface="Century Gothic" pitchFamily="34" charset="0"/>
                <a:cs typeface="Comic Sans MS"/>
              </a:rPr>
              <a:t> of </a:t>
            </a:r>
            <a:r>
              <a:rPr lang="es-ES_tradnl" sz="2800" dirty="0" err="1" smtClean="0">
                <a:latin typeface="Century Gothic" pitchFamily="34" charset="0"/>
                <a:cs typeface="Comic Sans MS"/>
              </a:rPr>
              <a:t>the</a:t>
            </a:r>
            <a:r>
              <a:rPr lang="es-ES_tradnl" sz="2800" dirty="0" smtClean="0">
                <a:latin typeface="Century Gothic" pitchFamily="34" charset="0"/>
                <a:cs typeface="Comic Sans MS"/>
              </a:rPr>
              <a:t> film?  </a:t>
            </a:r>
            <a:endParaRPr lang="es-ES_tradnl" sz="2800" i="1" dirty="0">
              <a:solidFill>
                <a:srgbClr val="FF0000"/>
              </a:solidFill>
              <a:latin typeface="Century Gothic" pitchFamily="34" charset="0"/>
              <a:cs typeface="Comic Sans M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5473" y="6263679"/>
            <a:ext cx="79391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Century Gothic" pitchFamily="34" charset="0"/>
                <a:cs typeface="Comic Sans MS"/>
              </a:rPr>
              <a:t>Add connectives and the negative to your answer. </a:t>
            </a:r>
            <a:endParaRPr lang="en-US" sz="2400" dirty="0">
              <a:latin typeface="Century Gothic" pitchFamily="34" charset="0"/>
              <a:cs typeface="Comic Sans M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87616" y="392351"/>
            <a:ext cx="3456384" cy="3139321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en-US" sz="2000" b="1" u="sng" dirty="0" smtClean="0">
                <a:latin typeface="Century Gothic" pitchFamily="34" charset="0"/>
                <a:cs typeface="Comic Sans MS"/>
              </a:rPr>
              <a:t>Adjectives help box</a:t>
            </a:r>
          </a:p>
          <a:p>
            <a:endParaRPr lang="en-US" sz="2000" b="1" u="sng" dirty="0" smtClean="0">
              <a:latin typeface="Century Gothic" pitchFamily="34" charset="0"/>
              <a:cs typeface="Comic Sans MS"/>
            </a:endParaRPr>
          </a:p>
          <a:p>
            <a:r>
              <a:rPr lang="es-ES_tradnl" sz="2000" dirty="0" smtClean="0">
                <a:latin typeface="Century Gothic" pitchFamily="34" charset="0"/>
                <a:cs typeface="Comic Sans MS"/>
              </a:rPr>
              <a:t>Interesante = </a:t>
            </a:r>
            <a:r>
              <a:rPr lang="es-ES_tradnl" sz="2000" dirty="0" err="1" smtClean="0">
                <a:latin typeface="Century Gothic" pitchFamily="34" charset="0"/>
                <a:cs typeface="Comic Sans MS"/>
              </a:rPr>
              <a:t>interesting</a:t>
            </a:r>
            <a:r>
              <a:rPr lang="es-ES_tradnl" sz="2000" dirty="0" smtClean="0">
                <a:latin typeface="Century Gothic" pitchFamily="34" charset="0"/>
                <a:cs typeface="Comic Sans MS"/>
              </a:rPr>
              <a:t>.</a:t>
            </a:r>
          </a:p>
          <a:p>
            <a:r>
              <a:rPr lang="es-ES_tradnl" sz="2000" dirty="0" smtClean="0">
                <a:latin typeface="Century Gothic" pitchFamily="34" charset="0"/>
                <a:cs typeface="Comic Sans MS"/>
              </a:rPr>
              <a:t>Aburrido = </a:t>
            </a:r>
            <a:r>
              <a:rPr lang="es-ES_tradnl" sz="2000" dirty="0" err="1" smtClean="0">
                <a:latin typeface="Century Gothic" pitchFamily="34" charset="0"/>
                <a:cs typeface="Comic Sans MS"/>
              </a:rPr>
              <a:t>boring</a:t>
            </a:r>
            <a:endParaRPr lang="es-ES_tradnl" sz="2000" dirty="0" smtClean="0">
              <a:latin typeface="Century Gothic" pitchFamily="34" charset="0"/>
              <a:cs typeface="Comic Sans MS"/>
            </a:endParaRPr>
          </a:p>
          <a:p>
            <a:r>
              <a:rPr lang="es-ES_tradnl" sz="2000" dirty="0" smtClean="0">
                <a:latin typeface="Century Gothic" pitchFamily="34" charset="0"/>
                <a:cs typeface="Comic Sans MS"/>
              </a:rPr>
              <a:t>Divertido = </a:t>
            </a:r>
            <a:r>
              <a:rPr lang="es-ES_tradnl" sz="2000" dirty="0" err="1" smtClean="0">
                <a:latin typeface="Century Gothic" pitchFamily="34" charset="0"/>
                <a:cs typeface="Comic Sans MS"/>
              </a:rPr>
              <a:t>funny</a:t>
            </a:r>
            <a:endParaRPr lang="es-ES_tradnl" sz="2000" dirty="0" smtClean="0">
              <a:latin typeface="Century Gothic" pitchFamily="34" charset="0"/>
              <a:cs typeface="Comic Sans MS"/>
            </a:endParaRPr>
          </a:p>
          <a:p>
            <a:r>
              <a:rPr lang="es-ES_tradnl" sz="2000" dirty="0" smtClean="0">
                <a:latin typeface="Century Gothic" pitchFamily="34" charset="0"/>
                <a:cs typeface="Comic Sans MS"/>
              </a:rPr>
              <a:t>Emocionante = </a:t>
            </a:r>
            <a:r>
              <a:rPr lang="es-ES_tradnl" sz="2000" dirty="0" err="1" smtClean="0">
                <a:latin typeface="Century Gothic" pitchFamily="34" charset="0"/>
                <a:cs typeface="Comic Sans MS"/>
              </a:rPr>
              <a:t>exciting</a:t>
            </a:r>
            <a:endParaRPr lang="es-ES_tradnl" sz="2000" dirty="0" smtClean="0">
              <a:latin typeface="Century Gothic" pitchFamily="34" charset="0"/>
              <a:cs typeface="Comic Sans MS"/>
            </a:endParaRPr>
          </a:p>
          <a:p>
            <a:r>
              <a:rPr lang="es-ES_tradnl" sz="2000" dirty="0" smtClean="0">
                <a:latin typeface="Century Gothic" pitchFamily="34" charset="0"/>
                <a:cs typeface="Comic Sans MS"/>
              </a:rPr>
              <a:t>Miedoso = </a:t>
            </a:r>
            <a:r>
              <a:rPr lang="es-ES_tradnl" sz="2000" dirty="0" err="1" smtClean="0">
                <a:latin typeface="Century Gothic" pitchFamily="34" charset="0"/>
                <a:cs typeface="Comic Sans MS"/>
              </a:rPr>
              <a:t>scary</a:t>
            </a:r>
            <a:r>
              <a:rPr lang="es-ES_tradnl" sz="2000" dirty="0" smtClean="0">
                <a:latin typeface="Century Gothic" pitchFamily="34" charset="0"/>
                <a:cs typeface="Comic Sans MS"/>
              </a:rPr>
              <a:t>. </a:t>
            </a:r>
          </a:p>
          <a:p>
            <a:r>
              <a:rPr lang="es-ES_tradnl" sz="2000" dirty="0" smtClean="0">
                <a:latin typeface="Century Gothic" pitchFamily="34" charset="0"/>
                <a:cs typeface="Comic Sans MS"/>
              </a:rPr>
              <a:t>Romántico = </a:t>
            </a:r>
            <a:r>
              <a:rPr lang="es-ES_tradnl" sz="2000" dirty="0" err="1" smtClean="0">
                <a:latin typeface="Century Gothic" pitchFamily="34" charset="0"/>
                <a:cs typeface="Comic Sans MS"/>
              </a:rPr>
              <a:t>romantic</a:t>
            </a:r>
            <a:endParaRPr lang="es-ES_tradnl" sz="2000" dirty="0" smtClean="0">
              <a:latin typeface="Century Gothic" pitchFamily="34" charset="0"/>
              <a:cs typeface="Comic Sans MS"/>
            </a:endParaRPr>
          </a:p>
          <a:p>
            <a:r>
              <a:rPr lang="es-ES_tradnl" sz="2000" dirty="0" smtClean="0">
                <a:latin typeface="Century Gothic" pitchFamily="34" charset="0"/>
                <a:cs typeface="Comic Sans MS"/>
              </a:rPr>
              <a:t>Tonto = </a:t>
            </a:r>
            <a:r>
              <a:rPr lang="es-ES_tradnl" sz="2000" dirty="0" err="1" smtClean="0">
                <a:latin typeface="Century Gothic" pitchFamily="34" charset="0"/>
                <a:cs typeface="Comic Sans MS"/>
              </a:rPr>
              <a:t>silly</a:t>
            </a:r>
            <a:r>
              <a:rPr lang="es-ES_tradnl" sz="2000" dirty="0" smtClean="0">
                <a:latin typeface="Century Gothic" pitchFamily="34" charset="0"/>
                <a:cs typeface="Comic Sans MS"/>
              </a:rPr>
              <a:t>. </a:t>
            </a:r>
          </a:p>
          <a:p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3230" y="1906187"/>
            <a:ext cx="72284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Century Gothic" pitchFamily="34" charset="0"/>
              </a:rPr>
              <a:t>Me </a:t>
            </a:r>
            <a:r>
              <a:rPr lang="en-GB" sz="3200" b="1" dirty="0" err="1" smtClean="0">
                <a:latin typeface="Century Gothic" pitchFamily="34" charset="0"/>
              </a:rPr>
              <a:t>encanta</a:t>
            </a:r>
            <a:r>
              <a:rPr lang="en-GB" sz="3200" b="1" dirty="0" smtClean="0">
                <a:latin typeface="Century Gothic" pitchFamily="34" charset="0"/>
              </a:rPr>
              <a:t> </a:t>
            </a:r>
            <a:r>
              <a:rPr lang="en-GB" sz="3200" dirty="0" smtClean="0">
                <a:latin typeface="Century Gothic" pitchFamily="34" charset="0"/>
              </a:rPr>
              <a:t>= I love</a:t>
            </a:r>
          </a:p>
          <a:p>
            <a:r>
              <a:rPr lang="en-GB" sz="3200" b="1" dirty="0" err="1" smtClean="0">
                <a:latin typeface="Century Gothic" pitchFamily="34" charset="0"/>
              </a:rPr>
              <a:t>Prefiero</a:t>
            </a:r>
            <a:r>
              <a:rPr lang="en-GB" sz="3200" b="1" dirty="0" smtClean="0">
                <a:latin typeface="Century Gothic" pitchFamily="34" charset="0"/>
              </a:rPr>
              <a:t> </a:t>
            </a:r>
            <a:r>
              <a:rPr lang="en-GB" sz="3200" dirty="0" smtClean="0">
                <a:latin typeface="Century Gothic" pitchFamily="34" charset="0"/>
              </a:rPr>
              <a:t>= I prefer</a:t>
            </a:r>
          </a:p>
          <a:p>
            <a:r>
              <a:rPr lang="en-GB" sz="3200" b="1" dirty="0" err="1" smtClean="0">
                <a:latin typeface="Century Gothic" pitchFamily="34" charset="0"/>
              </a:rPr>
              <a:t>Odio</a:t>
            </a:r>
            <a:r>
              <a:rPr lang="en-GB" sz="3200" b="1" dirty="0" smtClean="0">
                <a:latin typeface="Century Gothic" pitchFamily="34" charset="0"/>
              </a:rPr>
              <a:t> </a:t>
            </a:r>
            <a:r>
              <a:rPr lang="en-GB" sz="3200" dirty="0" smtClean="0">
                <a:latin typeface="Century Gothic" pitchFamily="34" charset="0"/>
              </a:rPr>
              <a:t>= I hate</a:t>
            </a:r>
          </a:p>
          <a:p>
            <a:r>
              <a:rPr lang="en-GB" sz="3200" b="1" dirty="0" smtClean="0">
                <a:latin typeface="Century Gothic" pitchFamily="34" charset="0"/>
              </a:rPr>
              <a:t>No me </a:t>
            </a:r>
            <a:r>
              <a:rPr lang="en-GB" sz="3200" b="1" dirty="0" err="1" smtClean="0">
                <a:latin typeface="Century Gothic" pitchFamily="34" charset="0"/>
              </a:rPr>
              <a:t>gusta</a:t>
            </a:r>
            <a:r>
              <a:rPr lang="en-GB" sz="3200" b="1" dirty="0" smtClean="0">
                <a:latin typeface="Century Gothic" pitchFamily="34" charset="0"/>
              </a:rPr>
              <a:t> </a:t>
            </a:r>
            <a:r>
              <a:rPr lang="en-GB" sz="3200" dirty="0" smtClean="0">
                <a:latin typeface="Century Gothic" pitchFamily="34" charset="0"/>
              </a:rPr>
              <a:t>= I don’t like. </a:t>
            </a:r>
            <a:endParaRPr lang="en-GB" sz="3200" dirty="0">
              <a:latin typeface="Century Gothic" pitchFamily="34" charset="0"/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173101" y="6260434"/>
            <a:ext cx="666274" cy="597566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4322196"/>
            <a:ext cx="90730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Ejemplo</a:t>
            </a:r>
            <a:r>
              <a:rPr lang="en-GB" sz="28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: </a:t>
            </a:r>
          </a:p>
          <a:p>
            <a:r>
              <a:rPr lang="en-GB" sz="2800" i="1" dirty="0" smtClean="0">
                <a:solidFill>
                  <a:srgbClr val="000000"/>
                </a:solidFill>
                <a:latin typeface="Century Gothic"/>
                <a:cs typeface="Century Gothic"/>
              </a:rPr>
              <a:t>Me </a:t>
            </a:r>
            <a:r>
              <a:rPr lang="en-GB" sz="2800" i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gusta</a:t>
            </a:r>
            <a:r>
              <a:rPr lang="en-GB" sz="2800" i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el </a:t>
            </a:r>
            <a:r>
              <a:rPr lang="en-GB" sz="2800" i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cortometraje</a:t>
            </a:r>
            <a:r>
              <a:rPr lang="en-GB" sz="2800" i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en-GB" sz="2800" i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porque</a:t>
            </a:r>
            <a:r>
              <a:rPr lang="en-GB" sz="2800" i="1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GB" sz="2800" i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es</a:t>
            </a:r>
            <a:r>
              <a:rPr lang="en-GB" sz="2800" i="1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GB" sz="2800" i="1" u="sng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emocionante</a:t>
            </a:r>
            <a:r>
              <a:rPr lang="en-GB" sz="2800" i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y </a:t>
            </a:r>
            <a:r>
              <a:rPr lang="en-GB" sz="2800" i="1" u="sng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miedoso</a:t>
            </a:r>
            <a:r>
              <a:rPr lang="en-GB" sz="2800" i="1" dirty="0" smtClean="0">
                <a:solidFill>
                  <a:srgbClr val="000000"/>
                </a:solidFill>
                <a:latin typeface="Century Gothic"/>
                <a:cs typeface="Century Gothic"/>
              </a:rPr>
              <a:t>. </a:t>
            </a:r>
            <a:r>
              <a:rPr lang="en-GB" sz="2800" i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Pero</a:t>
            </a:r>
            <a:r>
              <a:rPr lang="en-GB" sz="2800" i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no </a:t>
            </a:r>
            <a:r>
              <a:rPr lang="en-GB" sz="2800" i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es</a:t>
            </a:r>
            <a:r>
              <a:rPr lang="en-GB" sz="2800" i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tonto. </a:t>
            </a:r>
            <a:endParaRPr lang="es-ES_tradnl" sz="2800" i="1" dirty="0">
              <a:solidFill>
                <a:srgbClr val="000000"/>
              </a:solidFill>
              <a:latin typeface="Century Gothic" pitchFamily="34" charset="0"/>
              <a:cs typeface="Comic Sans MS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244220" y="5746882"/>
            <a:ext cx="2181698" cy="618644"/>
          </a:xfrm>
          <a:prstGeom prst="straightConnector1">
            <a:avLst/>
          </a:prstGeom>
          <a:ln w="254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3370235" y="5681761"/>
            <a:ext cx="2382941" cy="673364"/>
          </a:xfrm>
          <a:prstGeom prst="straightConnector1">
            <a:avLst/>
          </a:prstGeom>
          <a:ln w="254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5091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70013" y="0"/>
            <a:ext cx="12211051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0178" name="WordArt 2"/>
          <p:cNvSpPr>
            <a:spLocks noChangeArrowheads="1" noChangeShapeType="1" noTextEdit="1"/>
          </p:cNvSpPr>
          <p:nvPr/>
        </p:nvSpPr>
        <p:spPr bwMode="auto">
          <a:xfrm>
            <a:off x="762000" y="3429000"/>
            <a:ext cx="4438650" cy="1266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Alma</a:t>
            </a: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533400" y="5715000"/>
            <a:ext cx="5913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fr-FR" sz="2400" b="1">
                <a:latin typeface="Century Gothic" pitchFamily="-72" charset="0"/>
                <a:ea typeface="Times New Roman" pitchFamily="-72" charset="0"/>
                <a:cs typeface="Times New Roman" pitchFamily="-72" charset="0"/>
              </a:rPr>
              <a:t>UN CORTOMETRAJE DE RODRIGO BLASS</a:t>
            </a:r>
            <a:endParaRPr lang="fr-FR" sz="2400" b="1">
              <a:latin typeface="Century Gothic" pitchFamily="-72" charset="0"/>
            </a:endParaRPr>
          </a:p>
        </p:txBody>
      </p:sp>
      <p:pic>
        <p:nvPicPr>
          <p:cNvPr id="50180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438" y="427038"/>
            <a:ext cx="4210050" cy="236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1238" y="828675"/>
            <a:ext cx="2784475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2" name="Rectangle 3"/>
          <p:cNvSpPr>
            <a:spLocks noChangeArrowheads="1"/>
          </p:cNvSpPr>
          <p:nvPr/>
        </p:nvSpPr>
        <p:spPr bwMode="auto">
          <a:xfrm>
            <a:off x="646113" y="5000625"/>
            <a:ext cx="2403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s-ES_tradnl" sz="2400" b="1">
                <a:latin typeface="Century Gothic" pitchFamily="-72" charset="0"/>
                <a:ea typeface="Times New Roman" pitchFamily="-72" charset="0"/>
                <a:cs typeface="Times New Roman" pitchFamily="-72" charset="0"/>
              </a:rPr>
              <a:t>Lección cuatro</a:t>
            </a:r>
            <a:endParaRPr lang="es-ES_tradnl" sz="2400" b="1">
              <a:latin typeface="Century Gothic" pitchFamily="-7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212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4" descr="http://arts.monash.edu.au/korean/klec/assets/clipart002/klec2003-c169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70200"/>
            <a:ext cx="1701800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0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dirty="0">
                <a:latin typeface="Century Gothic"/>
                <a:cs typeface="Century Gothic"/>
              </a:rPr>
              <a:t>¿</a:t>
            </a:r>
            <a:r>
              <a:rPr lang="en-US" sz="2400" dirty="0" err="1">
                <a:latin typeface="Century Gothic"/>
                <a:cs typeface="Century Gothic"/>
              </a:rPr>
              <a:t>Qué</a:t>
            </a:r>
            <a:r>
              <a:rPr lang="en-US" sz="2400" dirty="0">
                <a:latin typeface="Century Gothic"/>
                <a:cs typeface="Century Gothic"/>
              </a:rPr>
              <a:t> </a:t>
            </a:r>
            <a:r>
              <a:rPr lang="en-US" sz="2400" dirty="0" err="1">
                <a:latin typeface="Century Gothic"/>
                <a:cs typeface="Century Gothic"/>
              </a:rPr>
              <a:t>tiempo</a:t>
            </a:r>
            <a:r>
              <a:rPr lang="en-US" sz="2400" dirty="0">
                <a:latin typeface="Century Gothic"/>
                <a:cs typeface="Century Gothic"/>
              </a:rPr>
              <a:t> </a:t>
            </a:r>
            <a:r>
              <a:rPr lang="en-US" sz="2400" dirty="0" err="1">
                <a:latin typeface="Century Gothic"/>
                <a:cs typeface="Century Gothic"/>
              </a:rPr>
              <a:t>hace</a:t>
            </a:r>
            <a:r>
              <a:rPr lang="en-US" sz="2400" dirty="0">
                <a:latin typeface="Century Gothic"/>
                <a:cs typeface="Century Gothic"/>
              </a:rPr>
              <a:t> hoy</a:t>
            </a:r>
            <a:r>
              <a:rPr lang="en-GB" sz="2400" dirty="0" smtClean="0">
                <a:latin typeface="Century Gothic"/>
                <a:cs typeface="Century Gothic"/>
              </a:rPr>
              <a:t>? </a:t>
            </a:r>
            <a:endParaRPr lang="en-GB" sz="2400" dirty="0">
              <a:latin typeface="Century Gothic"/>
              <a:cs typeface="Century Gothic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400" dirty="0" smtClean="0">
                <a:latin typeface="Century Gothic"/>
                <a:cs typeface="Century Gothic"/>
              </a:rPr>
              <a:t>What is the weather today? </a:t>
            </a:r>
            <a:endParaRPr lang="en-GB" sz="2400" dirty="0">
              <a:latin typeface="Century Gothic"/>
              <a:cs typeface="Century Gothic"/>
            </a:endParaRPr>
          </a:p>
        </p:txBody>
      </p:sp>
      <p:sp>
        <p:nvSpPr>
          <p:cNvPr id="51203" name="Text Box 5"/>
          <p:cNvSpPr txBox="1">
            <a:spLocks noChangeArrowheads="1"/>
          </p:cNvSpPr>
          <p:nvPr/>
        </p:nvSpPr>
        <p:spPr bwMode="auto">
          <a:xfrm>
            <a:off x="0" y="1025525"/>
            <a:ext cx="2143125" cy="585788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>
                <a:latin typeface="Century Gothic" pitchFamily="-72" charset="0"/>
                <a:ea typeface="Century Gothic" pitchFamily="-72" charset="0"/>
                <a:cs typeface="Century Gothic" pitchFamily="-72" charset="0"/>
              </a:rPr>
              <a:t>HACE…</a:t>
            </a:r>
          </a:p>
        </p:txBody>
      </p:sp>
      <p:pic>
        <p:nvPicPr>
          <p:cNvPr id="51204" name="Picture 2" descr="http://www.jsriley.com/ASFS_RM_149/graphics/summer_clipart_su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649413"/>
            <a:ext cx="1357313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420813" y="1993900"/>
            <a:ext cx="2928937" cy="584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3200" dirty="0" err="1" smtClean="0">
                <a:latin typeface="Century Gothic"/>
                <a:ea typeface="+mn-ea"/>
                <a:cs typeface="Century Gothic"/>
              </a:rPr>
              <a:t>Buen</a:t>
            </a:r>
            <a:r>
              <a:rPr lang="en-GB" sz="3200" dirty="0" smtClean="0">
                <a:latin typeface="Century Gothic"/>
                <a:ea typeface="+mn-ea"/>
                <a:cs typeface="Century Gothic"/>
              </a:rPr>
              <a:t> </a:t>
            </a:r>
            <a:r>
              <a:rPr lang="en-GB" sz="3200" dirty="0" err="1" smtClean="0">
                <a:latin typeface="Century Gothic"/>
                <a:ea typeface="+mn-ea"/>
                <a:cs typeface="Century Gothic"/>
              </a:rPr>
              <a:t>tiempo</a:t>
            </a:r>
            <a:endParaRPr lang="en-GB" sz="3200" dirty="0" smtClean="0">
              <a:latin typeface="Century Gothic"/>
              <a:ea typeface="+mn-ea"/>
              <a:cs typeface="Century Gothic"/>
            </a:endParaRPr>
          </a:p>
        </p:txBody>
      </p:sp>
      <p:pic>
        <p:nvPicPr>
          <p:cNvPr id="51206" name="Picture 6" descr="http://www.vniles.com/Content/articlefiles/288-Hottherm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357688"/>
            <a:ext cx="1000125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071563" y="4572000"/>
            <a:ext cx="1643062" cy="584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3200" dirty="0" err="1" smtClean="0">
                <a:latin typeface="Century Gothic"/>
                <a:ea typeface="+mn-ea"/>
                <a:cs typeface="Century Gothic"/>
              </a:rPr>
              <a:t>Calor</a:t>
            </a:r>
            <a:endParaRPr lang="en-GB" sz="3200" dirty="0" smtClean="0">
              <a:latin typeface="Century Gothic"/>
              <a:ea typeface="+mn-ea"/>
              <a:cs typeface="Century Gothic"/>
            </a:endParaRPr>
          </a:p>
        </p:txBody>
      </p:sp>
      <p:pic>
        <p:nvPicPr>
          <p:cNvPr id="51208" name="Picture 8" descr="http://www.terraworld.net/lions/news/ClipArt-ColdThermometer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" y="5572125"/>
            <a:ext cx="143668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287588" y="5897563"/>
            <a:ext cx="1562100" cy="584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3200" dirty="0" err="1">
                <a:latin typeface="Century Gothic"/>
                <a:cs typeface="Century Gothic"/>
              </a:rPr>
              <a:t>Frío</a:t>
            </a:r>
            <a:endParaRPr lang="en-GB" sz="3200" dirty="0">
              <a:latin typeface="Century Gothic"/>
              <a:cs typeface="Century Gothic"/>
            </a:endParaRPr>
          </a:p>
        </p:txBody>
      </p:sp>
      <p:sp>
        <p:nvSpPr>
          <p:cNvPr id="51210" name="Text Box 5"/>
          <p:cNvSpPr txBox="1">
            <a:spLocks noChangeArrowheads="1"/>
          </p:cNvSpPr>
          <p:nvPr/>
        </p:nvSpPr>
        <p:spPr bwMode="auto">
          <a:xfrm>
            <a:off x="6156325" y="2852738"/>
            <a:ext cx="1857375" cy="5842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>
                <a:latin typeface="Century Gothic" pitchFamily="-72" charset="0"/>
                <a:ea typeface="Century Gothic" pitchFamily="-72" charset="0"/>
                <a:cs typeface="Century Gothic" pitchFamily="-72" charset="0"/>
              </a:rPr>
              <a:t>…. y....</a:t>
            </a:r>
          </a:p>
        </p:txBody>
      </p:sp>
      <p:sp>
        <p:nvSpPr>
          <p:cNvPr id="51211" name="Text Box 5"/>
          <p:cNvSpPr txBox="1">
            <a:spLocks noChangeArrowheads="1"/>
          </p:cNvSpPr>
          <p:nvPr/>
        </p:nvSpPr>
        <p:spPr bwMode="auto">
          <a:xfrm>
            <a:off x="5508625" y="3860800"/>
            <a:ext cx="1857375" cy="584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>
                <a:latin typeface="Century Gothic" pitchFamily="-72" charset="0"/>
                <a:ea typeface="Century Gothic" pitchFamily="-72" charset="0"/>
                <a:cs typeface="Century Gothic" pitchFamily="-72" charset="0"/>
              </a:rPr>
              <a:t>Llueve</a:t>
            </a:r>
          </a:p>
        </p:txBody>
      </p:sp>
      <p:pic>
        <p:nvPicPr>
          <p:cNvPr id="51212" name="Picture 10" descr="http://bp1.blogger.com/_gYr0Mr6OpZM/RsZqlayQT-I/AAAAAAAAACE/gFK2Sep9fQY/s200/rain+clipart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51725" y="3644900"/>
            <a:ext cx="15033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3" name="Text Box 5"/>
          <p:cNvSpPr txBox="1">
            <a:spLocks noChangeArrowheads="1"/>
          </p:cNvSpPr>
          <p:nvPr/>
        </p:nvSpPr>
        <p:spPr bwMode="auto">
          <a:xfrm>
            <a:off x="5435600" y="5589588"/>
            <a:ext cx="1857375" cy="584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>
                <a:latin typeface="Century Gothic" pitchFamily="-72" charset="0"/>
                <a:ea typeface="Century Gothic" pitchFamily="-72" charset="0"/>
                <a:cs typeface="Century Gothic" pitchFamily="-72" charset="0"/>
              </a:rPr>
              <a:t>Nieva</a:t>
            </a:r>
          </a:p>
        </p:txBody>
      </p:sp>
      <p:pic>
        <p:nvPicPr>
          <p:cNvPr id="51214" name="Picture 12" descr="http://www.clipartguide.com/_small/1386-0903-0314-3847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80288" y="5084763"/>
            <a:ext cx="1614487" cy="157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5" name="Picture 14" descr="http://hzepeda.files.wordpress.com/2007/09/very_windy-clipart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72275" y="804863"/>
            <a:ext cx="18034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751013" y="3208338"/>
            <a:ext cx="2787650" cy="584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3200" dirty="0" smtClean="0">
                <a:latin typeface="Century Gothic"/>
                <a:ea typeface="+mn-ea"/>
                <a:cs typeface="Century Gothic"/>
              </a:rPr>
              <a:t>Mal </a:t>
            </a:r>
            <a:r>
              <a:rPr lang="en-GB" sz="3200" dirty="0" err="1" smtClean="0">
                <a:latin typeface="Century Gothic"/>
                <a:ea typeface="+mn-ea"/>
                <a:cs typeface="Century Gothic"/>
              </a:rPr>
              <a:t>tiempo</a:t>
            </a:r>
            <a:endParaRPr lang="en-GB" sz="3200" dirty="0" smtClean="0">
              <a:latin typeface="Century Gothic"/>
              <a:ea typeface="+mn-ea"/>
              <a:cs typeface="Century Gothic"/>
            </a:endParaRP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5037138" y="1724025"/>
            <a:ext cx="1655762" cy="5857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3200" dirty="0" err="1" smtClean="0">
                <a:latin typeface="Century Gothic"/>
                <a:ea typeface="+mn-ea"/>
                <a:cs typeface="Century Gothic"/>
              </a:rPr>
              <a:t>viento</a:t>
            </a:r>
            <a:endParaRPr lang="en-GB" sz="3200" dirty="0" smtClean="0">
              <a:latin typeface="Century Gothic"/>
              <a:ea typeface="+mn-ea"/>
              <a:cs typeface="Century Gothic"/>
            </a:endParaRPr>
          </a:p>
        </p:txBody>
      </p:sp>
      <p:sp>
        <p:nvSpPr>
          <p:cNvPr id="51218" name="Text Box 5"/>
          <p:cNvSpPr txBox="1">
            <a:spLocks noChangeArrowheads="1"/>
          </p:cNvSpPr>
          <p:nvPr/>
        </p:nvSpPr>
        <p:spPr bwMode="auto">
          <a:xfrm>
            <a:off x="4586288" y="1057275"/>
            <a:ext cx="2143125" cy="585788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>
                <a:latin typeface="Century Gothic" pitchFamily="-72" charset="0"/>
                <a:ea typeface="Century Gothic" pitchFamily="-72" charset="0"/>
                <a:cs typeface="Century Gothic" pitchFamily="-72" charset="0"/>
              </a:rPr>
              <a:t>HAY…</a:t>
            </a:r>
          </a:p>
        </p:txBody>
      </p:sp>
    </p:spTree>
    <p:extLst>
      <p:ext uri="{BB962C8B-B14F-4D97-AF65-F5344CB8AC3E}">
        <p14:creationId xmlns:p14="http://schemas.microsoft.com/office/powerpoint/2010/main" val="24367599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6238"/>
            <a:ext cx="9280525" cy="5211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0144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2400" dirty="0" smtClean="0">
                <a:latin typeface="Century Gothic"/>
                <a:cs typeface="Century Gothic"/>
              </a:rPr>
              <a:t>¿Qué tiempo hace en la película? 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400" dirty="0" smtClean="0">
                <a:latin typeface="Century Gothic"/>
                <a:cs typeface="Century Gothic"/>
              </a:rPr>
              <a:t>What is the weather in the film? </a:t>
            </a:r>
            <a:endParaRPr lang="en-GB" sz="2400" dirty="0">
              <a:latin typeface="Century Gothic"/>
              <a:cs typeface="Century Gothic"/>
            </a:endParaRP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0" y="1025525"/>
            <a:ext cx="2143125" cy="588963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>
                <a:latin typeface="Century Gothic" pitchFamily="-72" charset="0"/>
                <a:ea typeface="Century Gothic" pitchFamily="-72" charset="0"/>
                <a:cs typeface="Century Gothic" pitchFamily="-72" charset="0"/>
              </a:rPr>
              <a:t>HACE…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1779588"/>
            <a:ext cx="2787650" cy="5889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3200" dirty="0" smtClean="0">
                <a:latin typeface="Century Gothic"/>
                <a:ea typeface="+mn-ea"/>
                <a:cs typeface="Century Gothic"/>
              </a:rPr>
              <a:t>Mal </a:t>
            </a:r>
            <a:r>
              <a:rPr lang="en-GB" sz="3200" dirty="0" err="1" smtClean="0">
                <a:latin typeface="Century Gothic"/>
                <a:ea typeface="+mn-ea"/>
                <a:cs typeface="Century Gothic"/>
              </a:rPr>
              <a:t>tiempo</a:t>
            </a:r>
            <a:endParaRPr lang="en-GB" sz="3200" dirty="0" smtClean="0">
              <a:latin typeface="Century Gothic"/>
              <a:ea typeface="+mn-ea"/>
              <a:cs typeface="Century Gothic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2452688"/>
            <a:ext cx="1562100" cy="5889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3200" dirty="0" err="1">
                <a:latin typeface="Century Gothic"/>
                <a:cs typeface="Century Gothic"/>
              </a:rPr>
              <a:t>Frío</a:t>
            </a:r>
            <a:endParaRPr lang="en-GB" sz="3200" dirty="0">
              <a:latin typeface="Century Gothic"/>
              <a:cs typeface="Century Gothic"/>
            </a:endParaRPr>
          </a:p>
        </p:txBody>
      </p:sp>
      <p:sp>
        <p:nvSpPr>
          <p:cNvPr id="18438" name="Text Box 5"/>
          <p:cNvSpPr txBox="1">
            <a:spLocks noChangeArrowheads="1"/>
          </p:cNvSpPr>
          <p:nvPr/>
        </p:nvSpPr>
        <p:spPr bwMode="auto">
          <a:xfrm>
            <a:off x="4637088" y="1058863"/>
            <a:ext cx="1857375" cy="588962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>
                <a:latin typeface="Century Gothic" pitchFamily="-72" charset="0"/>
                <a:ea typeface="Century Gothic" pitchFamily="-72" charset="0"/>
                <a:cs typeface="Century Gothic" pitchFamily="-72" charset="0"/>
              </a:rPr>
              <a:t>…. y....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649788" y="1792288"/>
            <a:ext cx="1857375" cy="5889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>
                <a:latin typeface="Century Gothic" pitchFamily="-72" charset="0"/>
                <a:ea typeface="Century Gothic" pitchFamily="-72" charset="0"/>
                <a:cs typeface="Century Gothic" pitchFamily="-72" charset="0"/>
              </a:rPr>
              <a:t>Nieva</a:t>
            </a:r>
          </a:p>
        </p:txBody>
      </p:sp>
    </p:spTree>
    <p:extLst>
      <p:ext uri="{BB962C8B-B14F-4D97-AF65-F5344CB8AC3E}">
        <p14:creationId xmlns:p14="http://schemas.microsoft.com/office/powerpoint/2010/main" val="626021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Oval 3"/>
          <p:cNvSpPr>
            <a:spLocks noChangeAspect="1" noChangeArrowheads="1"/>
          </p:cNvSpPr>
          <p:nvPr/>
        </p:nvSpPr>
        <p:spPr bwMode="auto">
          <a:xfrm>
            <a:off x="6521450" y="0"/>
            <a:ext cx="2622550" cy="900113"/>
          </a:xfrm>
          <a:prstGeom prst="ellipse">
            <a:avLst/>
          </a:prstGeom>
          <a:solidFill>
            <a:srgbClr val="7BA0CD"/>
          </a:solidFill>
          <a:ln w="76200">
            <a:solidFill>
              <a:srgbClr val="D3DFEE"/>
            </a:solidFill>
            <a:round/>
            <a:headEnd/>
            <a:tailEnd/>
          </a:ln>
        </p:spPr>
        <p:txBody>
          <a:bodyPr lIns="9144" tIns="9144" rIns="9144" bIns="9144" anchor="ctr">
            <a:prstTxWarp prst="textNoShape">
              <a:avLst/>
            </a:prstTxWarp>
          </a:bodyPr>
          <a:lstStyle/>
          <a:p>
            <a:pPr algn="ctr"/>
            <a:r>
              <a:rPr lang="es-ES_tradnl" sz="2400" i="1">
                <a:solidFill>
                  <a:srgbClr val="FFFFFF"/>
                </a:solidFill>
                <a:latin typeface="Comic Sans MS" pitchFamily="-72" charset="0"/>
                <a:cs typeface="Calibri" pitchFamily="-72" charset="0"/>
              </a:rPr>
              <a:t>Competición </a:t>
            </a:r>
            <a:endParaRPr lang="es-ES_tradnl" sz="2400">
              <a:cs typeface="Arial" pitchFamily="-72" charset="0"/>
            </a:endParaRPr>
          </a:p>
        </p:txBody>
      </p:sp>
      <p:pic>
        <p:nvPicPr>
          <p:cNvPr id="40962" name="Picture 1" descr="MC90029093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918485">
            <a:off x="6518275" y="47625"/>
            <a:ext cx="4572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0" y="444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GB">
              <a:ea typeface="Arial" pitchFamily="-72" charset="0"/>
              <a:cs typeface="Arial" pitchFamily="-72" charset="0"/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-88900"/>
            <a:ext cx="8305800" cy="748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0" hangingPunct="0">
              <a:defRPr/>
            </a:pPr>
            <a:r>
              <a:rPr lang="fr-FR" sz="2000" b="1" u="sng" dirty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QUIZ – </a:t>
            </a:r>
            <a:r>
              <a:rPr lang="en-US" sz="2000" b="1" dirty="0">
                <a:latin typeface="+mn-lt"/>
                <a:ea typeface="+mn-ea"/>
                <a:cs typeface="+mn-cs"/>
              </a:rPr>
              <a:t>¿</a:t>
            </a:r>
            <a:r>
              <a:rPr lang="fr-FR" sz="2000" b="1" u="sng" dirty="0" err="1">
                <a:latin typeface="Century Gothic" pitchFamily="34" charset="0"/>
                <a:ea typeface="Calibri" pitchFamily="34" charset="0"/>
                <a:cs typeface="Times New Roman" pitchFamily="18" charset="0"/>
              </a:rPr>
              <a:t>verdad</a:t>
            </a:r>
            <a:r>
              <a:rPr lang="fr-FR" sz="2000" b="1" u="sng" dirty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 o </a:t>
            </a:r>
            <a:r>
              <a:rPr lang="fr-FR" sz="2000" b="1" u="sng" dirty="0" err="1">
                <a:latin typeface="Century Gothic" pitchFamily="34" charset="0"/>
                <a:ea typeface="Calibri" pitchFamily="34" charset="0"/>
                <a:cs typeface="Times New Roman" pitchFamily="18" charset="0"/>
              </a:rPr>
              <a:t>falso</a:t>
            </a:r>
            <a:r>
              <a:rPr lang="fr-FR" sz="2000" b="1" u="sng" dirty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? / </a:t>
            </a:r>
            <a:r>
              <a:rPr lang="fr-FR" sz="2000" b="1" u="sng" dirty="0" err="1">
                <a:latin typeface="Century Gothic" pitchFamily="34" charset="0"/>
                <a:ea typeface="Calibri" pitchFamily="34" charset="0"/>
                <a:cs typeface="Times New Roman" pitchFamily="18" charset="0"/>
              </a:rPr>
              <a:t>True</a:t>
            </a:r>
            <a:r>
              <a:rPr lang="fr-FR" sz="2000" b="1" u="sng" dirty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 or false ?</a:t>
            </a:r>
          </a:p>
          <a:p>
            <a:pPr eaLnBrk="0" hangingPunct="0">
              <a:defRPr/>
            </a:pPr>
            <a:endParaRPr lang="en-GB" sz="2000" dirty="0">
              <a:latin typeface="Century Gothic" pitchFamily="34" charset="0"/>
              <a:ea typeface="+mn-ea"/>
              <a:cs typeface="Arial" pitchFamily="34" charset="0"/>
            </a:endParaRPr>
          </a:p>
          <a:p>
            <a:pPr marL="457200" indent="-457200" eaLnBrk="0" hangingPunct="0">
              <a:buFontTx/>
              <a:buAutoNum type="arabicPeriod"/>
              <a:defRPr/>
            </a:pPr>
            <a:r>
              <a:rPr lang="es-ES_tradnl" sz="2000" b="1" dirty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La película se desarrolla en… </a:t>
            </a:r>
            <a:r>
              <a:rPr lang="es-ES_tradnl" i="1" dirty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es-ES_tradnl" i="1" dirty="0" err="1">
                <a:latin typeface="Century Gothic" pitchFamily="34" charset="0"/>
                <a:ea typeface="Calibri" pitchFamily="34" charset="0"/>
                <a:cs typeface="Times New Roman" pitchFamily="18" charset="0"/>
              </a:rPr>
              <a:t>the</a:t>
            </a:r>
            <a:r>
              <a:rPr lang="es-ES_tradnl" i="1" dirty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 film </a:t>
            </a:r>
            <a:r>
              <a:rPr lang="es-ES_tradnl" i="1" dirty="0" err="1">
                <a:latin typeface="Century Gothic" pitchFamily="34" charset="0"/>
                <a:ea typeface="Calibri" pitchFamily="34" charset="0"/>
                <a:cs typeface="Times New Roman" pitchFamily="18" charset="0"/>
              </a:rPr>
              <a:t>is</a:t>
            </a:r>
            <a:r>
              <a:rPr lang="es-ES_tradnl" i="1" dirty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 set in…)</a:t>
            </a:r>
            <a:endParaRPr lang="es-ES_tradnl" sz="2000" dirty="0">
              <a:latin typeface="Century Gothic" pitchFamily="34" charset="0"/>
              <a:ea typeface="+mn-ea"/>
              <a:cs typeface="Arial" pitchFamily="34" charset="0"/>
            </a:endParaRPr>
          </a:p>
          <a:p>
            <a:pPr eaLnBrk="0" hangingPunct="0">
              <a:defRPr/>
            </a:pPr>
            <a:r>
              <a:rPr lang="es-ES_tradnl" sz="2000" dirty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a) Una tienda de muñecas	   b) en las montanas</a:t>
            </a:r>
            <a:endParaRPr lang="es-ES_tradnl" sz="2000" dirty="0">
              <a:latin typeface="Century Gothic" pitchFamily="34" charset="0"/>
              <a:ea typeface="+mn-ea"/>
              <a:cs typeface="Arial" pitchFamily="34" charset="0"/>
            </a:endParaRPr>
          </a:p>
          <a:p>
            <a:pPr eaLnBrk="0" hangingPunct="0">
              <a:defRPr/>
            </a:pPr>
            <a:r>
              <a:rPr lang="es-ES_tradnl" sz="2000" dirty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c) Un supermercado	   	   d) en el paisaje</a:t>
            </a:r>
          </a:p>
          <a:p>
            <a:pPr eaLnBrk="0" hangingPunct="0">
              <a:defRPr/>
            </a:pPr>
            <a:endParaRPr lang="es-ES_tradnl" sz="2000" dirty="0">
              <a:latin typeface="Century Gothic" pitchFamily="34" charset="0"/>
              <a:ea typeface="+mn-ea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es-ES_tradnl" sz="2000" b="1" dirty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2.</a:t>
            </a:r>
            <a:r>
              <a:rPr lang="es-ES_tradnl" sz="2000" dirty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_tradnl" sz="2000" b="1" dirty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Al comienzo de la </a:t>
            </a:r>
            <a:r>
              <a:rPr lang="es-ES_tradnl" sz="2000" b="1" dirty="0" err="1">
                <a:latin typeface="Century Gothic" pitchFamily="34" charset="0"/>
                <a:ea typeface="Calibri" pitchFamily="34" charset="0"/>
                <a:cs typeface="Times New Roman" pitchFamily="18" charset="0"/>
              </a:rPr>
              <a:t>pelicula</a:t>
            </a:r>
            <a:r>
              <a:rPr lang="es-ES_tradnl" sz="2000" b="1" dirty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 la </a:t>
            </a:r>
            <a:r>
              <a:rPr lang="es-ES_tradnl" sz="2000" b="1" dirty="0" err="1">
                <a:latin typeface="Century Gothic" pitchFamily="34" charset="0"/>
                <a:ea typeface="Calibri" pitchFamily="34" charset="0"/>
                <a:cs typeface="Times New Roman" pitchFamily="18" charset="0"/>
              </a:rPr>
              <a:t>musica</a:t>
            </a:r>
            <a:r>
              <a:rPr lang="es-ES_tradnl" sz="2000" b="1" dirty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 es…</a:t>
            </a:r>
            <a:r>
              <a:rPr lang="es-ES_tradnl" i="1" dirty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(At </a:t>
            </a:r>
            <a:r>
              <a:rPr lang="es-ES_tradnl" i="1" dirty="0" err="1">
                <a:latin typeface="Century Gothic" pitchFamily="34" charset="0"/>
                <a:ea typeface="Calibri" pitchFamily="34" charset="0"/>
                <a:cs typeface="Times New Roman" pitchFamily="18" charset="0"/>
              </a:rPr>
              <a:t>the</a:t>
            </a:r>
            <a:r>
              <a:rPr lang="es-ES_tradnl" i="1" dirty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eaLnBrk="0" hangingPunct="0">
              <a:defRPr/>
            </a:pPr>
            <a:r>
              <a:rPr lang="es-ES_tradnl" i="1" dirty="0" err="1">
                <a:latin typeface="Century Gothic" pitchFamily="34" charset="0"/>
                <a:ea typeface="Calibri" pitchFamily="34" charset="0"/>
                <a:cs typeface="Times New Roman" pitchFamily="18" charset="0"/>
              </a:rPr>
              <a:t>Start</a:t>
            </a:r>
            <a:r>
              <a:rPr lang="es-ES_tradnl" i="1" dirty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 of </a:t>
            </a:r>
            <a:r>
              <a:rPr lang="es-ES_tradnl" i="1" dirty="0" err="1">
                <a:latin typeface="Century Gothic" pitchFamily="34" charset="0"/>
                <a:ea typeface="Calibri" pitchFamily="34" charset="0"/>
                <a:cs typeface="Times New Roman" pitchFamily="18" charset="0"/>
              </a:rPr>
              <a:t>the</a:t>
            </a:r>
            <a:r>
              <a:rPr lang="es-ES_tradnl" i="1" dirty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 film </a:t>
            </a:r>
            <a:r>
              <a:rPr lang="es-ES_tradnl" i="1" dirty="0" err="1">
                <a:latin typeface="Century Gothic" pitchFamily="34" charset="0"/>
                <a:ea typeface="Calibri" pitchFamily="34" charset="0"/>
                <a:cs typeface="Times New Roman" pitchFamily="18" charset="0"/>
              </a:rPr>
              <a:t>the</a:t>
            </a:r>
            <a:r>
              <a:rPr lang="es-ES_tradnl" i="1" dirty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_tradnl" i="1" dirty="0" err="1">
                <a:latin typeface="Century Gothic" pitchFamily="34" charset="0"/>
                <a:ea typeface="Calibri" pitchFamily="34" charset="0"/>
                <a:cs typeface="Times New Roman" pitchFamily="18" charset="0"/>
              </a:rPr>
              <a:t>music</a:t>
            </a:r>
            <a:r>
              <a:rPr lang="es-ES_tradnl" i="1" dirty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_tradnl" i="1" dirty="0" err="1">
                <a:latin typeface="Century Gothic" pitchFamily="34" charset="0"/>
                <a:ea typeface="Calibri" pitchFamily="34" charset="0"/>
                <a:cs typeface="Times New Roman" pitchFamily="18" charset="0"/>
              </a:rPr>
              <a:t>is</a:t>
            </a:r>
            <a:r>
              <a:rPr lang="es-ES_tradnl" i="1" dirty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…) </a:t>
            </a:r>
          </a:p>
          <a:p>
            <a:pPr eaLnBrk="0" hangingPunct="0">
              <a:defRPr/>
            </a:pPr>
            <a:endParaRPr lang="es-ES_tradnl" sz="2000" b="1" dirty="0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es-ES_tradnl" sz="2000" dirty="0">
                <a:latin typeface="Century Gothic" pitchFamily="34" charset="0"/>
                <a:ea typeface="+mn-ea"/>
                <a:cs typeface="Arial" pitchFamily="34" charset="0"/>
              </a:rPr>
              <a:t>a) rock				b) pop</a:t>
            </a:r>
          </a:p>
          <a:p>
            <a:pPr eaLnBrk="0" hangingPunct="0">
              <a:defRPr/>
            </a:pPr>
            <a:r>
              <a:rPr lang="es-ES_tradnl" sz="2000" dirty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c) clásica			d) jazz</a:t>
            </a:r>
          </a:p>
          <a:p>
            <a:pPr eaLnBrk="0" hangingPunct="0">
              <a:defRPr/>
            </a:pPr>
            <a:endParaRPr lang="es-ES_tradnl" sz="2000" dirty="0">
              <a:latin typeface="Century Gothic" pitchFamily="34" charset="0"/>
              <a:ea typeface="+mn-ea"/>
              <a:cs typeface="Arial" pitchFamily="34" charset="0"/>
            </a:endParaRPr>
          </a:p>
          <a:p>
            <a:pPr eaLnBrk="0" hangingPunct="0">
              <a:defRPr/>
            </a:pPr>
            <a:r>
              <a:rPr lang="es-ES_tradnl" sz="2000" b="1" dirty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3. La </a:t>
            </a:r>
            <a:r>
              <a:rPr lang="es-ES_tradnl" sz="2000" b="1" dirty="0" err="1">
                <a:latin typeface="Century Gothic" pitchFamily="34" charset="0"/>
                <a:ea typeface="Calibri" pitchFamily="34" charset="0"/>
                <a:cs typeface="Times New Roman" pitchFamily="18" charset="0"/>
              </a:rPr>
              <a:t>nina</a:t>
            </a:r>
            <a:r>
              <a:rPr lang="es-ES_tradnl" sz="2000" b="1" dirty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 lleva una </a:t>
            </a:r>
            <a:r>
              <a:rPr lang="es-ES_tradnl" sz="2000" b="1" dirty="0" err="1">
                <a:latin typeface="Century Gothic" pitchFamily="34" charset="0"/>
                <a:ea typeface="Calibri" pitchFamily="34" charset="0"/>
                <a:cs typeface="Times New Roman" pitchFamily="18" charset="0"/>
              </a:rPr>
              <a:t>chaquetta</a:t>
            </a:r>
            <a:r>
              <a:rPr lang="es-ES_tradnl" sz="2000" b="1" dirty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 de color</a:t>
            </a:r>
            <a:r>
              <a:rPr lang="es-ES_tradnl" sz="2000" dirty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…</a:t>
            </a:r>
            <a:r>
              <a:rPr lang="es-ES_tradnl" dirty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es-ES_tradnl" dirty="0" err="1">
                <a:latin typeface="Century Gothic" pitchFamily="34" charset="0"/>
                <a:ea typeface="Calibri" pitchFamily="34" charset="0"/>
                <a:cs typeface="Times New Roman" pitchFamily="18" charset="0"/>
              </a:rPr>
              <a:t>the</a:t>
            </a:r>
            <a:r>
              <a:rPr lang="es-ES_tradnl" dirty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_tradnl" dirty="0" err="1">
                <a:latin typeface="Century Gothic" pitchFamily="34" charset="0"/>
                <a:ea typeface="Calibri" pitchFamily="34" charset="0"/>
                <a:cs typeface="Times New Roman" pitchFamily="18" charset="0"/>
              </a:rPr>
              <a:t>girl</a:t>
            </a:r>
            <a:r>
              <a:rPr lang="es-ES_tradnl" dirty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_tradnl" dirty="0" err="1">
                <a:latin typeface="Century Gothic" pitchFamily="34" charset="0"/>
                <a:ea typeface="Calibri" pitchFamily="34" charset="0"/>
                <a:cs typeface="Times New Roman" pitchFamily="18" charset="0"/>
              </a:rPr>
              <a:t>wears</a:t>
            </a:r>
            <a:r>
              <a:rPr lang="es-ES_tradnl" dirty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 a </a:t>
            </a:r>
          </a:p>
          <a:p>
            <a:pPr eaLnBrk="0" hangingPunct="0">
              <a:defRPr/>
            </a:pPr>
            <a:r>
              <a:rPr lang="es-ES_tradnl" dirty="0" err="1">
                <a:latin typeface="Century Gothic" pitchFamily="34" charset="0"/>
                <a:ea typeface="Calibri" pitchFamily="34" charset="0"/>
                <a:cs typeface="Times New Roman" pitchFamily="18" charset="0"/>
              </a:rPr>
              <a:t>Jacket</a:t>
            </a:r>
            <a:r>
              <a:rPr lang="es-ES_tradnl" dirty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_tradnl" dirty="0" err="1">
                <a:latin typeface="Century Gothic" pitchFamily="34" charset="0"/>
                <a:ea typeface="Calibri" pitchFamily="34" charset="0"/>
                <a:cs typeface="Times New Roman" pitchFamily="18" charset="0"/>
              </a:rPr>
              <a:t>the</a:t>
            </a:r>
            <a:r>
              <a:rPr lang="es-ES_tradnl" dirty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_tradnl" dirty="0" err="1">
                <a:latin typeface="Century Gothic" pitchFamily="34" charset="0"/>
                <a:ea typeface="Calibri" pitchFamily="34" charset="0"/>
                <a:cs typeface="Times New Roman" pitchFamily="18" charset="0"/>
              </a:rPr>
              <a:t>colour</a:t>
            </a:r>
            <a:r>
              <a:rPr lang="es-ES_tradnl" dirty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….)</a:t>
            </a:r>
          </a:p>
          <a:p>
            <a:pPr eaLnBrk="0" hangingPunct="0">
              <a:defRPr/>
            </a:pPr>
            <a:endParaRPr lang="es-ES_tradnl" sz="2000" dirty="0">
              <a:latin typeface="Century Gothic" pitchFamily="34" charset="0"/>
              <a:ea typeface="+mn-ea"/>
              <a:cs typeface="Arial" pitchFamily="34" charset="0"/>
            </a:endParaRPr>
          </a:p>
          <a:p>
            <a:pPr eaLnBrk="0" hangingPunct="0">
              <a:defRPr/>
            </a:pPr>
            <a:r>
              <a:rPr lang="es-ES_tradnl" sz="2000" dirty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a) Rosa			b) verde</a:t>
            </a:r>
            <a:endParaRPr lang="es-ES_tradnl" sz="2000" dirty="0">
              <a:latin typeface="Century Gothic" pitchFamily="34" charset="0"/>
              <a:ea typeface="+mn-ea"/>
              <a:cs typeface="Arial" pitchFamily="34" charset="0"/>
            </a:endParaRPr>
          </a:p>
          <a:p>
            <a:pPr eaLnBrk="0" hangingPunct="0">
              <a:defRPr/>
            </a:pPr>
            <a:r>
              <a:rPr lang="es-ES_tradnl" sz="2000" dirty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c) Rojo				d) Blanco</a:t>
            </a:r>
          </a:p>
          <a:p>
            <a:pPr eaLnBrk="0" hangingPunct="0">
              <a:defRPr/>
            </a:pPr>
            <a:endParaRPr lang="es-ES_tradnl" sz="2000" dirty="0">
              <a:latin typeface="Century Gothic" pitchFamily="34" charset="0"/>
              <a:ea typeface="+mn-ea"/>
              <a:cs typeface="Arial" pitchFamily="34" charset="0"/>
            </a:endParaRPr>
          </a:p>
          <a:p>
            <a:pPr eaLnBrk="0" hangingPunct="0">
              <a:defRPr/>
            </a:pPr>
            <a:r>
              <a:rPr lang="es-ES_tradnl" sz="2000" b="1" dirty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4. La </a:t>
            </a:r>
            <a:r>
              <a:rPr lang="es-ES_tradnl" sz="2000" b="1" dirty="0" err="1">
                <a:latin typeface="Century Gothic" pitchFamily="34" charset="0"/>
                <a:ea typeface="Calibri" pitchFamily="34" charset="0"/>
                <a:cs typeface="Times New Roman" pitchFamily="18" charset="0"/>
              </a:rPr>
              <a:t>nina</a:t>
            </a:r>
            <a:r>
              <a:rPr lang="es-ES_tradnl" sz="2000" b="1" dirty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 tiene los ojos…</a:t>
            </a:r>
            <a:r>
              <a:rPr lang="es-ES_tradnl" i="1" dirty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es-ES_tradnl" i="1" dirty="0" err="1">
                <a:latin typeface="Century Gothic" pitchFamily="34" charset="0"/>
                <a:ea typeface="Calibri" pitchFamily="34" charset="0"/>
                <a:cs typeface="Times New Roman" pitchFamily="18" charset="0"/>
              </a:rPr>
              <a:t>the</a:t>
            </a:r>
            <a:r>
              <a:rPr lang="es-ES_tradnl" i="1" dirty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_tradnl" i="1" dirty="0" err="1">
                <a:latin typeface="Century Gothic" pitchFamily="34" charset="0"/>
                <a:ea typeface="Calibri" pitchFamily="34" charset="0"/>
                <a:cs typeface="Times New Roman" pitchFamily="18" charset="0"/>
              </a:rPr>
              <a:t>girl</a:t>
            </a:r>
            <a:r>
              <a:rPr lang="es-ES_tradnl" i="1" dirty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 has </a:t>
            </a:r>
            <a:r>
              <a:rPr lang="es-ES_tradnl" i="1" dirty="0" err="1">
                <a:latin typeface="Century Gothic" pitchFamily="34" charset="0"/>
                <a:ea typeface="Calibri" pitchFamily="34" charset="0"/>
                <a:cs typeface="Times New Roman" pitchFamily="18" charset="0"/>
              </a:rPr>
              <a:t>eyes</a:t>
            </a:r>
            <a:r>
              <a:rPr lang="es-ES_tradnl" i="1" dirty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_tradnl" i="1" dirty="0" err="1">
                <a:latin typeface="Century Gothic" pitchFamily="34" charset="0"/>
                <a:ea typeface="Calibri" pitchFamily="34" charset="0"/>
                <a:cs typeface="Times New Roman" pitchFamily="18" charset="0"/>
              </a:rPr>
              <a:t>the</a:t>
            </a:r>
            <a:r>
              <a:rPr lang="es-ES_tradnl" i="1" dirty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_tradnl" i="1" dirty="0" err="1">
                <a:latin typeface="Century Gothic" pitchFamily="34" charset="0"/>
                <a:ea typeface="Calibri" pitchFamily="34" charset="0"/>
                <a:cs typeface="Times New Roman" pitchFamily="18" charset="0"/>
              </a:rPr>
              <a:t>colour</a:t>
            </a:r>
            <a:r>
              <a:rPr lang="es-ES_tradnl" i="1" dirty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…)</a:t>
            </a:r>
          </a:p>
          <a:p>
            <a:pPr eaLnBrk="0" hangingPunct="0">
              <a:defRPr/>
            </a:pPr>
            <a:endParaRPr lang="es-ES_tradnl" sz="2000" dirty="0">
              <a:latin typeface="Century Gothic" pitchFamily="34" charset="0"/>
              <a:ea typeface="+mn-ea"/>
              <a:cs typeface="Arial" pitchFamily="34" charset="0"/>
            </a:endParaRPr>
          </a:p>
          <a:p>
            <a:pPr eaLnBrk="0" hangingPunct="0">
              <a:defRPr/>
            </a:pPr>
            <a:r>
              <a:rPr lang="es-ES_tradnl" sz="2000" dirty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a) grises		b) azules</a:t>
            </a:r>
            <a:endParaRPr lang="es-ES_tradnl" sz="2000" dirty="0">
              <a:latin typeface="Century Gothic" pitchFamily="34" charset="0"/>
              <a:ea typeface="+mn-ea"/>
              <a:cs typeface="Arial" pitchFamily="34" charset="0"/>
            </a:endParaRPr>
          </a:p>
          <a:p>
            <a:pPr eaLnBrk="0" hangingPunct="0">
              <a:defRPr/>
            </a:pPr>
            <a:r>
              <a:rPr lang="es-ES_tradnl" sz="2000" dirty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c) marrones		d) Verdes</a:t>
            </a:r>
            <a:endParaRPr lang="es-ES_tradnl" sz="2000" dirty="0">
              <a:latin typeface="Century Gothic" pitchFamily="34" charset="0"/>
              <a:ea typeface="+mn-ea"/>
              <a:cs typeface="Arial" pitchFamily="34" charset="0"/>
            </a:endParaRPr>
          </a:p>
          <a:p>
            <a:pPr eaLnBrk="0" hangingPunct="0">
              <a:defRPr/>
            </a:pPr>
            <a:endParaRPr lang="en-GB" sz="1100" dirty="0">
              <a:latin typeface="Arial" pitchFamily="34" charset="0"/>
              <a:ea typeface="+mn-ea"/>
              <a:cs typeface="Arial" pitchFamily="34" charset="0"/>
            </a:endParaRPr>
          </a:p>
          <a:p>
            <a:pPr eaLnBrk="0" hangingPunct="0">
              <a:defRPr/>
            </a:pPr>
            <a:endParaRPr lang="en-GB" sz="2000" dirty="0">
              <a:latin typeface="Arial" pitchFamily="34" charset="0"/>
              <a:ea typeface="+mn-ea"/>
              <a:cs typeface="Arial" pitchFamily="34" charset="0"/>
            </a:endParaRPr>
          </a:p>
          <a:p>
            <a:pPr eaLnBrk="0" hangingPunct="0">
              <a:defRPr/>
            </a:pPr>
            <a:endParaRPr lang="en-GB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86755" y="497766"/>
            <a:ext cx="38100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0" y="2979738"/>
            <a:ext cx="1752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0" y="4391025"/>
            <a:ext cx="1295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2513013" y="6324600"/>
            <a:ext cx="2362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782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Box 9"/>
          <p:cNvSpPr txBox="1">
            <a:spLocks noChangeArrowheads="1"/>
          </p:cNvSpPr>
          <p:nvPr/>
        </p:nvSpPr>
        <p:spPr bwMode="auto">
          <a:xfrm>
            <a:off x="228600" y="0"/>
            <a:ext cx="8610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_tradnl" sz="2000" b="1">
                <a:latin typeface="Century Gothic" pitchFamily="-72" charset="0"/>
                <a:cs typeface="Calibri" pitchFamily="-72" charset="0"/>
              </a:rPr>
              <a:t>5. El genero de la película es…</a:t>
            </a:r>
            <a:r>
              <a:rPr lang="es-ES_tradnl" i="1">
                <a:latin typeface="Century Gothic" pitchFamily="-72" charset="0"/>
                <a:cs typeface="Calibri" pitchFamily="-72" charset="0"/>
              </a:rPr>
              <a:t>(the genre of the film is…)</a:t>
            </a:r>
            <a:endParaRPr lang="es-ES_tradnl" i="1">
              <a:latin typeface="Century Gothic" pitchFamily="-72" charset="0"/>
              <a:ea typeface="Arial" pitchFamily="-72" charset="0"/>
              <a:cs typeface="Arial" pitchFamily="-72" charset="0"/>
            </a:endParaRPr>
          </a:p>
          <a:p>
            <a:pPr eaLnBrk="0" hangingPunct="0"/>
            <a:r>
              <a:rPr lang="es-ES_tradnl" sz="2000">
                <a:latin typeface="Century Gothic" pitchFamily="-72" charset="0"/>
                <a:cs typeface="Calibri" pitchFamily="-72" charset="0"/>
              </a:rPr>
              <a:t>a) un Una comedia		b) Un horror</a:t>
            </a:r>
            <a:endParaRPr lang="es-ES_tradnl" sz="2000">
              <a:latin typeface="Century Gothic" pitchFamily="-72" charset="0"/>
              <a:ea typeface="Arial" pitchFamily="-72" charset="0"/>
              <a:cs typeface="Arial" pitchFamily="-72" charset="0"/>
            </a:endParaRPr>
          </a:p>
          <a:p>
            <a:pPr eaLnBrk="0" hangingPunct="0"/>
            <a:r>
              <a:rPr lang="es-ES_tradnl" sz="2000">
                <a:latin typeface="Century Gothic" pitchFamily="-72" charset="0"/>
                <a:ea typeface="Calibri" pitchFamily="-72" charset="0"/>
                <a:cs typeface="Calibri" pitchFamily="-72" charset="0"/>
              </a:rPr>
              <a:t>c) Un dibujo animado		d) acción</a:t>
            </a:r>
          </a:p>
          <a:p>
            <a:pPr eaLnBrk="0" hangingPunct="0"/>
            <a:endParaRPr lang="es-ES_tradnl" sz="2000">
              <a:latin typeface="Century Gothic" pitchFamily="-72" charset="0"/>
              <a:ea typeface="Century Gothic" pitchFamily="-72" charset="0"/>
              <a:cs typeface="Century Gothic" pitchFamily="-72" charset="0"/>
            </a:endParaRPr>
          </a:p>
          <a:p>
            <a:pPr eaLnBrk="0" hangingPunct="0"/>
            <a:r>
              <a:rPr lang="es-ES_tradnl" sz="2000" b="1">
                <a:latin typeface="Century Gothic" pitchFamily="-72" charset="0"/>
                <a:ea typeface="Calibri" pitchFamily="-72" charset="0"/>
                <a:cs typeface="Calibri" pitchFamily="-72" charset="0"/>
              </a:rPr>
              <a:t>6. </a:t>
            </a:r>
            <a:r>
              <a:rPr lang="en-US" sz="2000" b="1">
                <a:latin typeface="Calibri" pitchFamily="-72" charset="0"/>
              </a:rPr>
              <a:t>¿</a:t>
            </a:r>
            <a:r>
              <a:rPr lang="es-ES_tradnl" sz="2000" b="1">
                <a:latin typeface="Century Gothic" pitchFamily="-72" charset="0"/>
                <a:ea typeface="Calibri" pitchFamily="-72" charset="0"/>
                <a:cs typeface="Calibri" pitchFamily="-72" charset="0"/>
              </a:rPr>
              <a:t>Que tiempo hace en la pelicula? </a:t>
            </a:r>
            <a:r>
              <a:rPr lang="es-ES_tradnl">
                <a:latin typeface="Century Gothic" pitchFamily="-72" charset="0"/>
                <a:ea typeface="Calibri" pitchFamily="-72" charset="0"/>
                <a:cs typeface="Calibri" pitchFamily="-72" charset="0"/>
              </a:rPr>
              <a:t>(What weather is it in the film?)</a:t>
            </a:r>
          </a:p>
          <a:p>
            <a:pPr eaLnBrk="0" hangingPunct="0"/>
            <a:endParaRPr lang="es-ES_tradnl">
              <a:latin typeface="Century Gothic" pitchFamily="-72" charset="0"/>
              <a:ea typeface="Arial" pitchFamily="-72" charset="0"/>
              <a:cs typeface="Arial" pitchFamily="-72" charset="0"/>
            </a:endParaRPr>
          </a:p>
          <a:p>
            <a:pPr eaLnBrk="0" hangingPunct="0"/>
            <a:r>
              <a:rPr lang="es-ES_tradnl" sz="2000">
                <a:latin typeface="Century Gothic" pitchFamily="-72" charset="0"/>
                <a:ea typeface="Calibri" pitchFamily="-72" charset="0"/>
                <a:cs typeface="Calibri" pitchFamily="-72" charset="0"/>
              </a:rPr>
              <a:t>a) Buen tiempo		b) nieva</a:t>
            </a:r>
            <a:endParaRPr lang="es-ES_tradnl" sz="2000">
              <a:latin typeface="Century Gothic" pitchFamily="-72" charset="0"/>
              <a:ea typeface="Arial" pitchFamily="-72" charset="0"/>
              <a:cs typeface="Arial" pitchFamily="-72" charset="0"/>
            </a:endParaRPr>
          </a:p>
          <a:p>
            <a:pPr eaLnBrk="0" hangingPunct="0"/>
            <a:r>
              <a:rPr lang="es-ES_tradnl" sz="2000">
                <a:latin typeface="Century Gothic" pitchFamily="-72" charset="0"/>
                <a:ea typeface="Calibri" pitchFamily="-72" charset="0"/>
                <a:cs typeface="Calibri" pitchFamily="-72" charset="0"/>
              </a:rPr>
              <a:t>c) Llueve			d) calor</a:t>
            </a:r>
          </a:p>
          <a:p>
            <a:pPr eaLnBrk="0" hangingPunct="0"/>
            <a:endParaRPr lang="es-ES_tradnl" sz="2000">
              <a:latin typeface="Century Gothic" pitchFamily="-72" charset="0"/>
              <a:ea typeface="Arial" pitchFamily="-72" charset="0"/>
              <a:cs typeface="Arial" pitchFamily="-72" charset="0"/>
            </a:endParaRPr>
          </a:p>
          <a:p>
            <a:pPr eaLnBrk="0" hangingPunct="0"/>
            <a:r>
              <a:rPr lang="es-ES_tradnl" sz="2000" b="1">
                <a:latin typeface="Century Gothic" pitchFamily="-72" charset="0"/>
                <a:ea typeface="Calibri" pitchFamily="-72" charset="0"/>
                <a:cs typeface="Calibri" pitchFamily="-72" charset="0"/>
              </a:rPr>
              <a:t>7. Que significa la palabra ‘alma’? :</a:t>
            </a:r>
          </a:p>
          <a:p>
            <a:pPr eaLnBrk="0" hangingPunct="0"/>
            <a:endParaRPr lang="es-ES_tradnl" sz="2000">
              <a:latin typeface="Century Gothic" pitchFamily="-72" charset="0"/>
              <a:ea typeface="Arial" pitchFamily="-72" charset="0"/>
              <a:cs typeface="Arial" pitchFamily="-72" charset="0"/>
            </a:endParaRPr>
          </a:p>
          <a:p>
            <a:pPr eaLnBrk="0" hangingPunct="0"/>
            <a:r>
              <a:rPr lang="es-ES_tradnl" sz="2000">
                <a:latin typeface="Century Gothic" pitchFamily="-72" charset="0"/>
                <a:ea typeface="Calibri" pitchFamily="-72" charset="0"/>
                <a:cs typeface="Calibri" pitchFamily="-72" charset="0"/>
              </a:rPr>
              <a:t>a) doll			b) mother</a:t>
            </a:r>
            <a:endParaRPr lang="es-ES_tradnl" sz="2000">
              <a:latin typeface="Century Gothic" pitchFamily="-72" charset="0"/>
              <a:ea typeface="Arial" pitchFamily="-72" charset="0"/>
              <a:cs typeface="Arial" pitchFamily="-72" charset="0"/>
            </a:endParaRPr>
          </a:p>
          <a:p>
            <a:pPr eaLnBrk="0" hangingPunct="0"/>
            <a:r>
              <a:rPr lang="es-ES_tradnl" sz="2000">
                <a:latin typeface="Century Gothic" pitchFamily="-72" charset="0"/>
                <a:ea typeface="Calibri" pitchFamily="-72" charset="0"/>
                <a:cs typeface="Calibri" pitchFamily="-72" charset="0"/>
              </a:rPr>
              <a:t>c) almond		d) Soul</a:t>
            </a:r>
            <a:endParaRPr lang="es-ES_tradnl" sz="2000">
              <a:latin typeface="Century Gothic" pitchFamily="-72" charset="0"/>
              <a:ea typeface="Arial" pitchFamily="-72" charset="0"/>
              <a:cs typeface="Arial" pitchFamily="-72" charset="0"/>
            </a:endParaRPr>
          </a:p>
          <a:p>
            <a:pPr eaLnBrk="0" hangingPunct="0"/>
            <a:endParaRPr lang="es-ES_tradnl" sz="2800">
              <a:ea typeface="Arial" pitchFamily="-72" charset="0"/>
              <a:cs typeface="Arial" pitchFamily="-72" charset="0"/>
            </a:endParaRPr>
          </a:p>
          <a:p>
            <a:endParaRPr lang="en-GB">
              <a:latin typeface="Calibri" pitchFamily="-72" charset="0"/>
            </a:endParaRPr>
          </a:p>
        </p:txBody>
      </p:sp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0" y="4516438"/>
            <a:ext cx="9144000" cy="2339975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fr-FR" sz="2000" b="1" u="sng" dirty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CHALLENGE QUESTIONS</a:t>
            </a:r>
            <a:r>
              <a:rPr lang="fr-FR" sz="2000" dirty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>
              <a:defRPr/>
            </a:pPr>
            <a:endParaRPr lang="en-GB" sz="2000" dirty="0">
              <a:latin typeface="Arial" pitchFamily="34" charset="0"/>
              <a:ea typeface="+mn-ea"/>
              <a:cs typeface="Arial" pitchFamily="34" charset="0"/>
            </a:endParaRPr>
          </a:p>
          <a:p>
            <a:pPr eaLnBrk="0" hangingPunct="0">
              <a:defRPr/>
            </a:pPr>
            <a:r>
              <a:rPr lang="en-GB" sz="2000" dirty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*Name 3 other names on the wall where Alma writes her name.</a:t>
            </a:r>
          </a:p>
          <a:p>
            <a:pPr eaLnBrk="0" hangingPunct="0">
              <a:defRPr/>
            </a:pPr>
            <a:endParaRPr lang="en-GB" sz="2000" dirty="0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en-GB" sz="2000" dirty="0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en-GB" sz="2000" dirty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*In which Spanish city is the film set?</a:t>
            </a:r>
          </a:p>
          <a:p>
            <a:pPr eaLnBrk="0" hangingPunct="0">
              <a:defRPr/>
            </a:pPr>
            <a:endParaRPr lang="en-GB" sz="800" dirty="0">
              <a:latin typeface="Arial" pitchFamily="34" charset="0"/>
              <a:ea typeface="+mn-ea"/>
              <a:cs typeface="Arial" pitchFamily="34" charset="0"/>
            </a:endParaRPr>
          </a:p>
          <a:p>
            <a:pPr eaLnBrk="0" hangingPunct="0">
              <a:defRPr/>
            </a:pPr>
            <a:endParaRPr lang="en-GB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93700" y="574675"/>
            <a:ext cx="2725738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3603625" y="1733550"/>
            <a:ext cx="19050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2787650" y="3636963"/>
            <a:ext cx="18288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1990" name="Text Box 12"/>
          <p:cNvSpPr txBox="1">
            <a:spLocks noChangeArrowheads="1"/>
          </p:cNvSpPr>
          <p:nvPr/>
        </p:nvSpPr>
        <p:spPr bwMode="auto">
          <a:xfrm>
            <a:off x="3810000" y="4572000"/>
            <a:ext cx="2190750" cy="4572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GB" b="1">
                <a:latin typeface="Comic Sans MS" pitchFamily="-72" charset="0"/>
                <a:ea typeface="Arial" pitchFamily="-72" charset="0"/>
                <a:cs typeface="Arial" pitchFamily="-72" charset="0"/>
              </a:rPr>
              <a:t>3 points/ </a:t>
            </a:r>
            <a:r>
              <a:rPr lang="en-GB">
                <a:latin typeface="Comic Sans MS" pitchFamily="-72" charset="0"/>
                <a:ea typeface="Arial" pitchFamily="-72" charset="0"/>
                <a:cs typeface="Arial" pitchFamily="-72" charset="0"/>
              </a:rPr>
              <a:t>1.5 each</a:t>
            </a:r>
            <a:endParaRPr lang="en-US">
              <a:ea typeface="Arial" pitchFamily="-72" charset="0"/>
              <a:cs typeface="Arial" pitchFamily="-72" charset="0"/>
            </a:endParaRPr>
          </a:p>
        </p:txBody>
      </p:sp>
      <p:sp>
        <p:nvSpPr>
          <p:cNvPr id="40973" name="AutoShape 13"/>
          <p:cNvSpPr>
            <a:spLocks noChangeArrowheads="1"/>
          </p:cNvSpPr>
          <p:nvPr/>
        </p:nvSpPr>
        <p:spPr bwMode="auto">
          <a:xfrm>
            <a:off x="8083550" y="4370388"/>
            <a:ext cx="685800" cy="619125"/>
          </a:xfrm>
          <a:prstGeom prst="star5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00800" y="2971800"/>
            <a:ext cx="230619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u="sng" dirty="0"/>
              <a:t>TOTAL</a:t>
            </a:r>
            <a:r>
              <a:rPr lang="en-GB" sz="2400" dirty="0"/>
              <a:t>		</a:t>
            </a:r>
            <a:r>
              <a:rPr lang="en-GB" sz="2400" dirty="0" smtClean="0"/>
              <a:t>/</a:t>
            </a:r>
            <a:r>
              <a:rPr lang="en-GB" sz="2400" dirty="0"/>
              <a:t>7</a:t>
            </a:r>
          </a:p>
        </p:txBody>
      </p:sp>
      <p:sp>
        <p:nvSpPr>
          <p:cNvPr id="41993" name="TextBox 11"/>
          <p:cNvSpPr txBox="1">
            <a:spLocks noChangeArrowheads="1"/>
          </p:cNvSpPr>
          <p:nvPr/>
        </p:nvSpPr>
        <p:spPr bwMode="auto">
          <a:xfrm>
            <a:off x="0" y="6488113"/>
            <a:ext cx="7481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  <a:latin typeface="Century Gothic" pitchFamily="-72" charset="0"/>
                <a:ea typeface="Century Gothic" pitchFamily="-72" charset="0"/>
                <a:cs typeface="Century Gothic" pitchFamily="-72" charset="0"/>
              </a:rPr>
              <a:t>Barcelona (La Sagrada Famila in the background). </a:t>
            </a:r>
          </a:p>
        </p:txBody>
      </p:sp>
      <p:sp>
        <p:nvSpPr>
          <p:cNvPr id="41994" name="TextBox 12"/>
          <p:cNvSpPr txBox="1">
            <a:spLocks noChangeArrowheads="1"/>
          </p:cNvSpPr>
          <p:nvPr/>
        </p:nvSpPr>
        <p:spPr bwMode="auto">
          <a:xfrm>
            <a:off x="125413" y="5578475"/>
            <a:ext cx="74818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  <a:latin typeface="Century Gothic" pitchFamily="-72" charset="0"/>
                <a:ea typeface="Century Gothic" pitchFamily="-72" charset="0"/>
                <a:cs typeface="Century Gothic" pitchFamily="-72" charset="0"/>
              </a:rPr>
              <a:t>E.g: Carol, Ivan, Daniel. </a:t>
            </a:r>
          </a:p>
        </p:txBody>
      </p:sp>
    </p:spTree>
    <p:extLst>
      <p:ext uri="{BB962C8B-B14F-4D97-AF65-F5344CB8AC3E}">
        <p14:creationId xmlns:p14="http://schemas.microsoft.com/office/powerpoint/2010/main" val="2129567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6238"/>
            <a:ext cx="9280525" cy="5211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0144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2400" dirty="0" smtClean="0">
                <a:latin typeface="Century Gothic"/>
                <a:cs typeface="Century Gothic"/>
              </a:rPr>
              <a:t>¿Qué tiempo hace en la película? 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400" dirty="0" smtClean="0">
                <a:latin typeface="Century Gothic"/>
                <a:cs typeface="Century Gothic"/>
              </a:rPr>
              <a:t>What is the weather in the film? </a:t>
            </a:r>
            <a:endParaRPr lang="en-GB" sz="2400" dirty="0">
              <a:latin typeface="Century Gothic"/>
              <a:cs typeface="Century Gothic"/>
            </a:endParaRP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0" y="1025525"/>
            <a:ext cx="2143125" cy="588963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>
                <a:latin typeface="Century Gothic" pitchFamily="-72" charset="0"/>
                <a:ea typeface="Century Gothic" pitchFamily="-72" charset="0"/>
                <a:cs typeface="Century Gothic" pitchFamily="-72" charset="0"/>
              </a:rPr>
              <a:t>HACE…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1779588"/>
            <a:ext cx="2787650" cy="5889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3200" dirty="0" smtClean="0">
                <a:latin typeface="Century Gothic"/>
                <a:ea typeface="+mn-ea"/>
                <a:cs typeface="Century Gothic"/>
              </a:rPr>
              <a:t>Mal </a:t>
            </a:r>
            <a:r>
              <a:rPr lang="en-GB" sz="3200" dirty="0" err="1" smtClean="0">
                <a:latin typeface="Century Gothic"/>
                <a:ea typeface="+mn-ea"/>
                <a:cs typeface="Century Gothic"/>
              </a:rPr>
              <a:t>tiempo</a:t>
            </a:r>
            <a:endParaRPr lang="en-GB" sz="3200" dirty="0" smtClean="0">
              <a:latin typeface="Century Gothic"/>
              <a:ea typeface="+mn-ea"/>
              <a:cs typeface="Century Gothic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2452688"/>
            <a:ext cx="1562100" cy="5889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3200" dirty="0" err="1">
                <a:latin typeface="Century Gothic"/>
                <a:cs typeface="Century Gothic"/>
              </a:rPr>
              <a:t>Frío</a:t>
            </a:r>
            <a:endParaRPr lang="en-GB" sz="3200" dirty="0">
              <a:latin typeface="Century Gothic"/>
              <a:cs typeface="Century Gothic"/>
            </a:endParaRPr>
          </a:p>
        </p:txBody>
      </p:sp>
      <p:sp>
        <p:nvSpPr>
          <p:cNvPr id="18438" name="Text Box 5"/>
          <p:cNvSpPr txBox="1">
            <a:spLocks noChangeArrowheads="1"/>
          </p:cNvSpPr>
          <p:nvPr/>
        </p:nvSpPr>
        <p:spPr bwMode="auto">
          <a:xfrm>
            <a:off x="4637088" y="1058863"/>
            <a:ext cx="1857375" cy="588962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>
                <a:latin typeface="Century Gothic" pitchFamily="-72" charset="0"/>
                <a:ea typeface="Century Gothic" pitchFamily="-72" charset="0"/>
                <a:cs typeface="Century Gothic" pitchFamily="-72" charset="0"/>
              </a:rPr>
              <a:t>…. y....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649788" y="1792288"/>
            <a:ext cx="1857375" cy="5889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>
                <a:latin typeface="Century Gothic" pitchFamily="-72" charset="0"/>
                <a:ea typeface="Century Gothic" pitchFamily="-72" charset="0"/>
                <a:cs typeface="Century Gothic" pitchFamily="-72" charset="0"/>
              </a:rPr>
              <a:t>Nieva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50825" y="331956"/>
            <a:ext cx="8382000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s-ES_tradnl" sz="2000" b="1" u="sng" dirty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Dígame cuadro</a:t>
            </a:r>
          </a:p>
          <a:p>
            <a:pPr marL="342900" indent="-342900">
              <a:buFontTx/>
              <a:buChar char="-"/>
              <a:defRPr/>
            </a:pPr>
            <a:r>
              <a:rPr lang="es-ES_tradnl" sz="2000" dirty="0" err="1" smtClean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Tell</a:t>
            </a:r>
            <a:r>
              <a:rPr lang="es-ES_tradnl" sz="2000" dirty="0" smtClean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_tradnl" sz="2000" dirty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me </a:t>
            </a:r>
            <a:r>
              <a:rPr lang="es-ES_tradnl" sz="2000" dirty="0" err="1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grid</a:t>
            </a:r>
            <a:r>
              <a:rPr lang="es-ES_tradnl" sz="2000" dirty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! </a:t>
            </a:r>
            <a:r>
              <a:rPr lang="es-ES_tradnl" sz="2000" dirty="0" err="1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W</a:t>
            </a:r>
            <a:r>
              <a:rPr lang="es-ES_tradnl" sz="2000" dirty="0" err="1" smtClean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hat</a:t>
            </a:r>
            <a:r>
              <a:rPr lang="es-ES_tradnl" sz="2000" dirty="0" smtClean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_tradnl" sz="2000" dirty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do </a:t>
            </a:r>
            <a:r>
              <a:rPr lang="es-ES_tradnl" sz="2000" dirty="0" err="1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you</a:t>
            </a:r>
            <a:r>
              <a:rPr lang="es-ES_tradnl" sz="2000" dirty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_tradnl" sz="2000" dirty="0" err="1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think</a:t>
            </a:r>
            <a:r>
              <a:rPr lang="es-ES_tradnl" sz="2000" dirty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_tradnl" sz="2000" dirty="0" err="1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the</a:t>
            </a:r>
            <a:r>
              <a:rPr lang="es-ES_tradnl" sz="2000" dirty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film </a:t>
            </a:r>
            <a:r>
              <a:rPr lang="es-ES_tradnl" sz="2000" dirty="0" err="1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is</a:t>
            </a:r>
            <a:r>
              <a:rPr lang="es-ES_tradnl" sz="2000" dirty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_tradnl" sz="2000" dirty="0" err="1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like</a:t>
            </a:r>
            <a:r>
              <a:rPr lang="es-ES_tradnl" sz="2000" dirty="0" smtClean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?</a:t>
            </a:r>
          </a:p>
          <a:p>
            <a:pPr marL="342900" indent="-342900">
              <a:buFontTx/>
              <a:buChar char="-"/>
              <a:defRPr/>
            </a:pPr>
            <a:r>
              <a:rPr lang="es-ES_tradnl" sz="2000" dirty="0" err="1" smtClean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You</a:t>
            </a:r>
            <a:r>
              <a:rPr lang="es-ES_tradnl" sz="2000" dirty="0" smtClean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_tradnl" sz="2000" dirty="0" err="1" smtClean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only</a:t>
            </a:r>
            <a:r>
              <a:rPr lang="es-ES_tradnl" sz="2000" dirty="0" smtClean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_tradnl" sz="2000" dirty="0" err="1" smtClean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have</a:t>
            </a:r>
            <a:r>
              <a:rPr lang="es-ES_tradnl" sz="2000" dirty="0" smtClean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_tradnl" sz="2000" dirty="0" err="1" smtClean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the</a:t>
            </a:r>
            <a:r>
              <a:rPr lang="es-ES_tradnl" sz="2000" dirty="0" smtClean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_tradnl" sz="2000" dirty="0" err="1" smtClean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title</a:t>
            </a:r>
            <a:r>
              <a:rPr lang="es-ES_tradnl" sz="2000" dirty="0" smtClean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_tradnl" sz="2000" dirty="0" err="1" smtClean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slide</a:t>
            </a:r>
            <a:r>
              <a:rPr lang="es-ES_tradnl" sz="2000" dirty="0" smtClean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as a </a:t>
            </a:r>
            <a:r>
              <a:rPr lang="es-ES_tradnl" sz="2000" dirty="0" err="1" smtClean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clue</a:t>
            </a:r>
            <a:r>
              <a:rPr lang="es-ES_tradnl" sz="2000" dirty="0" smtClean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. </a:t>
            </a:r>
            <a:endParaRPr lang="es-ES_tradnl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356100" y="1628775"/>
            <a:ext cx="0" cy="44640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1116013" y="3644900"/>
            <a:ext cx="676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187450" y="1844675"/>
            <a:ext cx="3024188" cy="94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_tradnl" sz="2800" dirty="0">
                <a:latin typeface="Century Gothic"/>
                <a:ea typeface="+mn-ea"/>
                <a:cs typeface="Century Gothic"/>
              </a:rPr>
              <a:t>La música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dirty="0">
                <a:latin typeface="Century Gothic"/>
                <a:ea typeface="+mn-ea"/>
                <a:cs typeface="Century Gothic"/>
              </a:rPr>
              <a:t>(</a:t>
            </a:r>
            <a:r>
              <a:rPr lang="es-ES_tradnl" sz="2800" dirty="0" err="1">
                <a:latin typeface="Century Gothic"/>
                <a:ea typeface="+mn-ea"/>
                <a:cs typeface="Century Gothic"/>
              </a:rPr>
              <a:t>music</a:t>
            </a:r>
            <a:r>
              <a:rPr lang="es-ES_tradnl" sz="2800" dirty="0">
                <a:latin typeface="Century Gothic"/>
                <a:ea typeface="+mn-ea"/>
                <a:cs typeface="Century Gothic"/>
              </a:rPr>
              <a:t>)</a:t>
            </a:r>
          </a:p>
        </p:txBody>
      </p:sp>
      <p:sp>
        <p:nvSpPr>
          <p:cNvPr id="19461" name="TextBox 8"/>
          <p:cNvSpPr txBox="1">
            <a:spLocks noChangeArrowheads="1"/>
          </p:cNvSpPr>
          <p:nvPr/>
        </p:nvSpPr>
        <p:spPr bwMode="auto">
          <a:xfrm>
            <a:off x="4859338" y="1844675"/>
            <a:ext cx="30257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_tradnl" sz="2800" dirty="0">
                <a:latin typeface="Century Gothic" pitchFamily="-72" charset="0"/>
                <a:ea typeface="Century Gothic" pitchFamily="-72" charset="0"/>
                <a:cs typeface="Century Gothic" pitchFamily="-72" charset="0"/>
              </a:rPr>
              <a:t>2. El genero</a:t>
            </a:r>
          </a:p>
          <a:p>
            <a:r>
              <a:rPr lang="es-ES_tradnl" sz="2800" dirty="0">
                <a:latin typeface="Century Gothic" pitchFamily="-72" charset="0"/>
                <a:ea typeface="Century Gothic" pitchFamily="-72" charset="0"/>
                <a:cs typeface="Century Gothic" pitchFamily="-72" charset="0"/>
              </a:rPr>
              <a:t>(</a:t>
            </a:r>
            <a:r>
              <a:rPr lang="es-ES_tradnl" sz="2800" dirty="0" err="1">
                <a:latin typeface="Century Gothic" pitchFamily="-72" charset="0"/>
                <a:ea typeface="Century Gothic" pitchFamily="-72" charset="0"/>
                <a:cs typeface="Century Gothic" pitchFamily="-72" charset="0"/>
              </a:rPr>
              <a:t>genre</a:t>
            </a:r>
            <a:r>
              <a:rPr lang="es-ES_tradnl" sz="2800" dirty="0">
                <a:latin typeface="Century Gothic" pitchFamily="-72" charset="0"/>
                <a:ea typeface="Century Gothic" pitchFamily="-72" charset="0"/>
                <a:cs typeface="Century Gothic" pitchFamily="-72" charset="0"/>
              </a:rPr>
              <a:t>)</a:t>
            </a:r>
          </a:p>
        </p:txBody>
      </p:sp>
      <p:sp>
        <p:nvSpPr>
          <p:cNvPr id="19462" name="TextBox 9"/>
          <p:cNvSpPr txBox="1">
            <a:spLocks noChangeArrowheads="1"/>
          </p:cNvSpPr>
          <p:nvPr/>
        </p:nvSpPr>
        <p:spPr bwMode="auto">
          <a:xfrm>
            <a:off x="4787900" y="3933825"/>
            <a:ext cx="30241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_tradnl" sz="2800" dirty="0">
                <a:latin typeface="Century Gothic" pitchFamily="-72" charset="0"/>
                <a:ea typeface="Century Gothic" pitchFamily="-72" charset="0"/>
                <a:cs typeface="Century Gothic" pitchFamily="-72" charset="0"/>
              </a:rPr>
              <a:t>3. Escenario</a:t>
            </a:r>
          </a:p>
          <a:p>
            <a:r>
              <a:rPr lang="es-ES_tradnl" sz="2800" dirty="0">
                <a:latin typeface="Century Gothic" pitchFamily="-72" charset="0"/>
                <a:ea typeface="Century Gothic" pitchFamily="-72" charset="0"/>
                <a:cs typeface="Century Gothic" pitchFamily="-72" charset="0"/>
              </a:rPr>
              <a:t>(</a:t>
            </a:r>
            <a:r>
              <a:rPr lang="es-ES_tradnl" sz="2800" dirty="0" err="1">
                <a:latin typeface="Century Gothic" pitchFamily="-72" charset="0"/>
                <a:ea typeface="Century Gothic" pitchFamily="-72" charset="0"/>
                <a:cs typeface="Century Gothic" pitchFamily="-72" charset="0"/>
              </a:rPr>
              <a:t>setting</a:t>
            </a:r>
            <a:r>
              <a:rPr lang="es-ES_tradnl" sz="2800" dirty="0">
                <a:latin typeface="Century Gothic" pitchFamily="-72" charset="0"/>
                <a:ea typeface="Century Gothic" pitchFamily="-72" charset="0"/>
                <a:cs typeface="Century Gothic" pitchFamily="-72" charset="0"/>
              </a:rPr>
              <a:t>) </a:t>
            </a:r>
          </a:p>
        </p:txBody>
      </p:sp>
      <p:sp>
        <p:nvSpPr>
          <p:cNvPr id="19463" name="TextBox 10"/>
          <p:cNvSpPr txBox="1">
            <a:spLocks noChangeArrowheads="1"/>
          </p:cNvSpPr>
          <p:nvPr/>
        </p:nvSpPr>
        <p:spPr bwMode="auto">
          <a:xfrm>
            <a:off x="1116013" y="3933825"/>
            <a:ext cx="30241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_tradnl" sz="2800" dirty="0">
                <a:latin typeface="Century Gothic" pitchFamily="-72" charset="0"/>
                <a:ea typeface="Century Gothic" pitchFamily="-72" charset="0"/>
                <a:cs typeface="Century Gothic" pitchFamily="-72" charset="0"/>
              </a:rPr>
              <a:t>4. Personajes</a:t>
            </a:r>
          </a:p>
          <a:p>
            <a:r>
              <a:rPr lang="es-ES_tradnl" sz="2800" dirty="0">
                <a:latin typeface="Century Gothic" pitchFamily="-72" charset="0"/>
                <a:ea typeface="Century Gothic" pitchFamily="-72" charset="0"/>
                <a:cs typeface="Century Gothic" pitchFamily="-72" charset="0"/>
              </a:rPr>
              <a:t>(</a:t>
            </a:r>
            <a:r>
              <a:rPr lang="es-ES_tradnl" sz="2800" dirty="0" err="1">
                <a:latin typeface="Century Gothic" pitchFamily="-72" charset="0"/>
                <a:ea typeface="Century Gothic" pitchFamily="-72" charset="0"/>
                <a:cs typeface="Century Gothic" pitchFamily="-72" charset="0"/>
              </a:rPr>
              <a:t>Characters</a:t>
            </a:r>
            <a:r>
              <a:rPr lang="es-ES_tradnl" sz="2800" dirty="0">
                <a:latin typeface="Century Gothic" pitchFamily="-72" charset="0"/>
                <a:ea typeface="Century Gothic" pitchFamily="-72" charset="0"/>
                <a:cs typeface="Century Gothic" pitchFamily="-72" charset="0"/>
              </a:rPr>
              <a:t>)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9388" y="6237288"/>
            <a:ext cx="8229600" cy="4032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i="1" u="sng" dirty="0"/>
              <a:t>Challenge</a:t>
            </a:r>
            <a:r>
              <a:rPr lang="fr-FR" sz="2000" dirty="0"/>
              <a:t> : </a:t>
            </a:r>
            <a:r>
              <a:rPr lang="en-GB" sz="2000" dirty="0"/>
              <a:t>Can you imagine what the story might be? </a:t>
            </a: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7885113" y="5876925"/>
            <a:ext cx="863600" cy="677863"/>
          </a:xfrm>
          <a:prstGeom prst="star5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0" y="444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457200" y="0"/>
            <a:ext cx="7543800" cy="8286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fr-FR" sz="2400" b="1" u="sng" dirty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1. ¿</a:t>
            </a:r>
            <a:r>
              <a:rPr lang="fr-FR" sz="2400" b="1" u="sng" dirty="0" err="1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Por</a:t>
            </a:r>
            <a:r>
              <a:rPr lang="fr-FR" sz="2400" b="1" u="sng" dirty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400" b="1" u="sng" dirty="0" err="1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qué</a:t>
            </a:r>
            <a:r>
              <a:rPr lang="fr-FR" sz="2400" b="1" u="sng" dirty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la </a:t>
            </a:r>
            <a:r>
              <a:rPr lang="fr-FR" sz="2400" b="1" u="sng" dirty="0" err="1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película</a:t>
            </a:r>
            <a:r>
              <a:rPr lang="fr-FR" sz="2400" b="1" u="sng" dirty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se </a:t>
            </a:r>
            <a:r>
              <a:rPr lang="fr-FR" sz="2400" b="1" u="sng" dirty="0" err="1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llama</a:t>
            </a:r>
            <a:r>
              <a:rPr lang="fr-FR" sz="2400" b="1" u="sng" dirty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« Alma »? </a:t>
            </a:r>
            <a:endParaRPr lang="en-GB" sz="240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defRPr/>
            </a:pPr>
            <a:r>
              <a:rPr lang="en-GB" sz="2400" b="1" u="sng" dirty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Why is the title “Alma”?</a:t>
            </a:r>
            <a:r>
              <a:rPr lang="en-GB" sz="2400" b="1" dirty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GB" sz="2400" dirty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en-GB" sz="2400" i="1" dirty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write in English</a:t>
            </a:r>
            <a:r>
              <a:rPr lang="en-GB" sz="1200" i="1" dirty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en-GB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1041400"/>
            <a:ext cx="8915400" cy="19240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  <a:spAutoFit/>
          </a:bodyPr>
          <a:lstStyle/>
          <a:p>
            <a:pPr marL="457200" indent="-457200">
              <a:defRPr/>
            </a:pPr>
            <a:r>
              <a:rPr lang="en-GB" sz="2400" b="1" u="sng" dirty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2.   Listen to the music of the short film. </a:t>
            </a:r>
          </a:p>
          <a:p>
            <a:pPr marL="457200" indent="-457200">
              <a:defRPr/>
            </a:pPr>
            <a:endParaRPr lang="en-GB" sz="240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defRPr/>
            </a:pPr>
            <a:r>
              <a:rPr lang="en-GB" sz="2400" b="1" dirty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What type of music is it? </a:t>
            </a:r>
            <a:r>
              <a:rPr lang="en-GB" sz="2400" b="1" dirty="0" err="1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Qué</a:t>
            </a:r>
            <a:r>
              <a:rPr lang="en-GB" sz="2400" b="1" dirty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tipo</a:t>
            </a:r>
            <a:r>
              <a:rPr lang="en-GB" sz="2400" b="1" dirty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de </a:t>
            </a:r>
            <a:r>
              <a:rPr lang="en-GB" sz="2400" b="1" dirty="0" err="1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música</a:t>
            </a:r>
            <a:r>
              <a:rPr lang="en-GB" sz="2400" b="1" dirty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es</a:t>
            </a:r>
            <a:r>
              <a:rPr lang="en-GB" sz="2400" b="1" dirty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?</a:t>
            </a:r>
            <a:r>
              <a:rPr lang="fr-FR" sz="2400" b="1" dirty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en-GB" sz="240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fr-FR" sz="2400" i="1" dirty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Marque con un </a:t>
            </a:r>
            <a:r>
              <a:rPr lang="fr-FR" sz="2400" i="1" dirty="0" err="1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círculo</a:t>
            </a:r>
            <a:r>
              <a:rPr lang="fr-FR" sz="2400" i="1" dirty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la </a:t>
            </a:r>
            <a:r>
              <a:rPr lang="fr-FR" sz="2400" i="1" dirty="0" err="1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respuesta</a:t>
            </a:r>
            <a:r>
              <a:rPr lang="fr-FR" sz="2400" i="1" dirty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400" i="1" dirty="0" err="1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correcta</a:t>
            </a:r>
            <a:r>
              <a:rPr lang="fr-FR" sz="2400" i="1" dirty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/ Circle the correct </a:t>
            </a:r>
            <a:r>
              <a:rPr lang="fr-FR" sz="2400" i="1" dirty="0" err="1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answer</a:t>
            </a:r>
            <a:r>
              <a:rPr lang="fr-FR" sz="2400" i="1" dirty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fr-FR" sz="24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609600" y="3200400"/>
            <a:ext cx="2057400" cy="83185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latin typeface="Calibri" pitchFamily="-72" charset="0"/>
              </a:rPr>
              <a:t>La </a:t>
            </a:r>
            <a:r>
              <a:rPr lang="en-GB" sz="2400" dirty="0" err="1">
                <a:latin typeface="Calibri" pitchFamily="-72" charset="0"/>
              </a:rPr>
              <a:t>música</a:t>
            </a:r>
            <a:r>
              <a:rPr lang="en-GB" sz="2400" dirty="0">
                <a:latin typeface="Calibri" pitchFamily="-72" charset="0"/>
              </a:rPr>
              <a:t> </a:t>
            </a:r>
            <a:r>
              <a:rPr lang="en-GB" sz="2400" dirty="0" err="1">
                <a:latin typeface="Calibri" pitchFamily="-72" charset="0"/>
              </a:rPr>
              <a:t>tradicional</a:t>
            </a:r>
            <a:endParaRPr lang="en-US" sz="2400" dirty="0"/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3048000" y="3429000"/>
            <a:ext cx="3124200" cy="466725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400" b="1">
                <a:latin typeface="Bradley Hand ITC" charset="0"/>
              </a:rPr>
              <a:t>La música rock</a:t>
            </a:r>
            <a:endParaRPr lang="en-US" sz="2400"/>
          </a:p>
        </p:txBody>
      </p:sp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838200" y="4343400"/>
            <a:ext cx="1411288" cy="466725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400">
                <a:latin typeface="Courier New" pitchFamily="-72" charset="0"/>
              </a:rPr>
              <a:t>El rap </a:t>
            </a:r>
            <a:endParaRPr lang="en-US" sz="2400"/>
          </a:p>
        </p:txBody>
      </p:sp>
      <p:sp>
        <p:nvSpPr>
          <p:cNvPr id="20487" name="Text Box 8"/>
          <p:cNvSpPr txBox="1">
            <a:spLocks noChangeArrowheads="1"/>
          </p:cNvSpPr>
          <p:nvPr/>
        </p:nvSpPr>
        <p:spPr bwMode="auto">
          <a:xfrm>
            <a:off x="3200400" y="4343400"/>
            <a:ext cx="3562350" cy="466725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400">
                <a:latin typeface="Gisha" charset="0"/>
              </a:rPr>
              <a:t>La música clásica</a:t>
            </a:r>
            <a:endParaRPr lang="en-US" sz="2400"/>
          </a:p>
        </p:txBody>
      </p:sp>
      <p:sp>
        <p:nvSpPr>
          <p:cNvPr id="20488" name="Text Box 9"/>
          <p:cNvSpPr txBox="1">
            <a:spLocks noChangeArrowheads="1"/>
          </p:cNvSpPr>
          <p:nvPr/>
        </p:nvSpPr>
        <p:spPr bwMode="auto">
          <a:xfrm>
            <a:off x="6934200" y="3200400"/>
            <a:ext cx="1524000" cy="10160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000">
                <a:latin typeface="Lucida Handwriting" pitchFamily="-72" charset="0"/>
              </a:rPr>
              <a:t>La música punk</a:t>
            </a:r>
            <a:endParaRPr lang="en-US" sz="2000"/>
          </a:p>
        </p:txBody>
      </p:sp>
      <p:sp>
        <p:nvSpPr>
          <p:cNvPr id="15" name="Cloud Callout 14"/>
          <p:cNvSpPr/>
          <p:nvPr/>
        </p:nvSpPr>
        <p:spPr>
          <a:xfrm>
            <a:off x="4038600" y="5105400"/>
            <a:ext cx="4800600" cy="1371600"/>
          </a:xfrm>
          <a:prstGeom prst="cloudCallout">
            <a:avLst>
              <a:gd name="adj1" fmla="val -26670"/>
              <a:gd name="adj2" fmla="val 6572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fr-FR" i="1" u="sng" dirty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Challenge</a:t>
            </a:r>
            <a:r>
              <a:rPr lang="fr-FR" i="1" dirty="0">
                <a:ea typeface="Calibri" pitchFamily="34" charset="0"/>
                <a:cs typeface="Times New Roman" pitchFamily="18" charset="0"/>
              </a:rPr>
              <a:t> </a:t>
            </a:r>
            <a:r>
              <a:rPr lang="fr-FR" i="1" dirty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: ¿</a:t>
            </a:r>
            <a:r>
              <a:rPr lang="fr-FR" i="1" dirty="0" err="1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Qué</a:t>
            </a:r>
            <a:r>
              <a:rPr lang="fr-FR" i="1" dirty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opinas de la </a:t>
            </a:r>
            <a:r>
              <a:rPr lang="fr-FR" i="1" dirty="0" err="1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música</a:t>
            </a:r>
            <a:r>
              <a:rPr lang="fr-FR" i="1" dirty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lang="en-GB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defRPr/>
            </a:pPr>
            <a:endParaRPr lang="en-GB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8001000" y="4953000"/>
            <a:ext cx="762000" cy="609600"/>
          </a:xfrm>
          <a:prstGeom prst="star5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  <a:cs typeface="+mn-c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971800" y="4114800"/>
            <a:ext cx="41148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0492" name="Picture 5" descr="http://www.cncnoumea.net/images/Crayon%20rigol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75" y="0"/>
            <a:ext cx="8572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28600" y="228600"/>
            <a:ext cx="7926388" cy="708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GB" sz="2000" b="1" u="sng" dirty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3. Depending on the music, what type of film do you think it is? </a:t>
            </a:r>
            <a:endParaRPr lang="en-GB" sz="200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defRPr/>
            </a:pPr>
            <a:r>
              <a:rPr lang="fr-FR" sz="2000" b="1" u="sng" dirty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/ ¿</a:t>
            </a:r>
            <a:r>
              <a:rPr lang="fr-FR" sz="2000" b="1" u="sng" dirty="0" err="1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Qué</a:t>
            </a:r>
            <a:r>
              <a:rPr lang="fr-FR" sz="2000" b="1" u="sng" dirty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000" b="1" u="sng" dirty="0" err="1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tipo</a:t>
            </a:r>
            <a:r>
              <a:rPr lang="fr-FR" sz="2000" b="1" u="sng" dirty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de </a:t>
            </a:r>
            <a:r>
              <a:rPr lang="fr-FR" sz="2000" b="1" u="sng" dirty="0" err="1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película</a:t>
            </a:r>
            <a:r>
              <a:rPr lang="fr-FR" sz="2000" b="1" u="sng" dirty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es?</a:t>
            </a:r>
            <a:r>
              <a:rPr lang="fr-FR" sz="2000" dirty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000" i="1" dirty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2000" i="1" dirty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- circle your answer.</a:t>
            </a:r>
            <a:endParaRPr lang="en-GB" sz="20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914400" y="1752600"/>
            <a:ext cx="2057400" cy="914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GB" sz="2400" dirty="0" err="1">
                <a:latin typeface="Calibri" pitchFamily="-72" charset="0"/>
              </a:rPr>
              <a:t>Es</a:t>
            </a:r>
            <a:r>
              <a:rPr lang="en-GB" sz="2400" dirty="0">
                <a:latin typeface="Calibri" pitchFamily="-72" charset="0"/>
              </a:rPr>
              <a:t> </a:t>
            </a:r>
            <a:r>
              <a:rPr lang="en-GB" sz="2400" dirty="0" err="1">
                <a:latin typeface="Calibri" pitchFamily="-72" charset="0"/>
              </a:rPr>
              <a:t>una</a:t>
            </a:r>
            <a:r>
              <a:rPr lang="en-GB" sz="2400" dirty="0">
                <a:latin typeface="Calibri" pitchFamily="-72" charset="0"/>
              </a:rPr>
              <a:t> </a:t>
            </a:r>
            <a:r>
              <a:rPr lang="en-GB" sz="2400" dirty="0" err="1">
                <a:latin typeface="Calibri" pitchFamily="-72" charset="0"/>
              </a:rPr>
              <a:t>película</a:t>
            </a:r>
            <a:r>
              <a:rPr lang="en-GB" sz="2400" dirty="0">
                <a:latin typeface="Calibri" pitchFamily="-72" charset="0"/>
              </a:rPr>
              <a:t> </a:t>
            </a:r>
            <a:r>
              <a:rPr lang="en-GB" sz="2400" dirty="0" err="1">
                <a:latin typeface="Calibri" pitchFamily="-72" charset="0"/>
              </a:rPr>
              <a:t>romántica</a:t>
            </a:r>
            <a:endParaRPr lang="en-US" sz="2400" dirty="0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429000" y="979488"/>
            <a:ext cx="2209800" cy="13827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800" b="1" dirty="0" err="1">
                <a:latin typeface="Bradley Hand ITC" charset="0"/>
              </a:rPr>
              <a:t>Es</a:t>
            </a:r>
            <a:r>
              <a:rPr lang="en-GB" sz="2800" b="1" dirty="0">
                <a:latin typeface="Bradley Hand ITC" charset="0"/>
              </a:rPr>
              <a:t> </a:t>
            </a:r>
            <a:r>
              <a:rPr lang="en-GB" sz="2800" b="1" dirty="0" err="1">
                <a:latin typeface="Bradley Hand ITC" charset="0"/>
              </a:rPr>
              <a:t>una</a:t>
            </a:r>
            <a:r>
              <a:rPr lang="en-GB" sz="2800" b="1" dirty="0">
                <a:latin typeface="Bradley Hand ITC" charset="0"/>
              </a:rPr>
              <a:t> </a:t>
            </a:r>
            <a:r>
              <a:rPr lang="en-GB" sz="2800" b="1" dirty="0" err="1">
                <a:latin typeface="Bradley Hand ITC" charset="0"/>
              </a:rPr>
              <a:t>película</a:t>
            </a:r>
            <a:r>
              <a:rPr lang="en-GB" sz="2800" b="1" dirty="0">
                <a:latin typeface="Bradley Hand ITC" charset="0"/>
              </a:rPr>
              <a:t> de horror</a:t>
            </a:r>
            <a:endParaRPr lang="en-US" sz="2800" dirty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838200" y="3200400"/>
            <a:ext cx="1933575" cy="8318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400">
                <a:latin typeface="Courier New" pitchFamily="-72" charset="0"/>
              </a:rPr>
              <a:t>Es una comedia</a:t>
            </a:r>
            <a:endParaRPr lang="en-US" sz="2400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810000" y="3468688"/>
            <a:ext cx="4648200" cy="1565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4800" dirty="0" err="1">
                <a:latin typeface="French Script MT" charset="0"/>
              </a:rPr>
              <a:t>Es</a:t>
            </a:r>
            <a:r>
              <a:rPr lang="en-GB" sz="4800" dirty="0">
                <a:latin typeface="French Script MT" charset="0"/>
              </a:rPr>
              <a:t> </a:t>
            </a:r>
            <a:r>
              <a:rPr lang="en-GB" sz="4800" dirty="0" err="1">
                <a:latin typeface="French Script MT" charset="0"/>
              </a:rPr>
              <a:t>una</a:t>
            </a:r>
            <a:r>
              <a:rPr lang="en-GB" sz="4800" dirty="0">
                <a:latin typeface="French Script MT" charset="0"/>
              </a:rPr>
              <a:t> </a:t>
            </a:r>
            <a:r>
              <a:rPr lang="en-GB" sz="4800" dirty="0" err="1">
                <a:latin typeface="French Script MT" charset="0"/>
              </a:rPr>
              <a:t>película</a:t>
            </a:r>
            <a:r>
              <a:rPr lang="en-GB" sz="4800" dirty="0">
                <a:latin typeface="French Script MT" charset="0"/>
              </a:rPr>
              <a:t> de </a:t>
            </a:r>
            <a:r>
              <a:rPr lang="en-GB" sz="4800" dirty="0" err="1">
                <a:latin typeface="French Script MT" charset="0"/>
              </a:rPr>
              <a:t>acción</a:t>
            </a:r>
            <a:endParaRPr lang="en-US" sz="4800" dirty="0"/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6096000" y="1676400"/>
            <a:ext cx="2362200" cy="1143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GB" sz="2400" dirty="0" err="1">
                <a:latin typeface="Lucida Handwriting" pitchFamily="-72" charset="0"/>
              </a:rPr>
              <a:t>Es</a:t>
            </a:r>
            <a:r>
              <a:rPr lang="en-GB" sz="2400" dirty="0">
                <a:latin typeface="Lucida Handwriting" pitchFamily="-72" charset="0"/>
              </a:rPr>
              <a:t> </a:t>
            </a:r>
            <a:r>
              <a:rPr lang="en-GB" sz="2400" dirty="0" err="1">
                <a:latin typeface="Lucida Handwriting" pitchFamily="-72" charset="0"/>
              </a:rPr>
              <a:t>una</a:t>
            </a:r>
            <a:r>
              <a:rPr lang="en-GB" sz="2400" dirty="0">
                <a:latin typeface="Lucida Handwriting" pitchFamily="-72" charset="0"/>
              </a:rPr>
              <a:t> </a:t>
            </a:r>
            <a:r>
              <a:rPr lang="en-GB" sz="2400" dirty="0" err="1">
                <a:latin typeface="Lucida Handwriting" pitchFamily="-72" charset="0"/>
              </a:rPr>
              <a:t>película</a:t>
            </a:r>
            <a:r>
              <a:rPr lang="en-GB" sz="2400" dirty="0">
                <a:latin typeface="Lucida Handwriting" pitchFamily="-72" charset="0"/>
              </a:rPr>
              <a:t> de </a:t>
            </a:r>
            <a:r>
              <a:rPr lang="en-GB" sz="2400" dirty="0" err="1">
                <a:latin typeface="Lucida Handwriting" pitchFamily="-72" charset="0"/>
              </a:rPr>
              <a:t>aventuras</a:t>
            </a:r>
            <a:endParaRPr lang="en-US" sz="2400" dirty="0"/>
          </a:p>
        </p:txBody>
      </p:sp>
      <p:sp>
        <p:nvSpPr>
          <p:cNvPr id="10" name="Cloud Callout 9"/>
          <p:cNvSpPr/>
          <p:nvPr/>
        </p:nvSpPr>
        <p:spPr>
          <a:xfrm>
            <a:off x="5943600" y="4953000"/>
            <a:ext cx="3200400" cy="1905000"/>
          </a:xfrm>
          <a:prstGeom prst="cloudCallout">
            <a:avLst>
              <a:gd name="adj1" fmla="val -59543"/>
              <a:gd name="adj2" fmla="val 6714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latin typeface="Comic Sans MS" pitchFamily="66" charset="0"/>
              </a:rPr>
              <a:t>Why ?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latin typeface="Comic Sans MS" pitchFamily="66" charset="0"/>
              </a:rPr>
              <a:t>¿</a:t>
            </a:r>
            <a:r>
              <a:rPr lang="en-GB" sz="2800" b="1" dirty="0" err="1">
                <a:latin typeface="Comic Sans MS" pitchFamily="66" charset="0"/>
              </a:rPr>
              <a:t>Por</a:t>
            </a:r>
            <a:r>
              <a:rPr lang="en-GB" sz="2800" b="1" dirty="0">
                <a:latin typeface="Comic Sans MS" pitchFamily="66" charset="0"/>
              </a:rPr>
              <a:t> </a:t>
            </a:r>
            <a:r>
              <a:rPr lang="en-GB" sz="2800" b="1" dirty="0" err="1">
                <a:latin typeface="Comic Sans MS" pitchFamily="66" charset="0"/>
              </a:rPr>
              <a:t>qué</a:t>
            </a:r>
            <a:r>
              <a:rPr lang="en-GB" sz="2800" b="1" dirty="0">
                <a:latin typeface="Comic Sans MS" pitchFamily="66" charset="0"/>
              </a:rPr>
              <a:t>?</a:t>
            </a: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8175625" y="5237163"/>
            <a:ext cx="762000" cy="609600"/>
          </a:xfrm>
          <a:prstGeom prst="star5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  <a:cs typeface="+mn-cs"/>
            </a:endParaRPr>
          </a:p>
        </p:txBody>
      </p:sp>
      <p:sp>
        <p:nvSpPr>
          <p:cNvPr id="21513" name="Text Box 4"/>
          <p:cNvSpPr txBox="1">
            <a:spLocks noChangeArrowheads="1"/>
          </p:cNvSpPr>
          <p:nvPr/>
        </p:nvSpPr>
        <p:spPr bwMode="auto">
          <a:xfrm>
            <a:off x="460375" y="4386263"/>
            <a:ext cx="2206625" cy="11969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400" dirty="0" err="1">
                <a:latin typeface="Informal Roman" charset="0"/>
              </a:rPr>
              <a:t>Es</a:t>
            </a:r>
            <a:r>
              <a:rPr lang="en-GB" sz="2400" dirty="0">
                <a:latin typeface="Informal Roman" charset="0"/>
              </a:rPr>
              <a:t> </a:t>
            </a:r>
            <a:r>
              <a:rPr lang="en-GB" sz="2400" dirty="0" err="1">
                <a:latin typeface="Informal Roman" charset="0"/>
              </a:rPr>
              <a:t>una</a:t>
            </a:r>
            <a:r>
              <a:rPr lang="en-GB" sz="2400" dirty="0">
                <a:latin typeface="Informal Roman" charset="0"/>
              </a:rPr>
              <a:t> </a:t>
            </a:r>
            <a:r>
              <a:rPr lang="en-GB" sz="2400" dirty="0" err="1">
                <a:latin typeface="Informal Roman" charset="0"/>
              </a:rPr>
              <a:t>película</a:t>
            </a:r>
            <a:r>
              <a:rPr lang="en-GB" sz="2400" dirty="0">
                <a:latin typeface="Informal Roman" charset="0"/>
              </a:rPr>
              <a:t> de </a:t>
            </a:r>
            <a:r>
              <a:rPr lang="en-GB" sz="2400" dirty="0" err="1">
                <a:latin typeface="Informal Roman" charset="0"/>
              </a:rPr>
              <a:t>misterio</a:t>
            </a:r>
            <a:endParaRPr lang="en-US" sz="2400" dirty="0">
              <a:latin typeface="Informal Roman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88938" y="4225925"/>
            <a:ext cx="2382837" cy="1143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515" name="Text Box 72"/>
          <p:cNvSpPr txBox="1">
            <a:spLocks noChangeArrowheads="1"/>
          </p:cNvSpPr>
          <p:nvPr/>
        </p:nvSpPr>
        <p:spPr bwMode="auto">
          <a:xfrm>
            <a:off x="3500438" y="2533650"/>
            <a:ext cx="2143125" cy="803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15000"/>
              </a:lnSpc>
            </a:pPr>
            <a:r>
              <a:rPr lang="en-GB" sz="2000" dirty="0" err="1">
                <a:latin typeface="HGHeiseiKakugothictaiW5" charset="0"/>
                <a:cs typeface="Calibri" pitchFamily="-72" charset="0"/>
              </a:rPr>
              <a:t>Es</a:t>
            </a:r>
            <a:r>
              <a:rPr lang="en-GB" sz="2000" dirty="0">
                <a:latin typeface="HGHeiseiKakugothictaiW5" charset="0"/>
                <a:cs typeface="Calibri" pitchFamily="-72" charset="0"/>
              </a:rPr>
              <a:t> un </a:t>
            </a:r>
            <a:r>
              <a:rPr lang="en-GB" sz="2000" dirty="0" err="1">
                <a:latin typeface="HGHeiseiKakugothictaiW5" charset="0"/>
                <a:cs typeface="Calibri" pitchFamily="-72" charset="0"/>
              </a:rPr>
              <a:t>dibujo</a:t>
            </a:r>
            <a:r>
              <a:rPr lang="en-GB" sz="2000" dirty="0">
                <a:latin typeface="HGHeiseiKakugothictaiW5" charset="0"/>
                <a:cs typeface="Calibri" pitchFamily="-72" charset="0"/>
              </a:rPr>
              <a:t> </a:t>
            </a:r>
            <a:r>
              <a:rPr lang="en-GB" sz="2000" dirty="0" err="1">
                <a:latin typeface="HGHeiseiKakugothictaiW5" charset="0"/>
                <a:cs typeface="Calibri" pitchFamily="-72" charset="0"/>
              </a:rPr>
              <a:t>animado</a:t>
            </a:r>
            <a:endParaRPr lang="en-GB" sz="2000" dirty="0">
              <a:latin typeface="Calibri" pitchFamily="-72" charset="0"/>
              <a:cs typeface="Calibri" pitchFamily="-7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219450" y="2357438"/>
            <a:ext cx="2382838" cy="1143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8600" y="44450"/>
            <a:ext cx="8382000" cy="10128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GB" sz="2000" b="1" u="sng" dirty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4. And now, listen to the music for the whole film.</a:t>
            </a:r>
            <a:endParaRPr lang="en-GB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es-ES_tradnl" sz="2000" b="1" u="sng" dirty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Ahora escuchad la música de la película entera. </a:t>
            </a:r>
            <a:endParaRPr lang="es-ES_tradnl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en-GB" sz="2000" i="1" dirty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Write the style of music you hear in each box.</a:t>
            </a:r>
            <a:endParaRPr lang="en-GB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1447800" y="1447800"/>
            <a:ext cx="2133600" cy="838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r>
              <a:rPr lang="es-ES_tradnl" sz="2400" b="1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El comienzo</a:t>
            </a:r>
          </a:p>
          <a:p>
            <a:pPr>
              <a:defRPr/>
            </a:pPr>
            <a:r>
              <a:rPr lang="en-GB" sz="24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the beginning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3886200" y="1447800"/>
            <a:ext cx="1828800" cy="838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sz="2400" b="1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La </a:t>
            </a:r>
            <a:r>
              <a:rPr lang="en-GB" sz="2400" b="1" dirty="0" err="1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mitad</a:t>
            </a:r>
            <a:endParaRPr lang="en-GB" sz="2400" b="1" dirty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defRPr/>
            </a:pPr>
            <a:r>
              <a:rPr lang="en-GB" sz="24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the middle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5943600" y="1447800"/>
            <a:ext cx="1295400" cy="762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sz="2400" b="1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El final</a:t>
            </a:r>
          </a:p>
          <a:p>
            <a:pPr>
              <a:defRPr/>
            </a:pPr>
            <a:r>
              <a:rPr lang="en-GB" sz="24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the end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3" name="Picture 5" descr="http://blog.nikonpassion.com/wp-content/uploads/2009/01/pellicul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057400"/>
            <a:ext cx="6053138" cy="282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C:\Documents and Settings\mhuet.LAMPTON.006\Local Settings\Temporary Internet Files\Content.IE5\3X00FGTK\MC900361568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667000"/>
            <a:ext cx="1295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Text Box 5"/>
          <p:cNvSpPr txBox="1">
            <a:spLocks noChangeArrowheads="1"/>
          </p:cNvSpPr>
          <p:nvPr/>
        </p:nvSpPr>
        <p:spPr bwMode="auto">
          <a:xfrm>
            <a:off x="0" y="4581525"/>
            <a:ext cx="9144000" cy="719138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es-ES_tradnl" sz="1600">
                <a:latin typeface="Comic Sans MS" pitchFamily="-72" charset="0"/>
                <a:ea typeface="Arial" pitchFamily="-72" charset="0"/>
                <a:cs typeface="Arial" pitchFamily="-72" charset="0"/>
              </a:rPr>
              <a:t>Clásica /el  punk /el  rap / el soul /tradicional / el rock / música de horror/</a:t>
            </a:r>
          </a:p>
          <a:p>
            <a:pPr>
              <a:spcAft>
                <a:spcPts val="1000"/>
              </a:spcAft>
            </a:pPr>
            <a:r>
              <a:rPr lang="es-ES_tradnl" sz="1600">
                <a:latin typeface="Comic Sans MS" pitchFamily="-72" charset="0"/>
                <a:ea typeface="Arial" pitchFamily="-72" charset="0"/>
                <a:cs typeface="Arial" pitchFamily="-72" charset="0"/>
              </a:rPr>
              <a:t> atmosférica/música de temor</a:t>
            </a:r>
            <a:endParaRPr lang="es-ES_tradnl" sz="1600">
              <a:ea typeface="Arial" pitchFamily="-72" charset="0"/>
              <a:cs typeface="Arial" pitchFamily="-72" charset="0"/>
            </a:endParaRPr>
          </a:p>
        </p:txBody>
      </p:sp>
      <p:pic>
        <p:nvPicPr>
          <p:cNvPr id="22536" name="Picture 8" descr="C:\Users\Muriel\AppData\Local\Microsoft\Windows\Temporary Internet Files\Content.IE5\Y03K2HT1\MCj0441880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0" y="3886200"/>
            <a:ext cx="5334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835150" y="2852738"/>
            <a:ext cx="1600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_tradnl" sz="2400">
                <a:solidFill>
                  <a:srgbClr val="FF0000"/>
                </a:solidFill>
                <a:latin typeface="Comic Sans MS" pitchFamily="-72" charset="0"/>
              </a:rPr>
              <a:t>Música clásica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635375" y="2781300"/>
            <a:ext cx="20161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_tradnl" sz="2100">
                <a:solidFill>
                  <a:srgbClr val="00B050"/>
                </a:solidFill>
                <a:latin typeface="Comic Sans MS" pitchFamily="-72" charset="0"/>
              </a:rPr>
              <a:t>Música atmosférica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651500" y="2708275"/>
            <a:ext cx="1600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_tradnl" sz="2400">
                <a:solidFill>
                  <a:srgbClr val="0070C0"/>
                </a:solidFill>
                <a:latin typeface="Comic Sans MS" pitchFamily="-72" charset="0"/>
              </a:rPr>
              <a:t>Música de temor/horror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50825" y="5732463"/>
            <a:ext cx="8229600" cy="7080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i="1" u="sng" dirty="0"/>
              <a:t>Challenge</a:t>
            </a:r>
            <a:r>
              <a:rPr lang="fr-FR" sz="2000" dirty="0"/>
              <a:t> : </a:t>
            </a:r>
            <a:r>
              <a:rPr lang="es-ES_tradnl" sz="2000" dirty="0"/>
              <a:t>¿que efecto crea la música?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/>
              <a:t>(what effect does the music create ?)</a:t>
            </a:r>
          </a:p>
        </p:txBody>
      </p:sp>
      <p:sp>
        <p:nvSpPr>
          <p:cNvPr id="1032" name="AutoShape 8"/>
          <p:cNvSpPr>
            <a:spLocks noChangeArrowheads="1"/>
          </p:cNvSpPr>
          <p:nvPr/>
        </p:nvSpPr>
        <p:spPr bwMode="auto">
          <a:xfrm>
            <a:off x="8153400" y="5486400"/>
            <a:ext cx="609600" cy="533400"/>
          </a:xfrm>
          <a:prstGeom prst="star5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84503" y="4339117"/>
            <a:ext cx="7665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1:24</a:t>
            </a:r>
            <a:endParaRPr lang="en-GB" sz="1100" dirty="0"/>
          </a:p>
        </p:txBody>
      </p:sp>
      <p:sp>
        <p:nvSpPr>
          <p:cNvPr id="16" name="TextBox 15"/>
          <p:cNvSpPr txBox="1"/>
          <p:nvPr/>
        </p:nvSpPr>
        <p:spPr>
          <a:xfrm>
            <a:off x="6208042" y="4360712"/>
            <a:ext cx="12393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3:25 – 4:10</a:t>
            </a:r>
            <a:endParaRPr lang="en-GB" sz="11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0"/>
            <a:ext cx="8460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entury Gothic" pitchFamily="34" charset="0"/>
                <a:cs typeface="Comic Sans MS"/>
              </a:rPr>
              <a:t>Opinions </a:t>
            </a:r>
            <a:endParaRPr lang="en-US" sz="3600" dirty="0"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767252"/>
            <a:ext cx="90730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>
                <a:latin typeface="Century Gothic" pitchFamily="34" charset="0"/>
                <a:cs typeface="Comic Sans MS"/>
              </a:rPr>
              <a:t>Me gustan las películas </a:t>
            </a:r>
            <a:r>
              <a:rPr lang="es-ES_tradnl" sz="2800" i="1" dirty="0">
                <a:solidFill>
                  <a:srgbClr val="0000FF"/>
                </a:solidFill>
                <a:latin typeface="Century Gothic" pitchFamily="34" charset="0"/>
                <a:cs typeface="Comic Sans MS"/>
              </a:rPr>
              <a:t>de comedia</a:t>
            </a:r>
            <a:r>
              <a:rPr lang="es-ES_tradnl" sz="2800" i="1" dirty="0">
                <a:solidFill>
                  <a:srgbClr val="FF0000"/>
                </a:solidFill>
                <a:latin typeface="Century Gothic" pitchFamily="34" charset="0"/>
                <a:cs typeface="Comic Sans MS"/>
              </a:rPr>
              <a:t> </a:t>
            </a:r>
            <a:r>
              <a:rPr lang="es-ES_tradnl" sz="2800" dirty="0">
                <a:solidFill>
                  <a:srgbClr val="FF0000"/>
                </a:solidFill>
                <a:latin typeface="Century Gothic" pitchFamily="34" charset="0"/>
                <a:cs typeface="Comic Sans MS"/>
              </a:rPr>
              <a:t>porque son </a:t>
            </a:r>
            <a:r>
              <a:rPr lang="es-ES_tradnl" sz="2800" i="1" dirty="0" smtClean="0">
                <a:solidFill>
                  <a:srgbClr val="FF0000"/>
                </a:solidFill>
                <a:latin typeface="Century Gothic" pitchFamily="34" charset="0"/>
                <a:cs typeface="Comic Sans MS"/>
              </a:rPr>
              <a:t>divertidas</a:t>
            </a:r>
            <a:r>
              <a:rPr lang="es-ES_tradnl" sz="2800" i="1" dirty="0">
                <a:solidFill>
                  <a:srgbClr val="FF0000"/>
                </a:solidFill>
                <a:latin typeface="Century Gothic" pitchFamily="34" charset="0"/>
                <a:cs typeface="Comic Sans MS"/>
              </a:rPr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79512" y="2306420"/>
            <a:ext cx="8640960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_tradnl" sz="2800" dirty="0" smtClean="0">
                <a:latin typeface="Century Gothic" pitchFamily="34" charset="0"/>
                <a:cs typeface="Comic Sans MS"/>
              </a:rPr>
              <a:t>Me gustan las películas _______________ porque son ___________</a:t>
            </a:r>
            <a:endParaRPr lang="es-ES_tradnl" sz="2800" dirty="0">
              <a:latin typeface="Century Gothic" pitchFamily="34" charset="0"/>
              <a:cs typeface="Comic Sans M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785" y="1788510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entury Gothic" pitchFamily="34" charset="0"/>
                <a:cs typeface="Comic Sans MS"/>
              </a:rPr>
              <a:t>I like comedy films because they are funny. </a:t>
            </a:r>
            <a:endParaRPr lang="en-US" sz="2400" dirty="0">
              <a:latin typeface="Century Gothic" pitchFamily="34" charset="0"/>
              <a:cs typeface="Comic Sans M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3344" y="3447220"/>
            <a:ext cx="3960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Century Gothic" pitchFamily="34" charset="0"/>
                <a:cs typeface="Comic Sans MS"/>
              </a:rPr>
              <a:t>Add </a:t>
            </a:r>
            <a:r>
              <a:rPr lang="es-ES" sz="3600" i="1" dirty="0" smtClean="0">
                <a:solidFill>
                  <a:srgbClr val="0000FF"/>
                </a:solidFill>
                <a:latin typeface="Century Gothic" pitchFamily="34" charset="0"/>
                <a:cs typeface="Comic Sans MS"/>
              </a:rPr>
              <a:t>porque</a:t>
            </a:r>
            <a:r>
              <a:rPr lang="en-US" sz="3600" i="1" dirty="0" smtClean="0">
                <a:solidFill>
                  <a:srgbClr val="0000FF"/>
                </a:solidFill>
                <a:latin typeface="Century Gothic" pitchFamily="34" charset="0"/>
                <a:cs typeface="Comic Sans MS"/>
              </a:rPr>
              <a:t> son </a:t>
            </a:r>
            <a:r>
              <a:rPr lang="en-US" sz="3600" dirty="0" smtClean="0">
                <a:latin typeface="Century Gothic" pitchFamily="34" charset="0"/>
                <a:cs typeface="Comic Sans MS"/>
              </a:rPr>
              <a:t>to your answers. </a:t>
            </a:r>
            <a:endParaRPr lang="en-US" sz="3600" dirty="0">
              <a:latin typeface="Century Gothic" pitchFamily="34" charset="0"/>
              <a:cs typeface="Comic Sans M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42377" y="3436733"/>
            <a:ext cx="3456384" cy="3139321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en-US" sz="2000" b="1" u="sng" dirty="0" smtClean="0">
                <a:latin typeface="Century Gothic" pitchFamily="34" charset="0"/>
                <a:cs typeface="Comic Sans MS"/>
              </a:rPr>
              <a:t>Adjectives help box</a:t>
            </a:r>
          </a:p>
          <a:p>
            <a:endParaRPr lang="en-US" sz="2000" b="1" u="sng" dirty="0" smtClean="0">
              <a:latin typeface="Century Gothic" pitchFamily="34" charset="0"/>
              <a:cs typeface="Comic Sans MS"/>
            </a:endParaRPr>
          </a:p>
          <a:p>
            <a:r>
              <a:rPr lang="es-ES_tradnl" sz="2000" dirty="0" smtClean="0">
                <a:latin typeface="Century Gothic" pitchFamily="34" charset="0"/>
                <a:cs typeface="Comic Sans MS"/>
              </a:rPr>
              <a:t>Interesantes = </a:t>
            </a:r>
            <a:r>
              <a:rPr lang="es-ES_tradnl" sz="2000" dirty="0" err="1" smtClean="0">
                <a:latin typeface="Century Gothic" pitchFamily="34" charset="0"/>
                <a:cs typeface="Comic Sans MS"/>
              </a:rPr>
              <a:t>interesting</a:t>
            </a:r>
            <a:r>
              <a:rPr lang="es-ES_tradnl" sz="2000" dirty="0" smtClean="0">
                <a:latin typeface="Century Gothic" pitchFamily="34" charset="0"/>
                <a:cs typeface="Comic Sans MS"/>
              </a:rPr>
              <a:t>.</a:t>
            </a:r>
          </a:p>
          <a:p>
            <a:r>
              <a:rPr lang="es-ES_tradnl" sz="2000" dirty="0" smtClean="0">
                <a:latin typeface="Century Gothic" pitchFamily="34" charset="0"/>
                <a:cs typeface="Comic Sans MS"/>
              </a:rPr>
              <a:t>Aburridas = </a:t>
            </a:r>
            <a:r>
              <a:rPr lang="es-ES_tradnl" sz="2000" dirty="0" err="1" smtClean="0">
                <a:latin typeface="Century Gothic" pitchFamily="34" charset="0"/>
                <a:cs typeface="Comic Sans MS"/>
              </a:rPr>
              <a:t>boring</a:t>
            </a:r>
            <a:endParaRPr lang="es-ES_tradnl" sz="2000" dirty="0" smtClean="0">
              <a:latin typeface="Century Gothic" pitchFamily="34" charset="0"/>
              <a:cs typeface="Comic Sans MS"/>
            </a:endParaRPr>
          </a:p>
          <a:p>
            <a:r>
              <a:rPr lang="es-ES_tradnl" sz="2000" dirty="0" smtClean="0">
                <a:latin typeface="Century Gothic" pitchFamily="34" charset="0"/>
                <a:cs typeface="Comic Sans MS"/>
              </a:rPr>
              <a:t>Divertidas = </a:t>
            </a:r>
            <a:r>
              <a:rPr lang="es-ES_tradnl" sz="2000" dirty="0" err="1" smtClean="0">
                <a:latin typeface="Century Gothic" pitchFamily="34" charset="0"/>
                <a:cs typeface="Comic Sans MS"/>
              </a:rPr>
              <a:t>funny</a:t>
            </a:r>
            <a:endParaRPr lang="es-ES_tradnl" sz="2000" dirty="0" smtClean="0">
              <a:latin typeface="Century Gothic" pitchFamily="34" charset="0"/>
              <a:cs typeface="Comic Sans MS"/>
            </a:endParaRPr>
          </a:p>
          <a:p>
            <a:r>
              <a:rPr lang="es-ES_tradnl" sz="2000" dirty="0" smtClean="0">
                <a:latin typeface="Century Gothic" pitchFamily="34" charset="0"/>
                <a:cs typeface="Comic Sans MS"/>
              </a:rPr>
              <a:t>Emocionantes = </a:t>
            </a:r>
            <a:r>
              <a:rPr lang="es-ES_tradnl" sz="2000" dirty="0" err="1" smtClean="0">
                <a:latin typeface="Century Gothic" pitchFamily="34" charset="0"/>
                <a:cs typeface="Comic Sans MS"/>
              </a:rPr>
              <a:t>exciting</a:t>
            </a:r>
            <a:endParaRPr lang="es-ES_tradnl" sz="2000" dirty="0" smtClean="0">
              <a:latin typeface="Century Gothic" pitchFamily="34" charset="0"/>
              <a:cs typeface="Comic Sans MS"/>
            </a:endParaRPr>
          </a:p>
          <a:p>
            <a:r>
              <a:rPr lang="es-ES_tradnl" sz="2000" dirty="0" smtClean="0">
                <a:latin typeface="Century Gothic" pitchFamily="34" charset="0"/>
                <a:cs typeface="Comic Sans MS"/>
              </a:rPr>
              <a:t>Miedosas = </a:t>
            </a:r>
            <a:r>
              <a:rPr lang="es-ES_tradnl" sz="2000" dirty="0" err="1" smtClean="0">
                <a:latin typeface="Century Gothic" pitchFamily="34" charset="0"/>
                <a:cs typeface="Comic Sans MS"/>
              </a:rPr>
              <a:t>scary</a:t>
            </a:r>
            <a:r>
              <a:rPr lang="es-ES_tradnl" sz="2000" dirty="0" smtClean="0">
                <a:latin typeface="Century Gothic" pitchFamily="34" charset="0"/>
                <a:cs typeface="Comic Sans MS"/>
              </a:rPr>
              <a:t>. </a:t>
            </a:r>
          </a:p>
          <a:p>
            <a:r>
              <a:rPr lang="es-ES_tradnl" sz="2000" dirty="0" smtClean="0">
                <a:latin typeface="Century Gothic" pitchFamily="34" charset="0"/>
                <a:cs typeface="Comic Sans MS"/>
              </a:rPr>
              <a:t>Románticas = </a:t>
            </a:r>
            <a:r>
              <a:rPr lang="es-ES_tradnl" sz="2000" dirty="0" err="1" smtClean="0">
                <a:latin typeface="Century Gothic" pitchFamily="34" charset="0"/>
                <a:cs typeface="Comic Sans MS"/>
              </a:rPr>
              <a:t>romantic</a:t>
            </a:r>
            <a:endParaRPr lang="es-ES_tradnl" sz="2000" dirty="0" smtClean="0">
              <a:latin typeface="Century Gothic" pitchFamily="34" charset="0"/>
              <a:cs typeface="Comic Sans MS"/>
            </a:endParaRPr>
          </a:p>
          <a:p>
            <a:r>
              <a:rPr lang="es-ES_tradnl" sz="2000" dirty="0" smtClean="0">
                <a:latin typeface="Century Gothic" pitchFamily="34" charset="0"/>
                <a:cs typeface="Comic Sans MS"/>
              </a:rPr>
              <a:t>Tontas = </a:t>
            </a:r>
            <a:r>
              <a:rPr lang="es-ES_tradnl" sz="2000" dirty="0" err="1" smtClean="0">
                <a:latin typeface="Century Gothic" pitchFamily="34" charset="0"/>
                <a:cs typeface="Comic Sans MS"/>
              </a:rPr>
              <a:t>silly</a:t>
            </a:r>
            <a:r>
              <a:rPr lang="es-ES_tradnl" sz="2000" dirty="0" smtClean="0">
                <a:latin typeface="Century Gothic" pitchFamily="34" charset="0"/>
                <a:cs typeface="Comic Sans MS"/>
              </a:rPr>
              <a:t>. </a:t>
            </a:r>
          </a:p>
          <a:p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4657527"/>
            <a:ext cx="5199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 smtClean="0">
                <a:latin typeface="Century Gothic" pitchFamily="34" charset="0"/>
              </a:rPr>
              <a:t>Write a sentence for the following different opinions: </a:t>
            </a:r>
          </a:p>
          <a:p>
            <a:r>
              <a:rPr lang="en-GB" sz="2000" b="1" dirty="0" smtClean="0">
                <a:latin typeface="Century Gothic" pitchFamily="34" charset="0"/>
              </a:rPr>
              <a:t>Me </a:t>
            </a:r>
            <a:r>
              <a:rPr lang="en-GB" sz="2000" b="1" dirty="0" err="1" smtClean="0">
                <a:latin typeface="Century Gothic" pitchFamily="34" charset="0"/>
              </a:rPr>
              <a:t>encantan</a:t>
            </a:r>
            <a:r>
              <a:rPr lang="en-GB" sz="2000" b="1" dirty="0" smtClean="0">
                <a:latin typeface="Century Gothic" pitchFamily="34" charset="0"/>
              </a:rPr>
              <a:t> </a:t>
            </a:r>
            <a:r>
              <a:rPr lang="en-GB" sz="2000" dirty="0" smtClean="0">
                <a:latin typeface="Century Gothic" pitchFamily="34" charset="0"/>
              </a:rPr>
              <a:t>= I love</a:t>
            </a:r>
          </a:p>
          <a:p>
            <a:r>
              <a:rPr lang="en-GB" sz="2000" b="1" dirty="0" err="1" smtClean="0">
                <a:latin typeface="Century Gothic" pitchFamily="34" charset="0"/>
              </a:rPr>
              <a:t>Prefiero</a:t>
            </a:r>
            <a:r>
              <a:rPr lang="en-GB" sz="2000" b="1" dirty="0" smtClean="0">
                <a:latin typeface="Century Gothic" pitchFamily="34" charset="0"/>
              </a:rPr>
              <a:t> </a:t>
            </a:r>
            <a:r>
              <a:rPr lang="en-GB" sz="2000" dirty="0" smtClean="0">
                <a:latin typeface="Century Gothic" pitchFamily="34" charset="0"/>
              </a:rPr>
              <a:t>= I prefer</a:t>
            </a:r>
          </a:p>
          <a:p>
            <a:r>
              <a:rPr lang="en-GB" sz="2000" b="1" dirty="0" err="1" smtClean="0">
                <a:latin typeface="Century Gothic" pitchFamily="34" charset="0"/>
              </a:rPr>
              <a:t>Odio</a:t>
            </a:r>
            <a:r>
              <a:rPr lang="en-GB" sz="2000" b="1" dirty="0" smtClean="0">
                <a:latin typeface="Century Gothic" pitchFamily="34" charset="0"/>
              </a:rPr>
              <a:t> </a:t>
            </a:r>
            <a:r>
              <a:rPr lang="en-GB" sz="2000" dirty="0" smtClean="0">
                <a:latin typeface="Century Gothic" pitchFamily="34" charset="0"/>
              </a:rPr>
              <a:t>= I hate</a:t>
            </a:r>
          </a:p>
          <a:p>
            <a:r>
              <a:rPr lang="en-GB" sz="2000" b="1" dirty="0" smtClean="0">
                <a:latin typeface="Century Gothic" pitchFamily="34" charset="0"/>
              </a:rPr>
              <a:t>No me </a:t>
            </a:r>
            <a:r>
              <a:rPr lang="en-GB" sz="2000" b="1" dirty="0" err="1" smtClean="0">
                <a:latin typeface="Century Gothic" pitchFamily="34" charset="0"/>
              </a:rPr>
              <a:t>gustan</a:t>
            </a:r>
            <a:r>
              <a:rPr lang="en-GB" sz="2000" b="1" dirty="0" smtClean="0">
                <a:latin typeface="Century Gothic" pitchFamily="34" charset="0"/>
              </a:rPr>
              <a:t> </a:t>
            </a:r>
            <a:r>
              <a:rPr lang="en-GB" sz="2000" dirty="0" smtClean="0">
                <a:latin typeface="Century Gothic" pitchFamily="34" charset="0"/>
              </a:rPr>
              <a:t>= I don’t like. </a:t>
            </a:r>
            <a:endParaRPr lang="en-GB" sz="2000" dirty="0">
              <a:latin typeface="Century Gothic" pitchFamily="34" charset="0"/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287070" y="3436733"/>
            <a:ext cx="666274" cy="597566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265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1838</TotalTime>
  <Words>1572</Words>
  <Application>Microsoft Macintosh PowerPoint</Application>
  <PresentationFormat>On-screen Show (4:3)</PresentationFormat>
  <Paragraphs>447</Paragraphs>
  <Slides>36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Do now: Complete the wordsearch. What do the films mean in English?   Challenge: What do the word ‘cortometraje’ mean?  Look for it in the dictionary.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Do now: Match the Spanish clothes to  the English translation.  Challenge: Do you remember how to say I wear?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Joyson</dc:creator>
  <cp:lastModifiedBy>Marie Drucker - Allister</cp:lastModifiedBy>
  <cp:revision>72</cp:revision>
  <cp:lastPrinted>2014-11-14T07:23:45Z</cp:lastPrinted>
  <dcterms:created xsi:type="dcterms:W3CDTF">2014-10-31T12:11:43Z</dcterms:created>
  <dcterms:modified xsi:type="dcterms:W3CDTF">2014-11-23T13:47:45Z</dcterms:modified>
</cp:coreProperties>
</file>