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2"/>
  </p:notesMasterIdLst>
  <p:sldIdLst>
    <p:sldId id="261" r:id="rId6"/>
    <p:sldId id="258" r:id="rId7"/>
    <p:sldId id="259" r:id="rId8"/>
    <p:sldId id="270" r:id="rId9"/>
    <p:sldId id="263" r:id="rId10"/>
    <p:sldId id="260" r:id="rId11"/>
    <p:sldId id="256" r:id="rId12"/>
    <p:sldId id="257" r:id="rId13"/>
    <p:sldId id="275" r:id="rId14"/>
    <p:sldId id="274" r:id="rId15"/>
    <p:sldId id="280" r:id="rId16"/>
    <p:sldId id="276" r:id="rId17"/>
    <p:sldId id="264" r:id="rId18"/>
    <p:sldId id="268" r:id="rId19"/>
    <p:sldId id="269" r:id="rId20"/>
    <p:sldId id="265" r:id="rId21"/>
    <p:sldId id="266" r:id="rId22"/>
    <p:sldId id="262" r:id="rId23"/>
    <p:sldId id="267" r:id="rId24"/>
    <p:sldId id="273" r:id="rId25"/>
    <p:sldId id="271" r:id="rId26"/>
    <p:sldId id="272" r:id="rId27"/>
    <p:sldId id="281" r:id="rId28"/>
    <p:sldId id="277" r:id="rId29"/>
    <p:sldId id="278" r:id="rId30"/>
    <p:sldId id="279" r:id="rId3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C8F22-E3ED-48EA-81C5-E523ED3A295B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E7877-CB26-478F-93F4-4CE2FD2C41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9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the slide I traditionally use to set out LO</a:t>
            </a:r>
            <a:r>
              <a:rPr lang="en-GB" baseline="0" dirty="0" smtClean="0"/>
              <a:t> and SC – feel free to pinch or adapt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5ED3E-1B1C-4141-8CA8-9888ADF8225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334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77DC-6769-4138-BD0D-E4CD3843CA36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6359-CE1D-4821-9376-13648539F2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264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77DC-6769-4138-BD0D-E4CD3843CA36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6359-CE1D-4821-9376-13648539F2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37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77DC-6769-4138-BD0D-E4CD3843CA36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6359-CE1D-4821-9376-13648539F2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79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77DC-6769-4138-BD0D-E4CD3843CA36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6359-CE1D-4821-9376-13648539F2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51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77DC-6769-4138-BD0D-E4CD3843CA36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6359-CE1D-4821-9376-13648539F2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121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77DC-6769-4138-BD0D-E4CD3843CA36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6359-CE1D-4821-9376-13648539F2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3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77DC-6769-4138-BD0D-E4CD3843CA36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6359-CE1D-4821-9376-13648539F2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725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77DC-6769-4138-BD0D-E4CD3843CA36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6359-CE1D-4821-9376-13648539F2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13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77DC-6769-4138-BD0D-E4CD3843CA36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6359-CE1D-4821-9376-13648539F2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650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77DC-6769-4138-BD0D-E4CD3843CA36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6359-CE1D-4821-9376-13648539F2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51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77DC-6769-4138-BD0D-E4CD3843CA36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46359-CE1D-4821-9376-13648539F2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971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177DC-6769-4138-BD0D-E4CD3843CA36}" type="datetimeFigureOut">
              <a:rPr lang="en-GB" smtClean="0"/>
              <a:t>29/09/2016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46359-CE1D-4821-9376-13648539F2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43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hyperlink" Target="http://www.google.co.uk/url?q=http://www.polyvore.com/sofie_dhoore_cartoon_bubble_coat/thing?id=91763437&amp;sa=U&amp;ei=RdtkVKWXJpPnaomcgpgC&amp;ved=0CDQQ9QEwDw&amp;usg=AFQjCNFeHd4xnkx1YTcnSR7hdcjoaUYWhQ" TargetMode="External"/><Relationship Id="rId3" Type="http://schemas.openxmlformats.org/officeDocument/2006/relationships/hyperlink" Target="http://www.google.co.uk/url?q=http://www.polyvore.com/cartoon_ruched_babydoll_tube_dress/thing?id=16233077&amp;sa=U&amp;ei=I9pkVMyzKY7gaoj0gdAF&amp;ved=0CDYQ9QEwEA&amp;usg=AFQjCNFeA8poJaLq0ecUt7UYLD6jFk636A" TargetMode="External"/><Relationship Id="rId7" Type="http://schemas.openxmlformats.org/officeDocument/2006/relationships/hyperlink" Target="http://www.google.co.uk/url?q=http://www.craghoppers.com/classic-kiwi-trousers-140647.html&amp;sa=U&amp;ei=gtpkVM7uA8zZavH3gYAP&amp;ved=0CBYQ9QEwAA&amp;usg=AFQjCNHUp7ryCrOY90AZbBN08lgo4ccXfA" TargetMode="External"/><Relationship Id="rId12" Type="http://schemas.openxmlformats.org/officeDocument/2006/relationships/image" Target="../media/image32.jpeg"/><Relationship Id="rId17" Type="http://schemas.openxmlformats.org/officeDocument/2006/relationships/image" Target="../media/image35.jpg"/><Relationship Id="rId2" Type="http://schemas.openxmlformats.org/officeDocument/2006/relationships/image" Target="../media/image27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hyperlink" Target="http://www.google.co.uk/url?q=http://www.clker.com/clipart-13937.html&amp;sa=U&amp;ei=AttkVLbqH8nSaIXLgZgP&amp;ved=0CCoQ9QEwCg&amp;usg=AFQjCNHIZWJEnS8McKCgS2cMg-e1cuXtTQ" TargetMode="External"/><Relationship Id="rId5" Type="http://schemas.openxmlformats.org/officeDocument/2006/relationships/hyperlink" Target="http://www.google.co.uk/url?q=http://vectortoons.com/product-tag/gloves/&amp;sa=U&amp;ei=SNpkVI6VCsHaaunvgaAI&amp;ved=0CDoQ9QEwEg&amp;usg=AFQjCNGRe3E8AmRdcYhUNb9thgS08ybQWA" TargetMode="External"/><Relationship Id="rId15" Type="http://schemas.openxmlformats.org/officeDocument/2006/relationships/hyperlink" Target="http://www.google.co.uk/url?q=http://depositphotos.com/21410139/stock-illustration-winter-scarf-cartoon.html&amp;sa=U&amp;ei=adtkVOuEDYLtaJ_YgJAO&amp;ved=0CC4Q9QEwDA&amp;usg=AFQjCNGzYArY-YHfRkS8L-7ZQrliB9pfjg" TargetMode="External"/><Relationship Id="rId10" Type="http://schemas.openxmlformats.org/officeDocument/2006/relationships/image" Target="../media/image31.jpeg"/><Relationship Id="rId4" Type="http://schemas.openxmlformats.org/officeDocument/2006/relationships/image" Target="../media/image28.jpeg"/><Relationship Id="rId9" Type="http://schemas.openxmlformats.org/officeDocument/2006/relationships/hyperlink" Target="http://www.google.co.uk/url?q=http://www.clker.com/clipart-green-hat-1.html&amp;sa=U&amp;ei=xdpkVMCdOsvnavzagNgL&amp;ved=0CCoQ9QEwCg&amp;usg=AFQjCNHQdLZu8NaiFZokz7xVe_UZEVFDZw" TargetMode="External"/><Relationship Id="rId1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26.jp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psdgraphics.com/file/yellow-sta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17" b="91979" l="16250" r="841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5450" r="15828" b="8150"/>
          <a:stretch>
            <a:fillRect/>
          </a:stretch>
        </p:blipFill>
        <p:spPr bwMode="auto">
          <a:xfrm>
            <a:off x="3668136" y="857251"/>
            <a:ext cx="7669721" cy="487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620737" y="965262"/>
            <a:ext cx="1635785" cy="143762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624600" y="2653410"/>
            <a:ext cx="3418448" cy="2354491"/>
          </a:xfrm>
          <a:prstGeom prst="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s-ES_tradnl" sz="2100" b="1" u="sng" dirty="0">
                <a:solidFill>
                  <a:srgbClr val="00B050"/>
                </a:solidFill>
                <a:cs typeface="Calibri" panose="020F0502020204030204" pitchFamily="34" charset="0"/>
              </a:rPr>
              <a:t>Quier</a:t>
            </a:r>
            <a:r>
              <a:rPr lang="es-ES_tradnl" sz="2100" b="1" u="sng" dirty="0">
                <a:solidFill>
                  <a:srgbClr val="FF0000"/>
                </a:solidFill>
                <a:cs typeface="Calibri" panose="020F0502020204030204" pitchFamily="34" charset="0"/>
              </a:rPr>
              <a:t>o</a:t>
            </a:r>
            <a:r>
              <a:rPr lang="es-ES_tradnl" sz="2100" b="1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s-ES_tradnl" sz="2100" b="1" dirty="0">
                <a:solidFill>
                  <a:schemeClr val="tx1"/>
                </a:solidFill>
                <a:cs typeface="Calibri" panose="020F0502020204030204" pitchFamily="34" charset="0"/>
              </a:rPr>
              <a:t>sentar</a:t>
            </a:r>
            <a:r>
              <a:rPr lang="es-ES_tradnl" sz="2100" b="1" dirty="0">
                <a:solidFill>
                  <a:srgbClr val="00B050"/>
                </a:solidFill>
                <a:cs typeface="Calibri" panose="020F0502020204030204" pitchFamily="34" charset="0"/>
              </a:rPr>
              <a:t>me</a:t>
            </a:r>
            <a:r>
              <a:rPr lang="es-ES_tradnl" sz="2100" b="1" dirty="0">
                <a:solidFill>
                  <a:schemeClr val="tx1"/>
                </a:solidFill>
                <a:cs typeface="Calibri" panose="020F0502020204030204" pitchFamily="34" charset="0"/>
              </a:rPr>
              <a:t> porque…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s-ES_tradnl" sz="2100" b="1" dirty="0">
                <a:solidFill>
                  <a:schemeClr val="tx1"/>
                </a:solidFill>
                <a:cs typeface="Calibri" panose="020F0502020204030204" pitchFamily="34" charset="0"/>
              </a:rPr>
              <a:t>…y yo </a:t>
            </a:r>
            <a:r>
              <a:rPr lang="es-ES_tradnl" sz="2100" b="1" u="sng" dirty="0">
                <a:solidFill>
                  <a:srgbClr val="00B050"/>
                </a:solidFill>
                <a:cs typeface="Calibri" panose="020F0502020204030204" pitchFamily="34" charset="0"/>
              </a:rPr>
              <a:t>quere</a:t>
            </a:r>
            <a:r>
              <a:rPr lang="es-ES_tradnl" sz="2100" b="1" u="sng" dirty="0">
                <a:solidFill>
                  <a:srgbClr val="FF0000"/>
                </a:solidFill>
                <a:cs typeface="Calibri" panose="020F0502020204030204" pitchFamily="34" charset="0"/>
              </a:rPr>
              <a:t>mos</a:t>
            </a:r>
            <a:r>
              <a:rPr lang="es-ES_tradnl" sz="2100" b="1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s-ES_tradnl" sz="2100" b="1" dirty="0">
                <a:solidFill>
                  <a:schemeClr val="tx1"/>
                </a:solidFill>
                <a:cs typeface="Calibri" panose="020F0502020204030204" pitchFamily="34" charset="0"/>
              </a:rPr>
              <a:t>sentar</a:t>
            </a:r>
            <a:r>
              <a:rPr lang="es-ES_tradnl" sz="2100" b="1" dirty="0">
                <a:solidFill>
                  <a:srgbClr val="00B050"/>
                </a:solidFill>
                <a:cs typeface="Calibri" panose="020F0502020204030204" pitchFamily="34" charset="0"/>
              </a:rPr>
              <a:t>nos</a:t>
            </a:r>
            <a:r>
              <a:rPr lang="es-ES_tradnl" sz="2100" b="1" dirty="0">
                <a:solidFill>
                  <a:schemeClr val="tx1"/>
                </a:solidFill>
                <a:cs typeface="Calibri" panose="020F0502020204030204" pitchFamily="34" charset="0"/>
              </a:rPr>
              <a:t> porque…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s-ES_tradnl" sz="2100" b="1" dirty="0">
                <a:solidFill>
                  <a:srgbClr val="0070C0"/>
                </a:solidFill>
                <a:cs typeface="Calibri" panose="020F0502020204030204" pitchFamily="34" charset="0"/>
              </a:rPr>
              <a:t>Los</a:t>
            </a:r>
            <a:r>
              <a:rPr lang="es-ES_tradnl" sz="2100" b="1" dirty="0">
                <a:solidFill>
                  <a:schemeClr val="tx1"/>
                </a:solidFill>
                <a:cs typeface="Calibri" panose="020F0502020204030204" pitchFamily="34" charset="0"/>
              </a:rPr>
              <a:t> chic</a:t>
            </a:r>
            <a:r>
              <a:rPr lang="es-ES_tradnl" sz="2100" b="1" dirty="0">
                <a:solidFill>
                  <a:srgbClr val="0070C0"/>
                </a:solidFill>
                <a:cs typeface="Calibri" panose="020F0502020204030204" pitchFamily="34" charset="0"/>
              </a:rPr>
              <a:t>os </a:t>
            </a:r>
            <a:r>
              <a:rPr lang="es-ES_tradnl" sz="2100" b="1" u="sng" dirty="0">
                <a:solidFill>
                  <a:srgbClr val="00B050"/>
                </a:solidFill>
                <a:cs typeface="Calibri" panose="020F0502020204030204" pitchFamily="34" charset="0"/>
              </a:rPr>
              <a:t>quere</a:t>
            </a:r>
            <a:r>
              <a:rPr lang="es-ES_tradnl" sz="2100" b="1" u="sng" dirty="0">
                <a:solidFill>
                  <a:srgbClr val="FF0000"/>
                </a:solidFill>
                <a:cs typeface="Calibri" panose="020F0502020204030204" pitchFamily="34" charset="0"/>
              </a:rPr>
              <a:t>mos</a:t>
            </a:r>
            <a:r>
              <a:rPr lang="es-ES_tradnl" sz="2100" b="1" dirty="0">
                <a:solidFill>
                  <a:schemeClr val="tx1"/>
                </a:solidFill>
                <a:cs typeface="Calibri" panose="020F0502020204030204" pitchFamily="34" charset="0"/>
              </a:rPr>
              <a:t> sentar</a:t>
            </a:r>
            <a:r>
              <a:rPr lang="es-ES_tradnl" sz="2100" b="1" dirty="0">
                <a:solidFill>
                  <a:srgbClr val="00B050"/>
                </a:solidFill>
                <a:cs typeface="Calibri" panose="020F0502020204030204" pitchFamily="34" charset="0"/>
              </a:rPr>
              <a:t>nos</a:t>
            </a:r>
            <a:r>
              <a:rPr lang="es-ES_tradnl" sz="2100" b="1" dirty="0">
                <a:solidFill>
                  <a:schemeClr val="tx1"/>
                </a:solidFill>
                <a:cs typeface="Calibri" panose="020F0502020204030204" pitchFamily="34" charset="0"/>
              </a:rPr>
              <a:t> porque…</a:t>
            </a:r>
          </a:p>
          <a:p>
            <a:pPr marL="257175" indent="-257175">
              <a:buFont typeface="Arial" panose="020B0604020202020204" pitchFamily="34" charset="0"/>
              <a:buChar char="•"/>
              <a:defRPr/>
            </a:pPr>
            <a:r>
              <a:rPr lang="es-ES_tradnl" sz="2100" b="1" dirty="0">
                <a:solidFill>
                  <a:srgbClr val="FF0066"/>
                </a:solidFill>
                <a:cs typeface="Calibri" panose="020F0502020204030204" pitchFamily="34" charset="0"/>
              </a:rPr>
              <a:t>Las</a:t>
            </a:r>
            <a:r>
              <a:rPr lang="es-ES_tradnl" sz="2100" b="1" dirty="0">
                <a:solidFill>
                  <a:schemeClr val="tx1"/>
                </a:solidFill>
                <a:cs typeface="Calibri" panose="020F0502020204030204" pitchFamily="34" charset="0"/>
              </a:rPr>
              <a:t> chic</a:t>
            </a:r>
            <a:r>
              <a:rPr lang="es-ES_tradnl" sz="2100" b="1" dirty="0">
                <a:solidFill>
                  <a:srgbClr val="FF0066"/>
                </a:solidFill>
                <a:cs typeface="Calibri" panose="020F0502020204030204" pitchFamily="34" charset="0"/>
              </a:rPr>
              <a:t>as</a:t>
            </a:r>
            <a:r>
              <a:rPr lang="es-ES_tradnl" sz="2100" b="1" dirty="0">
                <a:solidFill>
                  <a:schemeClr val="tx1"/>
                </a:solidFill>
                <a:cs typeface="Calibri" panose="020F0502020204030204" pitchFamily="34" charset="0"/>
              </a:rPr>
              <a:t> </a:t>
            </a:r>
            <a:r>
              <a:rPr lang="es-ES_tradnl" sz="2100" b="1" u="sng" dirty="0">
                <a:solidFill>
                  <a:srgbClr val="00B050"/>
                </a:solidFill>
                <a:cs typeface="Calibri" panose="020F0502020204030204" pitchFamily="34" charset="0"/>
              </a:rPr>
              <a:t>quere</a:t>
            </a:r>
            <a:r>
              <a:rPr lang="es-ES_tradnl" sz="2100" b="1" u="sng" dirty="0">
                <a:solidFill>
                  <a:srgbClr val="FF0000"/>
                </a:solidFill>
                <a:cs typeface="Calibri" panose="020F0502020204030204" pitchFamily="34" charset="0"/>
              </a:rPr>
              <a:t>mos</a:t>
            </a:r>
            <a:r>
              <a:rPr lang="es-ES_tradnl" sz="2100" b="1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s-ES_tradnl" sz="2100" b="1" dirty="0">
                <a:solidFill>
                  <a:schemeClr val="tx1"/>
                </a:solidFill>
                <a:cs typeface="Calibri" panose="020F0502020204030204" pitchFamily="34" charset="0"/>
              </a:rPr>
              <a:t>sentar</a:t>
            </a:r>
            <a:r>
              <a:rPr lang="es-ES_tradnl" sz="2100" b="1" dirty="0">
                <a:solidFill>
                  <a:srgbClr val="00B050"/>
                </a:solidFill>
                <a:cs typeface="Calibri" panose="020F0502020204030204" pitchFamily="34" charset="0"/>
              </a:rPr>
              <a:t>nos</a:t>
            </a:r>
            <a:r>
              <a:rPr lang="es-ES_tradnl" sz="2100" b="1" dirty="0">
                <a:solidFill>
                  <a:schemeClr val="tx1"/>
                </a:solidFill>
                <a:cs typeface="Calibri" panose="020F0502020204030204" pitchFamily="34" charset="0"/>
              </a:rPr>
              <a:t> porque…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668135" y="1119314"/>
            <a:ext cx="2932770" cy="415498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100" b="1" dirty="0">
                <a:solidFill>
                  <a:srgbClr val="FF33CC"/>
                </a:solidFill>
              </a:rPr>
              <a:t>Las</a:t>
            </a:r>
            <a:r>
              <a:rPr lang="en-GB" altLang="en-US" sz="2100" b="1" dirty="0"/>
              <a:t> </a:t>
            </a:r>
            <a:r>
              <a:rPr lang="en-GB" altLang="en-US" sz="2100" b="1" dirty="0">
                <a:solidFill>
                  <a:srgbClr val="FF33CC"/>
                </a:solidFill>
              </a:rPr>
              <a:t>palabras</a:t>
            </a:r>
            <a:r>
              <a:rPr lang="en-GB" altLang="en-US" sz="2100" b="1" dirty="0"/>
              <a:t> de </a:t>
            </a:r>
            <a:r>
              <a:rPr lang="en-GB" altLang="en-US" sz="2100" b="1" dirty="0" err="1"/>
              <a:t>or</a:t>
            </a:r>
            <a:r>
              <a:rPr lang="en-GB" altLang="en-US" sz="2100" b="1" dirty="0" err="1">
                <a:solidFill>
                  <a:srgbClr val="0000FF"/>
                </a:solidFill>
              </a:rPr>
              <a:t>o</a:t>
            </a:r>
            <a:endParaRPr lang="en-GB" altLang="en-US" sz="2100" b="1" dirty="0"/>
          </a:p>
        </p:txBody>
      </p:sp>
      <p:pic>
        <p:nvPicPr>
          <p:cNvPr id="1028" name="Picture 4" descr="http://images.all-free-download.com/images/graphiclarge/pen_clip_art_10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52" y="1213589"/>
            <a:ext cx="812555" cy="94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20739313">
            <a:off x="4222801" y="4502460"/>
            <a:ext cx="656038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¡</a:t>
            </a:r>
            <a:r>
              <a:rPr lang="en-US" sz="40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Maestra</a:t>
            </a:r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, </a:t>
            </a:r>
            <a:r>
              <a:rPr lang="en-US" sz="40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quiero</a:t>
            </a:r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0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decirte</a:t>
            </a:r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405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algo</a:t>
            </a:r>
            <a:r>
              <a:rPr lang="en-US" sz="405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4630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06016" y="171342"/>
            <a:ext cx="11995288" cy="6507754"/>
            <a:chOff x="196712" y="131585"/>
            <a:chExt cx="14008247" cy="72848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712" y="3857525"/>
              <a:ext cx="3408503" cy="170838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8432" y="5740626"/>
              <a:ext cx="3418761" cy="167578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6986" y="5723331"/>
              <a:ext cx="3369675" cy="169307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712" y="5708009"/>
              <a:ext cx="3408503" cy="17083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32500" y="3852556"/>
              <a:ext cx="3472459" cy="17133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22100" y="2015474"/>
              <a:ext cx="3424970" cy="171888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22100" y="131585"/>
              <a:ext cx="3443137" cy="17633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05320" y="3852556"/>
              <a:ext cx="3369675" cy="17766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24278" y="3852556"/>
              <a:ext cx="3352383" cy="172408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05320" y="2015474"/>
              <a:ext cx="3391873" cy="171888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05320" y="134526"/>
              <a:ext cx="3369675" cy="176053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06987" y="2015474"/>
              <a:ext cx="3373426" cy="172163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06986" y="153908"/>
              <a:ext cx="3369675" cy="174336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6712" y="2015474"/>
              <a:ext cx="3409767" cy="172163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6712" y="153908"/>
              <a:ext cx="3381375" cy="174103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9148771" y="5233432"/>
            <a:ext cx="2902962" cy="144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chemeClr val="tx2"/>
                </a:solidFill>
              </a:rPr>
              <a:t>Pon</a:t>
            </a:r>
            <a:r>
              <a:rPr lang="en-GB" sz="2400" dirty="0" smtClean="0">
                <a:solidFill>
                  <a:schemeClr val="tx2"/>
                </a:solidFill>
              </a:rPr>
              <a:t> las </a:t>
            </a:r>
            <a:r>
              <a:rPr lang="en-GB" sz="2400" dirty="0" err="1" smtClean="0">
                <a:solidFill>
                  <a:schemeClr val="tx2"/>
                </a:solidFill>
              </a:rPr>
              <a:t>imagenes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</a:rPr>
              <a:t>en</a:t>
            </a:r>
            <a:r>
              <a:rPr lang="en-GB" sz="2400" dirty="0" smtClean="0">
                <a:solidFill>
                  <a:schemeClr val="tx2"/>
                </a:solidFill>
              </a:rPr>
              <a:t> el </a:t>
            </a:r>
            <a:r>
              <a:rPr lang="en-GB" sz="2400" dirty="0" err="1" smtClean="0">
                <a:solidFill>
                  <a:schemeClr val="tx2"/>
                </a:solidFill>
              </a:rPr>
              <a:t>orden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</a:rPr>
              <a:t>en</a:t>
            </a:r>
            <a:r>
              <a:rPr lang="en-GB" sz="2400" dirty="0" smtClean="0">
                <a:solidFill>
                  <a:schemeClr val="tx2"/>
                </a:solidFill>
              </a:rPr>
              <a:t> que </a:t>
            </a:r>
            <a:r>
              <a:rPr lang="en-GB" sz="2400" dirty="0" err="1" smtClean="0">
                <a:solidFill>
                  <a:schemeClr val="tx2"/>
                </a:solidFill>
              </a:rPr>
              <a:t>aparecen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</a:rPr>
              <a:t>en</a:t>
            </a:r>
            <a:r>
              <a:rPr lang="en-GB" sz="2400" dirty="0" smtClean="0">
                <a:solidFill>
                  <a:schemeClr val="tx2"/>
                </a:solidFill>
              </a:rPr>
              <a:t> la </a:t>
            </a:r>
            <a:r>
              <a:rPr lang="en-GB" sz="2400" dirty="0" err="1" smtClean="0">
                <a:solidFill>
                  <a:schemeClr val="tx2"/>
                </a:solidFill>
              </a:rPr>
              <a:t>película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29925" y="332447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A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151161" y="293810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B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257167" y="293810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23" name="Oval 22"/>
          <p:cNvSpPr/>
          <p:nvPr/>
        </p:nvSpPr>
        <p:spPr>
          <a:xfrm>
            <a:off x="9153610" y="278023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D</a:t>
            </a:r>
          </a:p>
        </p:txBody>
      </p:sp>
      <p:sp>
        <p:nvSpPr>
          <p:cNvPr id="24" name="Oval 23"/>
          <p:cNvSpPr/>
          <p:nvPr/>
        </p:nvSpPr>
        <p:spPr>
          <a:xfrm>
            <a:off x="229924" y="1925641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E</a:t>
            </a:r>
          </a:p>
        </p:txBody>
      </p:sp>
      <p:sp>
        <p:nvSpPr>
          <p:cNvPr id="25" name="Oval 24"/>
          <p:cNvSpPr/>
          <p:nvPr/>
        </p:nvSpPr>
        <p:spPr>
          <a:xfrm>
            <a:off x="3151161" y="1922733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F</a:t>
            </a:r>
          </a:p>
        </p:txBody>
      </p:sp>
      <p:sp>
        <p:nvSpPr>
          <p:cNvPr id="26" name="Oval 25"/>
          <p:cNvSpPr/>
          <p:nvPr/>
        </p:nvSpPr>
        <p:spPr>
          <a:xfrm>
            <a:off x="6257166" y="1922733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G</a:t>
            </a:r>
          </a:p>
        </p:txBody>
      </p:sp>
      <p:sp>
        <p:nvSpPr>
          <p:cNvPr id="27" name="Oval 26"/>
          <p:cNvSpPr/>
          <p:nvPr/>
        </p:nvSpPr>
        <p:spPr>
          <a:xfrm>
            <a:off x="9166640" y="1937067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28" name="Oval 27"/>
          <p:cNvSpPr/>
          <p:nvPr/>
        </p:nvSpPr>
        <p:spPr>
          <a:xfrm>
            <a:off x="229924" y="3597552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I</a:t>
            </a:r>
          </a:p>
        </p:txBody>
      </p:sp>
      <p:sp>
        <p:nvSpPr>
          <p:cNvPr id="29" name="Oval 28"/>
          <p:cNvSpPr/>
          <p:nvPr/>
        </p:nvSpPr>
        <p:spPr>
          <a:xfrm>
            <a:off x="3151161" y="3592476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J</a:t>
            </a:r>
          </a:p>
        </p:txBody>
      </p:sp>
      <p:sp>
        <p:nvSpPr>
          <p:cNvPr id="30" name="Oval 29"/>
          <p:cNvSpPr/>
          <p:nvPr/>
        </p:nvSpPr>
        <p:spPr>
          <a:xfrm>
            <a:off x="6257165" y="3592476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K</a:t>
            </a:r>
          </a:p>
        </p:txBody>
      </p:sp>
      <p:sp>
        <p:nvSpPr>
          <p:cNvPr id="31" name="Oval 30"/>
          <p:cNvSpPr/>
          <p:nvPr/>
        </p:nvSpPr>
        <p:spPr>
          <a:xfrm>
            <a:off x="9166639" y="3597248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L</a:t>
            </a:r>
          </a:p>
        </p:txBody>
      </p:sp>
      <p:sp>
        <p:nvSpPr>
          <p:cNvPr id="32" name="Oval 31"/>
          <p:cNvSpPr/>
          <p:nvPr/>
        </p:nvSpPr>
        <p:spPr>
          <a:xfrm>
            <a:off x="229923" y="5241235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M</a:t>
            </a:r>
          </a:p>
        </p:txBody>
      </p:sp>
      <p:sp>
        <p:nvSpPr>
          <p:cNvPr id="33" name="Oval 32"/>
          <p:cNvSpPr/>
          <p:nvPr/>
        </p:nvSpPr>
        <p:spPr>
          <a:xfrm>
            <a:off x="3161527" y="5224014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N</a:t>
            </a:r>
          </a:p>
        </p:txBody>
      </p:sp>
      <p:sp>
        <p:nvSpPr>
          <p:cNvPr id="34" name="Oval 33"/>
          <p:cNvSpPr/>
          <p:nvPr/>
        </p:nvSpPr>
        <p:spPr>
          <a:xfrm>
            <a:off x="6134133" y="5221106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O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197781"/>
              </p:ext>
            </p:extLst>
          </p:nvPr>
        </p:nvGraphicFramePr>
        <p:xfrm>
          <a:off x="11008574" y="278023"/>
          <a:ext cx="955899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58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D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K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J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GB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67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06016" y="171342"/>
            <a:ext cx="11995288" cy="6507754"/>
            <a:chOff x="196712" y="131585"/>
            <a:chExt cx="14008247" cy="72848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712" y="3857525"/>
              <a:ext cx="3408503" cy="170838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78432" y="5740626"/>
              <a:ext cx="3418761" cy="167578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06986" y="5723331"/>
              <a:ext cx="3369675" cy="169307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6712" y="5708009"/>
              <a:ext cx="3408503" cy="170839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32500" y="3852556"/>
              <a:ext cx="3472459" cy="171335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22100" y="2015474"/>
              <a:ext cx="3424970" cy="171888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22100" y="131585"/>
              <a:ext cx="3443137" cy="17633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05320" y="3852556"/>
              <a:ext cx="3369675" cy="177666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24278" y="3852556"/>
              <a:ext cx="3352383" cy="172408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05320" y="2015474"/>
              <a:ext cx="3391873" cy="171888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05320" y="134526"/>
              <a:ext cx="3369675" cy="176053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06987" y="2015474"/>
              <a:ext cx="3373426" cy="172163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06986" y="153908"/>
              <a:ext cx="3369675" cy="174336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96712" y="2015474"/>
              <a:ext cx="3409767" cy="172163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6712" y="153908"/>
              <a:ext cx="3381375" cy="1741030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9148771" y="5233432"/>
            <a:ext cx="2902962" cy="144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chemeClr val="tx2"/>
                </a:solidFill>
              </a:rPr>
              <a:t>Pon</a:t>
            </a:r>
            <a:r>
              <a:rPr lang="en-GB" sz="2400" dirty="0" smtClean="0">
                <a:solidFill>
                  <a:schemeClr val="tx2"/>
                </a:solidFill>
              </a:rPr>
              <a:t> las </a:t>
            </a:r>
            <a:r>
              <a:rPr lang="en-GB" sz="2400" dirty="0" err="1" smtClean="0">
                <a:solidFill>
                  <a:schemeClr val="tx2"/>
                </a:solidFill>
              </a:rPr>
              <a:t>imagenes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</a:rPr>
              <a:t>en</a:t>
            </a:r>
            <a:r>
              <a:rPr lang="en-GB" sz="2400" dirty="0" smtClean="0">
                <a:solidFill>
                  <a:schemeClr val="tx2"/>
                </a:solidFill>
              </a:rPr>
              <a:t> el </a:t>
            </a:r>
            <a:r>
              <a:rPr lang="en-GB" sz="2400" dirty="0" err="1" smtClean="0">
                <a:solidFill>
                  <a:schemeClr val="tx2"/>
                </a:solidFill>
              </a:rPr>
              <a:t>orden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</a:rPr>
              <a:t>en</a:t>
            </a:r>
            <a:r>
              <a:rPr lang="en-GB" sz="2400" dirty="0" smtClean="0">
                <a:solidFill>
                  <a:schemeClr val="tx2"/>
                </a:solidFill>
              </a:rPr>
              <a:t> que </a:t>
            </a:r>
            <a:r>
              <a:rPr lang="en-GB" sz="2400" dirty="0" err="1" smtClean="0">
                <a:solidFill>
                  <a:schemeClr val="tx2"/>
                </a:solidFill>
              </a:rPr>
              <a:t>aparecen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</a:rPr>
              <a:t>en</a:t>
            </a:r>
            <a:r>
              <a:rPr lang="en-GB" sz="2400" dirty="0" smtClean="0">
                <a:solidFill>
                  <a:schemeClr val="tx2"/>
                </a:solidFill>
              </a:rPr>
              <a:t> la </a:t>
            </a:r>
            <a:r>
              <a:rPr lang="en-GB" sz="2400" dirty="0" err="1" smtClean="0">
                <a:solidFill>
                  <a:schemeClr val="tx2"/>
                </a:solidFill>
              </a:rPr>
              <a:t>película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229925" y="332447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A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3151161" y="293810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chemeClr val="tx2"/>
                </a:solidFill>
              </a:rPr>
              <a:t>B</a:t>
            </a:r>
            <a:endParaRPr lang="en-GB" sz="2800" b="1" dirty="0">
              <a:solidFill>
                <a:schemeClr val="tx2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257167" y="293810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C</a:t>
            </a:r>
          </a:p>
        </p:txBody>
      </p:sp>
      <p:sp>
        <p:nvSpPr>
          <p:cNvPr id="23" name="Oval 22"/>
          <p:cNvSpPr/>
          <p:nvPr/>
        </p:nvSpPr>
        <p:spPr>
          <a:xfrm>
            <a:off x="9153610" y="278023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D</a:t>
            </a:r>
          </a:p>
        </p:txBody>
      </p:sp>
      <p:sp>
        <p:nvSpPr>
          <p:cNvPr id="24" name="Oval 23"/>
          <p:cNvSpPr/>
          <p:nvPr/>
        </p:nvSpPr>
        <p:spPr>
          <a:xfrm>
            <a:off x="229924" y="1925641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E</a:t>
            </a:r>
          </a:p>
        </p:txBody>
      </p:sp>
      <p:sp>
        <p:nvSpPr>
          <p:cNvPr id="25" name="Oval 24"/>
          <p:cNvSpPr/>
          <p:nvPr/>
        </p:nvSpPr>
        <p:spPr>
          <a:xfrm>
            <a:off x="3151161" y="1922733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F</a:t>
            </a:r>
          </a:p>
        </p:txBody>
      </p:sp>
      <p:sp>
        <p:nvSpPr>
          <p:cNvPr id="26" name="Oval 25"/>
          <p:cNvSpPr/>
          <p:nvPr/>
        </p:nvSpPr>
        <p:spPr>
          <a:xfrm>
            <a:off x="6257166" y="1922733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G</a:t>
            </a:r>
          </a:p>
        </p:txBody>
      </p:sp>
      <p:sp>
        <p:nvSpPr>
          <p:cNvPr id="27" name="Oval 26"/>
          <p:cNvSpPr/>
          <p:nvPr/>
        </p:nvSpPr>
        <p:spPr>
          <a:xfrm>
            <a:off x="9166640" y="1937067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H</a:t>
            </a:r>
          </a:p>
        </p:txBody>
      </p:sp>
      <p:sp>
        <p:nvSpPr>
          <p:cNvPr id="28" name="Oval 27"/>
          <p:cNvSpPr/>
          <p:nvPr/>
        </p:nvSpPr>
        <p:spPr>
          <a:xfrm>
            <a:off x="229924" y="3597552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I</a:t>
            </a:r>
          </a:p>
        </p:txBody>
      </p:sp>
      <p:sp>
        <p:nvSpPr>
          <p:cNvPr id="29" name="Oval 28"/>
          <p:cNvSpPr/>
          <p:nvPr/>
        </p:nvSpPr>
        <p:spPr>
          <a:xfrm>
            <a:off x="3151161" y="3592476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J</a:t>
            </a:r>
          </a:p>
        </p:txBody>
      </p:sp>
      <p:sp>
        <p:nvSpPr>
          <p:cNvPr id="30" name="Oval 29"/>
          <p:cNvSpPr/>
          <p:nvPr/>
        </p:nvSpPr>
        <p:spPr>
          <a:xfrm>
            <a:off x="6257165" y="3592476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K</a:t>
            </a:r>
          </a:p>
        </p:txBody>
      </p:sp>
      <p:sp>
        <p:nvSpPr>
          <p:cNvPr id="31" name="Oval 30"/>
          <p:cNvSpPr/>
          <p:nvPr/>
        </p:nvSpPr>
        <p:spPr>
          <a:xfrm>
            <a:off x="9166639" y="3597248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L</a:t>
            </a:r>
          </a:p>
        </p:txBody>
      </p:sp>
      <p:sp>
        <p:nvSpPr>
          <p:cNvPr id="32" name="Oval 31"/>
          <p:cNvSpPr/>
          <p:nvPr/>
        </p:nvSpPr>
        <p:spPr>
          <a:xfrm>
            <a:off x="229923" y="5241235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M</a:t>
            </a:r>
          </a:p>
        </p:txBody>
      </p:sp>
      <p:sp>
        <p:nvSpPr>
          <p:cNvPr id="33" name="Oval 32"/>
          <p:cNvSpPr/>
          <p:nvPr/>
        </p:nvSpPr>
        <p:spPr>
          <a:xfrm>
            <a:off x="3161527" y="5224014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N</a:t>
            </a:r>
          </a:p>
        </p:txBody>
      </p:sp>
      <p:sp>
        <p:nvSpPr>
          <p:cNvPr id="34" name="Oval 33"/>
          <p:cNvSpPr/>
          <p:nvPr/>
        </p:nvSpPr>
        <p:spPr>
          <a:xfrm>
            <a:off x="6134133" y="5221106"/>
            <a:ext cx="540913" cy="52803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2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8882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668" y="126261"/>
            <a:ext cx="11925836" cy="156966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Retell</a:t>
            </a:r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story</a:t>
            </a:r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using</a:t>
            </a:r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pictures</a:t>
            </a:r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to </a:t>
            </a: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help</a:t>
            </a:r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you</a:t>
            </a:r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.  </a:t>
            </a: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What</a:t>
            </a:r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happened</a:t>
            </a:r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? </a:t>
            </a: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Add</a:t>
            </a:r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lang="es-ES_tradnl" sz="3200" b="1" dirty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sequencers</a:t>
            </a:r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below</a:t>
            </a:r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add</a:t>
            </a:r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 in </a:t>
            </a:r>
            <a:r>
              <a:rPr lang="es-ES_tradnl" sz="3200" b="1" dirty="0" err="1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connectives</a:t>
            </a:r>
            <a:r>
              <a:rPr lang="es-ES_tradnl" sz="3200" b="1" dirty="0" smtClean="0">
                <a:solidFill>
                  <a:schemeClr val="tx1"/>
                </a:solidFill>
                <a:latin typeface="Century Gothic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es-ES_tradnl" sz="32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358933" y="1909159"/>
            <a:ext cx="5941144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s-ES_tradnl" sz="3600" b="1" dirty="0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 Luego </a:t>
            </a:r>
            <a:r>
              <a:rPr lang="es-ES_tradnl" sz="3600" dirty="0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= </a:t>
            </a:r>
            <a:r>
              <a:rPr lang="es-ES_tradnl" sz="3600" dirty="0" err="1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then</a:t>
            </a:r>
            <a:endParaRPr lang="es-ES_tradnl" sz="3600" dirty="0">
              <a:latin typeface="Century Gothic" pitchFamily="-72" charset="0"/>
              <a:ea typeface="Century Gothic" pitchFamily="-72" charset="0"/>
              <a:cs typeface="Century Gothic" pitchFamily="-72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s-ES_tradnl" sz="3600" b="1" dirty="0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 Después </a:t>
            </a:r>
            <a:r>
              <a:rPr lang="es-ES_tradnl" sz="3600" dirty="0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= </a:t>
            </a:r>
            <a:r>
              <a:rPr lang="es-ES_tradnl" sz="3600" dirty="0" err="1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after</a:t>
            </a:r>
            <a:endParaRPr lang="es-ES_tradnl" sz="3600" dirty="0">
              <a:latin typeface="Century Gothic" pitchFamily="-72" charset="0"/>
              <a:ea typeface="Century Gothic" pitchFamily="-72" charset="0"/>
              <a:cs typeface="Century Gothic" pitchFamily="-72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s-ES_tradnl" sz="3600" b="1" dirty="0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 Más tarde </a:t>
            </a:r>
            <a:r>
              <a:rPr lang="es-ES_tradnl" sz="3600" dirty="0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= </a:t>
            </a:r>
            <a:r>
              <a:rPr lang="es-ES_tradnl" sz="3600" dirty="0" err="1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later</a:t>
            </a:r>
            <a:endParaRPr lang="es-ES_tradnl" sz="3600" dirty="0">
              <a:latin typeface="Century Gothic" pitchFamily="-72" charset="0"/>
              <a:ea typeface="Century Gothic" pitchFamily="-72" charset="0"/>
              <a:cs typeface="Century Gothic" pitchFamily="-72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s-ES_tradnl" sz="3600" b="1" dirty="0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 Primero </a:t>
            </a:r>
            <a:r>
              <a:rPr lang="es-ES_tradnl" sz="3600" dirty="0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= </a:t>
            </a:r>
            <a:r>
              <a:rPr lang="es-ES_tradnl" sz="3600" dirty="0" err="1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firstly</a:t>
            </a:r>
            <a:endParaRPr lang="es-ES_tradnl" sz="3600" dirty="0">
              <a:latin typeface="Century Gothic" pitchFamily="-72" charset="0"/>
              <a:ea typeface="Century Gothic" pitchFamily="-72" charset="0"/>
              <a:cs typeface="Century Gothic" pitchFamily="-72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es-ES_tradnl" sz="3600" b="1" dirty="0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 Por último </a:t>
            </a:r>
            <a:r>
              <a:rPr lang="es-ES_tradnl" sz="3600" dirty="0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= </a:t>
            </a:r>
            <a:r>
              <a:rPr lang="es-ES_tradnl" sz="3600" dirty="0" err="1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lastly</a:t>
            </a:r>
            <a:r>
              <a:rPr lang="es-ES_tradnl" sz="3600" dirty="0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/</a:t>
            </a:r>
            <a:r>
              <a:rPr lang="es-ES_tradnl" sz="3600" dirty="0" err="1">
                <a:latin typeface="Century Gothic" pitchFamily="-72" charset="0"/>
                <a:ea typeface="Century Gothic" pitchFamily="-72" charset="0"/>
                <a:cs typeface="Century Gothic" pitchFamily="-72" charset="0"/>
              </a:rPr>
              <a:t>finally</a:t>
            </a:r>
            <a:endParaRPr lang="es-ES_tradnl" sz="3600" dirty="0">
              <a:latin typeface="Century Gothic" pitchFamily="-72" charset="0"/>
              <a:ea typeface="Century Gothic" pitchFamily="-72" charset="0"/>
              <a:cs typeface="Century Gothic" pitchFamily="-7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80349" y="1909159"/>
            <a:ext cx="4919729" cy="4710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800" dirty="0" smtClean="0"/>
              <a:t>Primero, </a:t>
            </a:r>
            <a:r>
              <a:rPr lang="en-GB" sz="2800" dirty="0" err="1" smtClean="0"/>
              <a:t>Justino</a:t>
            </a:r>
            <a:r>
              <a:rPr lang="en-GB" sz="2800" dirty="0" smtClean="0"/>
              <a:t> se </a:t>
            </a:r>
            <a:r>
              <a:rPr lang="en-GB" sz="2800" dirty="0" err="1" smtClean="0"/>
              <a:t>levantó</a:t>
            </a:r>
            <a:r>
              <a:rPr lang="en-GB" sz="2800" dirty="0" smtClean="0"/>
              <a:t> a las </a:t>
            </a:r>
            <a:r>
              <a:rPr lang="en-GB" sz="2800" dirty="0" err="1" smtClean="0"/>
              <a:t>diez</a:t>
            </a:r>
            <a:r>
              <a:rPr lang="en-GB" sz="2800" dirty="0" smtClean="0"/>
              <a:t> de la </a:t>
            </a:r>
            <a:r>
              <a:rPr lang="en-GB" sz="2800" dirty="0" err="1" smtClean="0"/>
              <a:t>noche</a:t>
            </a:r>
            <a:r>
              <a:rPr lang="en-GB" sz="2800" dirty="0" smtClean="0"/>
              <a:t>.  </a:t>
            </a:r>
            <a:r>
              <a:rPr lang="en-GB" sz="2800" dirty="0" err="1" smtClean="0"/>
              <a:t>Después</a:t>
            </a:r>
            <a:r>
              <a:rPr lang="en-GB" sz="2800" dirty="0" smtClean="0"/>
              <a:t> </a:t>
            </a:r>
            <a:r>
              <a:rPr lang="en-GB" sz="2800" dirty="0" err="1" smtClean="0"/>
              <a:t>fui</a:t>
            </a:r>
            <a:r>
              <a:rPr lang="en-GB" sz="2800" dirty="0" smtClean="0"/>
              <a:t> al </a:t>
            </a:r>
            <a:r>
              <a:rPr lang="en-GB" sz="2800" dirty="0" err="1" smtClean="0"/>
              <a:t>trabajo</a:t>
            </a:r>
            <a:r>
              <a:rPr lang="en-GB" sz="2800" dirty="0" smtClean="0"/>
              <a:t> </a:t>
            </a:r>
            <a:r>
              <a:rPr lang="en-GB" sz="2800" dirty="0" err="1" smtClean="0"/>
              <a:t>en</a:t>
            </a:r>
            <a:r>
              <a:rPr lang="en-GB" sz="2800" dirty="0" smtClean="0"/>
              <a:t> </a:t>
            </a:r>
            <a:r>
              <a:rPr lang="en-GB" sz="2800" dirty="0" err="1" smtClean="0"/>
              <a:t>tren</a:t>
            </a:r>
            <a:r>
              <a:rPr lang="en-GB" sz="2800" dirty="0" smtClean="0"/>
              <a:t>…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4092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909" y="-12879"/>
            <a:ext cx="12170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/>
                <a:cs typeface="Century Gothic"/>
              </a:rPr>
              <a:t>Descriptions recap:</a:t>
            </a:r>
          </a:p>
          <a:p>
            <a:endParaRPr lang="en-US" sz="2400" dirty="0">
              <a:latin typeface="Century Gothic"/>
              <a:cs typeface="Century Gothic"/>
            </a:endParaRPr>
          </a:p>
          <a:p>
            <a:r>
              <a:rPr lang="en-US" sz="2400" dirty="0">
                <a:latin typeface="Century Gothic"/>
                <a:cs typeface="Century Gothic"/>
              </a:rPr>
              <a:t>Match up the Spanish and English words. </a:t>
            </a:r>
          </a:p>
          <a:p>
            <a:r>
              <a:rPr lang="en-US" sz="2400" dirty="0">
                <a:latin typeface="Century Gothic"/>
                <a:cs typeface="Century Gothic"/>
              </a:rPr>
              <a:t>Think back to last term and use your books to help. </a:t>
            </a:r>
          </a:p>
          <a:p>
            <a:r>
              <a:rPr lang="en-US" sz="2400" b="1" dirty="0">
                <a:solidFill>
                  <a:srgbClr val="FF0000"/>
                </a:solidFill>
                <a:latin typeface="Century Gothic"/>
                <a:cs typeface="Century Gothic"/>
              </a:rPr>
              <a:t>Challenge: put the words into a sentence. </a:t>
            </a:r>
          </a:p>
          <a:p>
            <a:endParaRPr lang="en-US" sz="2400" dirty="0">
              <a:latin typeface="Century Gothic"/>
              <a:cs typeface="Century Gothic"/>
            </a:endParaRPr>
          </a:p>
          <a:p>
            <a:r>
              <a:rPr lang="en-US" sz="2400" dirty="0">
                <a:latin typeface="Century Gothic"/>
                <a:cs typeface="Century Gothic"/>
              </a:rPr>
              <a:t>- </a:t>
            </a:r>
            <a:r>
              <a:rPr lang="en-US" sz="2400" dirty="0" err="1">
                <a:latin typeface="Century Gothic"/>
                <a:cs typeface="Century Gothic"/>
              </a:rPr>
              <a:t>Tiene</a:t>
            </a:r>
            <a:r>
              <a:rPr lang="en-US" sz="2400" dirty="0">
                <a:latin typeface="Century Gothic"/>
                <a:cs typeface="Century Gothic"/>
              </a:rPr>
              <a:t> = </a:t>
            </a:r>
          </a:p>
          <a:p>
            <a:r>
              <a:rPr lang="en-US" sz="2400" dirty="0">
                <a:latin typeface="Century Gothic"/>
                <a:cs typeface="Century Gothic"/>
              </a:rPr>
              <a:t>- </a:t>
            </a:r>
            <a:r>
              <a:rPr lang="en-US" sz="2400" dirty="0" err="1">
                <a:latin typeface="Century Gothic"/>
                <a:cs typeface="Century Gothic"/>
              </a:rPr>
              <a:t>Es</a:t>
            </a:r>
            <a:r>
              <a:rPr lang="en-US" sz="2400" dirty="0">
                <a:latin typeface="Century Gothic"/>
                <a:cs typeface="Century Gothic"/>
              </a:rPr>
              <a:t> = </a:t>
            </a:r>
          </a:p>
          <a:p>
            <a:r>
              <a:rPr lang="en-US" sz="2400" dirty="0">
                <a:latin typeface="Century Gothic"/>
                <a:cs typeface="Century Gothic"/>
              </a:rPr>
              <a:t>- </a:t>
            </a:r>
            <a:r>
              <a:rPr lang="en-US" sz="2400" dirty="0" err="1">
                <a:latin typeface="Century Gothic"/>
                <a:cs typeface="Century Gothic"/>
              </a:rPr>
              <a:t>Lleva</a:t>
            </a:r>
            <a:r>
              <a:rPr lang="en-US" sz="2400" dirty="0">
                <a:latin typeface="Century Gothic"/>
                <a:cs typeface="Century Gothic"/>
              </a:rPr>
              <a:t> = </a:t>
            </a:r>
          </a:p>
        </p:txBody>
      </p:sp>
      <p:sp>
        <p:nvSpPr>
          <p:cNvPr id="3" name="Rectangle 2"/>
          <p:cNvSpPr/>
          <p:nvPr/>
        </p:nvSpPr>
        <p:spPr>
          <a:xfrm>
            <a:off x="5275321" y="2122043"/>
            <a:ext cx="263096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UcPeriod"/>
            </a:pP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largo</a:t>
            </a:r>
          </a:p>
          <a:p>
            <a:pPr marL="342900" indent="-342900">
              <a:buAutoNum type="alphaUcPeriod"/>
            </a:pP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liso</a:t>
            </a:r>
          </a:p>
          <a:p>
            <a:pPr marL="342900" indent="-342900">
              <a:buAutoNum type="alphaUcPeriod"/>
            </a:pP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rizado</a:t>
            </a:r>
          </a:p>
          <a:p>
            <a:pPr marL="342900" indent="-342900">
              <a:buAutoNum type="alphaUcPeriod"/>
            </a:pP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Corto</a:t>
            </a:r>
            <a:endParaRPr lang="en-US" dirty="0"/>
          </a:p>
          <a:p>
            <a:pPr marL="342900" indent="-342900">
              <a:buAutoNum type="alphaUcPeriod"/>
            </a:pP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verde</a:t>
            </a:r>
          </a:p>
          <a:p>
            <a:pPr marL="342900" indent="-342900">
              <a:buAutoNum type="alphaUcPeriod"/>
            </a:pP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Azul </a:t>
            </a:r>
          </a:p>
          <a:p>
            <a:pPr marL="342900" indent="-342900">
              <a:buAutoNum type="alphaUcPeriod"/>
            </a:pP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negro</a:t>
            </a:r>
          </a:p>
          <a:p>
            <a:pPr marL="342900" indent="-342900">
              <a:buAutoNum type="alphaUcPeriod"/>
            </a:pP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marrón </a:t>
            </a:r>
          </a:p>
          <a:p>
            <a:pPr marL="342900" indent="-342900">
              <a:buAutoNum type="alphaUcPeriod"/>
            </a:pP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Gris</a:t>
            </a:r>
          </a:p>
          <a:p>
            <a:pPr marL="342900" indent="-342900">
              <a:buAutoNum type="alphaUcPeriod"/>
            </a:pP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Gafas</a:t>
            </a:r>
          </a:p>
          <a:p>
            <a:pPr marL="342900" indent="-342900">
              <a:buAutoNum type="alphaUcPeriod"/>
            </a:pP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Alto </a:t>
            </a:r>
          </a:p>
          <a:p>
            <a:pPr marL="342900" indent="-342900">
              <a:buAutoNum type="alphaUcPeriod"/>
            </a:pP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Mediano</a:t>
            </a:r>
          </a:p>
          <a:p>
            <a:pPr marL="342900" indent="-342900">
              <a:buAutoNum type="alphaUcPeriod"/>
            </a:pP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Pecas. </a:t>
            </a:r>
          </a:p>
          <a:p>
            <a:pPr marL="342900" indent="-342900">
              <a:buAutoNum type="alphaUcPeriod"/>
            </a:pP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Una barba</a:t>
            </a:r>
          </a:p>
          <a:p>
            <a:pPr marL="342900" indent="-342900">
              <a:buAutoNum type="alphaUcPeriod"/>
            </a:pP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Un bigote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15959" y="1774530"/>
            <a:ext cx="2630805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fontAlgn="base">
              <a:lnSpc>
                <a:spcPct val="115000"/>
              </a:lnSpc>
            </a:pPr>
            <a:r>
              <a:rPr lang="es-ES_tradnl" sz="12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 </a:t>
            </a:r>
            <a:endParaRPr lang="en-GB" sz="11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4212" y="2224454"/>
            <a:ext cx="216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/>
                <a:cs typeface="Century Gothic"/>
              </a:rPr>
              <a:t>He/she has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7663" y="2583835"/>
            <a:ext cx="216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/>
                <a:cs typeface="Century Gothic"/>
              </a:rPr>
              <a:t>He/she 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04651" y="2943215"/>
            <a:ext cx="2165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entury Gothic"/>
                <a:cs typeface="Century Gothic"/>
              </a:rPr>
              <a:t>He/she wears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590" y="5750441"/>
            <a:ext cx="2480449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GB" sz="16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1. A beard </a:t>
            </a:r>
            <a:endParaRPr lang="en-GB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3144" y="3813108"/>
            <a:ext cx="236820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GB" sz="16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2. Black</a:t>
            </a:r>
            <a:endParaRPr lang="en-GB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41224" y="2897860"/>
            <a:ext cx="2137312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GB" sz="16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3. Short</a:t>
            </a:r>
            <a:endParaRPr lang="en-GB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83356" y="4301511"/>
            <a:ext cx="2667339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GB" sz="16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4. Grey</a:t>
            </a:r>
            <a:endParaRPr lang="en-GB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97134" y="4106148"/>
            <a:ext cx="227909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GB" sz="16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5. Brown</a:t>
            </a:r>
            <a:endParaRPr lang="en-GB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86105" y="4871315"/>
            <a:ext cx="2534339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GB" sz="16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6.Tall</a:t>
            </a:r>
            <a:endParaRPr lang="en-GB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59744" y="5193358"/>
            <a:ext cx="2349042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GB" sz="16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7. Medium</a:t>
            </a:r>
            <a:endParaRPr lang="en-GB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8610" y="5486400"/>
            <a:ext cx="2151081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GB" sz="16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8. Freckles</a:t>
            </a:r>
            <a:endParaRPr lang="en-GB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92886" y="5994643"/>
            <a:ext cx="2212465" cy="375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GB" sz="16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9. A moustache</a:t>
            </a:r>
            <a:endParaRPr lang="en-GB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10407" y="3487505"/>
            <a:ext cx="223325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GB" sz="16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10. Blue. </a:t>
            </a:r>
            <a:endParaRPr lang="en-GB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91737" y="2689779"/>
            <a:ext cx="2317049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GB" sz="16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11.Curly</a:t>
            </a:r>
            <a:endParaRPr lang="en-GB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47994" y="2087415"/>
            <a:ext cx="2507325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GB" sz="16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12. Long</a:t>
            </a:r>
            <a:endParaRPr lang="en-GB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34236" y="3178182"/>
            <a:ext cx="2616458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GB" sz="16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13. Green</a:t>
            </a:r>
            <a:endParaRPr lang="en-GB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6290" y="2396736"/>
            <a:ext cx="2651842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GB" sz="16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14. Straight</a:t>
            </a:r>
            <a:endParaRPr lang="en-GB" sz="16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94275" y="4578273"/>
            <a:ext cx="242848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GB" sz="1600" i="1" dirty="0">
                <a:solidFill>
                  <a:srgbClr val="000000"/>
                </a:solidFill>
                <a:latin typeface="Century Gothic"/>
                <a:ea typeface="Calibri"/>
                <a:cs typeface="Times New Roman"/>
              </a:rPr>
              <a:t>15. Glasses</a:t>
            </a:r>
            <a:endParaRPr lang="en-GB" sz="1600" dirty="0">
              <a:latin typeface="Calibri"/>
              <a:ea typeface="Calibri"/>
              <a:cs typeface="Times New Roman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122017" y="2175232"/>
            <a:ext cx="25758" cy="40071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6" b="11783"/>
          <a:stretch/>
        </p:blipFill>
        <p:spPr>
          <a:xfrm>
            <a:off x="128585" y="3601861"/>
            <a:ext cx="4947754" cy="270379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9230541" y="287942"/>
            <a:ext cx="2757367" cy="628028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Use the words to write a short description of the characters on the left.</a:t>
            </a:r>
          </a:p>
          <a:p>
            <a:pPr algn="ctr"/>
            <a:endParaRPr lang="en-GB" sz="2000" b="1" dirty="0"/>
          </a:p>
          <a:p>
            <a:pPr algn="ctr"/>
            <a:r>
              <a:rPr lang="en-GB" sz="2000" b="1" dirty="0" smtClean="0"/>
              <a:t>Make up their names and personalities and include these descriptions in your answer.</a:t>
            </a:r>
          </a:p>
          <a:p>
            <a:pPr algn="ctr"/>
            <a:endParaRPr lang="en-GB" sz="2000" b="1" dirty="0"/>
          </a:p>
          <a:p>
            <a:pPr algn="ctr"/>
            <a:r>
              <a:rPr lang="en-GB" sz="2000" b="1" dirty="0" smtClean="0"/>
              <a:t>Remember: adjectives go after the noun and agree with what they are describing</a:t>
            </a:r>
          </a:p>
          <a:p>
            <a:pPr algn="ctr"/>
            <a:r>
              <a:rPr lang="en-GB" sz="2000" b="1" dirty="0" smtClean="0"/>
              <a:t>(</a:t>
            </a:r>
            <a:r>
              <a:rPr lang="en-GB" sz="2000" b="1" dirty="0" err="1" smtClean="0"/>
              <a:t>masc</a:t>
            </a:r>
            <a:r>
              <a:rPr lang="en-GB" sz="2000" b="1" dirty="0" smtClean="0"/>
              <a:t>/fem/plural)</a:t>
            </a:r>
            <a:endParaRPr lang="en-GB" sz="2000" b="1" dirty="0"/>
          </a:p>
          <a:p>
            <a:pPr algn="ct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09946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401" y="1143714"/>
            <a:ext cx="3749040" cy="5607423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AutoNum type="arabicPeriod"/>
              <a:defRPr/>
            </a:pPr>
            <a:r>
              <a:rPr lang="es-ES_tradnl" b="1" dirty="0" smtClean="0">
                <a:latin typeface="Century Gothic"/>
                <a:cs typeface="Century Gothic"/>
              </a:rPr>
              <a:t>Una chaqueta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s-ES_tradnl" b="1" dirty="0">
              <a:latin typeface="Century Gothic"/>
              <a:cs typeface="Century Gothic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s-ES_tradnl" b="1" dirty="0" smtClean="0">
                <a:latin typeface="Century Gothic"/>
                <a:cs typeface="Century Gothic"/>
              </a:rPr>
              <a:t>2. Un vestido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s-ES_tradnl" b="1" dirty="0">
              <a:latin typeface="Century Gothic"/>
              <a:cs typeface="Century Gothic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s-ES_tradnl" b="1" dirty="0" smtClean="0">
                <a:latin typeface="Century Gothic"/>
                <a:cs typeface="Century Gothic"/>
              </a:rPr>
              <a:t>3. Guantes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s-ES_tradnl" b="1" dirty="0">
              <a:latin typeface="Century Gothic"/>
              <a:cs typeface="Century Gothic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s-ES_tradnl" b="1" dirty="0" smtClean="0">
                <a:latin typeface="Century Gothic"/>
                <a:cs typeface="Century Gothic"/>
              </a:rPr>
              <a:t>4. Pantalones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s-ES_tradnl" b="1" dirty="0" smtClean="0">
              <a:latin typeface="Century Gothic"/>
              <a:cs typeface="Century Gothic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s-ES_tradnl" b="1" dirty="0" smtClean="0">
                <a:latin typeface="Century Gothic"/>
                <a:cs typeface="Century Gothic"/>
              </a:rPr>
              <a:t>5. Un gorro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s-ES_tradnl" dirty="0">
              <a:latin typeface="Century Gothic"/>
              <a:cs typeface="Century Gothic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s-ES_tradnl" b="1" dirty="0" smtClean="0">
                <a:latin typeface="Century Gothic"/>
                <a:cs typeface="Century Gothic"/>
              </a:rPr>
              <a:t>6. Una chaqueta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s-ES_tradnl" b="1" dirty="0">
              <a:latin typeface="Century Gothic"/>
              <a:cs typeface="Century Gothic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s-ES_tradnl" b="1" dirty="0" smtClean="0">
                <a:latin typeface="Century Gothic"/>
                <a:cs typeface="Century Gothic"/>
              </a:rPr>
              <a:t>7. Un abrigo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endParaRPr lang="es-ES_tradnl" b="1" dirty="0">
              <a:latin typeface="Century Gothic"/>
              <a:cs typeface="Century Gothic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s-ES_tradnl" b="1" dirty="0" smtClean="0">
                <a:latin typeface="Century Gothic"/>
                <a:cs typeface="Century Gothic"/>
              </a:rPr>
              <a:t>8. Una bufanda</a:t>
            </a:r>
            <a:endParaRPr lang="es-ES_tradnl" b="1" dirty="0"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264" y="66782"/>
            <a:ext cx="117453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entury Gothic" pitchFamily="34" charset="0"/>
              </a:rPr>
              <a:t>Do now: </a:t>
            </a:r>
            <a:r>
              <a:rPr lang="en-GB" sz="2400" dirty="0">
                <a:latin typeface="Century Gothic" pitchFamily="34" charset="0"/>
              </a:rPr>
              <a:t>Look at the pictures that match the words in Spanish. What is the translation in English? </a:t>
            </a:r>
          </a:p>
        </p:txBody>
      </p:sp>
      <p:pic>
        <p:nvPicPr>
          <p:cNvPr id="1026" name="Picture 2" descr="http://t0.gstatic.com/images?q=tbn:ANd9GcR_XwYRiCz-Ha27PD-O_zWFbDMkHF7mvYdRTEDrgGrt1Du9_-Hw:www.thecoloringpics.com/images/2014/11/Brown-Jacket-Cartoon-Stock-Vector-Image-38814259-940x8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293" y="932872"/>
            <a:ext cx="928909" cy="868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81441" y="1176407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=</a:t>
            </a:r>
            <a:r>
              <a:rPr lang="en-GB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81441" y="1801723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=</a:t>
            </a:r>
            <a:r>
              <a:rPr lang="en-GB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81441" y="2566599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=</a:t>
            </a:r>
            <a:r>
              <a:rPr lang="en-GB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51350" y="3286279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=</a:t>
            </a:r>
            <a:r>
              <a:rPr lang="en-GB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51350" y="4063789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=</a:t>
            </a:r>
            <a:r>
              <a:rPr lang="en-GB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58265" y="4764103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=</a:t>
            </a:r>
            <a:r>
              <a:rPr lang="en-GB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58265" y="5405535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=</a:t>
            </a:r>
            <a:r>
              <a:rPr lang="en-GB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58265" y="6115540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=</a:t>
            </a:r>
            <a:r>
              <a:rPr lang="en-GB" dirty="0"/>
              <a:t> </a:t>
            </a:r>
          </a:p>
        </p:txBody>
      </p:sp>
      <p:pic>
        <p:nvPicPr>
          <p:cNvPr id="2" name="Picture 2" descr="http://t0.gstatic.com/images?q=tbn:ANd9GcRrYF-_Bz4ed3SOjPTOV_mIepjCiZc3I8hiZ-Em2y9dAyhzXKA8RJ9gVg:www.polyvore.com/cgi/img-thing%3F.out%3Djpg%26size%3Dl%26tid%3D1623307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07" y="1641604"/>
            <a:ext cx="760186" cy="760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1.gstatic.com/images?q=tbn:ANd9GcSBezeYM4mLGssEKBH1zgluKihEZxc5seQ28m_uR_UysKEhgU4S6npaklfh:d1euk9k8t2kc51.cloudfront.net/wp-content/uploads/2013/03/VectorToons-gloves2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193" y="2566599"/>
            <a:ext cx="628646" cy="6371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3.gstatic.com/images?q=tbn:ANd9GcTuzG9v2YAyxY0ayT4WhhmxT2_3YsShLmWuzDHwzn4lTGkEQCEkqKNcRPUO:d1wz5max4vh9dh.cloudfront.net/catalog/product/cache/9/image/9df78eab33525d08d6e5fb8d27136e95/i/m/image_294373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918" y="3159923"/>
            <a:ext cx="714375" cy="714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3.gstatic.com/images?q=tbn:ANd9GcS0Jta8GpcP8Lg77dv6nChgF4hVP5_7S0VntHThptYAGBl0hiYlNsMKeWs:www.clker.com/cliparts/i/X/Q/4/9/U/green-hat-md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272" y="4037213"/>
            <a:ext cx="691665" cy="471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1.gstatic.com/images?q=tbn:ANd9GcSkeqqEZY3lh3QvxjsnZBJ3JkIRgxIURe-0REdjUKiQXXL8QPMetBSsGbfn:www.clker.com/cliparts/f/c/5/7/11970970671418396541johnny_automatic_jacket.svg.hi.pn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945" y="4572912"/>
            <a:ext cx="585788" cy="6429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t3.gstatic.com/images?q=tbn:ANd9GcQUpawReD63wDbvKHoqkCOMqB-HP8Fpw3uXSxJrUREXnGwyrMUFDvSr7A:www.polyvore.com/cgi/img-thing%3F.out%3Djpg%26size%3Dl%26tid%3D91763437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764" y="5302009"/>
            <a:ext cx="813529" cy="8135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t2.gstatic.com/images?q=tbn:ANd9GcQkLMT3u2Qhsy1K_oL3M0FtHgTDNVsL9IA4eKIxx9kEWC5ICqAAFiGwrLmP:st.depositphotos.com/1742172/2141/v/950/depositphotos_21410139-winter-scarf-cartoon.jp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44" y="6025746"/>
            <a:ext cx="832254" cy="8322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610642" y="1180670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 coat</a:t>
            </a:r>
            <a:r>
              <a:rPr lang="en-GB" dirty="0"/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10642" y="1801723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 dress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5610642" y="2566599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Gloves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5549607" y="3286276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Trousers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549607" y="4037214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 hat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5549607" y="4748447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 jacket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5549607" y="5330645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 coat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5520515" y="6115538"/>
            <a:ext cx="18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A scarf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085" y="732757"/>
            <a:ext cx="4687910" cy="263694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7227085" y="3752457"/>
            <a:ext cx="4569962" cy="21147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Describe what the people in the picture are wearing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69935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09331" y="2978510"/>
            <a:ext cx="4687910" cy="2636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1876" y="2978511"/>
            <a:ext cx="4687910" cy="2636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53084" y="2978511"/>
            <a:ext cx="4687910" cy="26369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84293" y="2978511"/>
            <a:ext cx="4687910" cy="263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4712" y="248929"/>
            <a:ext cx="9267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¿</a:t>
            </a:r>
            <a:r>
              <a:rPr lang="en-GB" sz="7200" b="1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Qué</a:t>
            </a:r>
            <a:r>
              <a:rPr lang="en-GB" sz="72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r>
              <a:rPr lang="en-GB" sz="7200" b="1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está</a:t>
            </a:r>
            <a:r>
              <a:rPr lang="en-GB" sz="72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r>
              <a:rPr lang="en-GB" sz="7200" b="1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pasando</a:t>
            </a:r>
            <a:r>
              <a:rPr lang="en-GB" sz="72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?</a:t>
            </a:r>
            <a:endParaRPr lang="en-GB" sz="7200" b="1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17491" y="1550831"/>
            <a:ext cx="7693025" cy="4191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Present Continuous in Spanish is a verb form that tells what is happening </a:t>
            </a:r>
            <a:r>
              <a:rPr lang="en-US" altLang="en-US" b="1" dirty="0" smtClean="0">
                <a:solidFill>
                  <a:srgbClr val="FF0066"/>
                </a:solidFill>
              </a:rPr>
              <a:t>right now</a:t>
            </a:r>
            <a:r>
              <a:rPr lang="en-US" altLang="en-US" b="1" dirty="0" smtClean="0"/>
              <a:t>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r>
              <a:rPr lang="en-US" altLang="en-US" dirty="0" smtClean="0"/>
              <a:t>It consists of a helping verb </a:t>
            </a:r>
            <a:r>
              <a:rPr lang="en-US" altLang="en-US" b="1" dirty="0" smtClean="0"/>
              <a:t>“</a:t>
            </a:r>
            <a:r>
              <a:rPr lang="en-US" altLang="en-US" b="1" dirty="0" err="1" smtClean="0"/>
              <a:t>estar</a:t>
            </a:r>
            <a:r>
              <a:rPr lang="en-US" altLang="en-US" b="1" dirty="0" smtClean="0"/>
              <a:t>”</a:t>
            </a:r>
            <a:r>
              <a:rPr lang="en-US" altLang="en-US" dirty="0" smtClean="0"/>
              <a:t> and a </a:t>
            </a:r>
            <a:r>
              <a:rPr lang="en-US" altLang="en-US" b="1" dirty="0" smtClean="0"/>
              <a:t>participle</a:t>
            </a:r>
            <a:r>
              <a:rPr lang="en-US" altLang="en-US" dirty="0" smtClean="0"/>
              <a:t>.</a:t>
            </a:r>
          </a:p>
          <a:p>
            <a:r>
              <a:rPr lang="en-US" altLang="en-US" dirty="0" smtClean="0"/>
              <a:t>The participle is formed by adding either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 smtClean="0"/>
              <a:t>	 </a:t>
            </a:r>
            <a:r>
              <a:rPr lang="en-US" altLang="en-US" b="1" dirty="0" smtClean="0"/>
              <a:t>“-</a:t>
            </a:r>
            <a:r>
              <a:rPr lang="en-US" altLang="en-US" b="1" dirty="0" err="1" smtClean="0"/>
              <a:t>ando</a:t>
            </a:r>
            <a:r>
              <a:rPr lang="en-US" altLang="en-US" b="1" dirty="0" smtClean="0"/>
              <a:t>”</a:t>
            </a:r>
            <a:r>
              <a:rPr lang="en-US" altLang="en-US" dirty="0" smtClean="0"/>
              <a:t> (for </a:t>
            </a:r>
            <a:r>
              <a:rPr lang="en-US" altLang="en-US" b="1" dirty="0" smtClean="0"/>
              <a:t>–</a:t>
            </a:r>
            <a:r>
              <a:rPr lang="en-US" altLang="en-US" b="1" dirty="0" err="1" smtClean="0"/>
              <a:t>ar</a:t>
            </a:r>
            <a:r>
              <a:rPr lang="en-US" altLang="en-US" dirty="0" smtClean="0"/>
              <a:t> verbs) or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 smtClean="0"/>
              <a:t>	</a:t>
            </a:r>
            <a:r>
              <a:rPr lang="en-US" altLang="en-US" b="1" dirty="0" smtClean="0"/>
              <a:t>“-</a:t>
            </a:r>
            <a:r>
              <a:rPr lang="en-US" altLang="en-US" b="1" dirty="0" err="1" smtClean="0"/>
              <a:t>iendo</a:t>
            </a:r>
            <a:r>
              <a:rPr lang="en-US" altLang="en-US" b="1" dirty="0" smtClean="0"/>
              <a:t>”</a:t>
            </a:r>
            <a:r>
              <a:rPr lang="en-US" altLang="en-US" dirty="0" smtClean="0"/>
              <a:t> (for </a:t>
            </a:r>
            <a:r>
              <a:rPr lang="en-US" altLang="en-US" b="1" dirty="0" smtClean="0"/>
              <a:t>–</a:t>
            </a:r>
            <a:r>
              <a:rPr lang="en-US" altLang="en-US" b="1" dirty="0" err="1" smtClean="0"/>
              <a:t>er</a:t>
            </a:r>
            <a:r>
              <a:rPr lang="en-US" altLang="en-US" dirty="0" smtClean="0"/>
              <a:t> and </a:t>
            </a:r>
            <a:r>
              <a:rPr lang="en-US" altLang="en-US" b="1" dirty="0" smtClean="0"/>
              <a:t>–</a:t>
            </a:r>
            <a:r>
              <a:rPr lang="en-US" altLang="en-US" b="1" dirty="0" err="1" smtClean="0"/>
              <a:t>ir</a:t>
            </a:r>
            <a:r>
              <a:rPr lang="en-US" altLang="en-US" dirty="0" smtClean="0"/>
              <a:t> verbs) to the stem of the verb. 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672850" y="1449258"/>
            <a:ext cx="2969652" cy="28780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altLang="en-US" sz="2000" b="1" dirty="0" smtClean="0">
                <a:solidFill>
                  <a:srgbClr val="FF0066"/>
                </a:solidFill>
              </a:rPr>
              <a:t>estar = to be</a:t>
            </a:r>
          </a:p>
          <a:p>
            <a:r>
              <a:rPr lang="es-ES" altLang="en-US" sz="2000" b="1" dirty="0" smtClean="0"/>
              <a:t>estoy = I am</a:t>
            </a:r>
          </a:p>
          <a:p>
            <a:r>
              <a:rPr lang="es-ES" altLang="en-US" sz="2000" b="1" dirty="0" smtClean="0"/>
              <a:t>estás</a:t>
            </a:r>
            <a:r>
              <a:rPr lang="es-ES" altLang="en-US" sz="2000" b="1" dirty="0" smtClean="0">
                <a:cs typeface="Arial" panose="020B0604020202020204" pitchFamily="34" charset="0"/>
              </a:rPr>
              <a:t> = </a:t>
            </a:r>
            <a:r>
              <a:rPr lang="es-ES" altLang="en-US" sz="2000" b="1" dirty="0" err="1" smtClean="0">
                <a:cs typeface="Arial" panose="020B0604020202020204" pitchFamily="34" charset="0"/>
              </a:rPr>
              <a:t>you</a:t>
            </a:r>
            <a:r>
              <a:rPr lang="es-ES" altLang="en-US" sz="2000" b="1" dirty="0" smtClean="0">
                <a:cs typeface="Arial" panose="020B0604020202020204" pitchFamily="34" charset="0"/>
              </a:rPr>
              <a:t> are</a:t>
            </a:r>
          </a:p>
          <a:p>
            <a:r>
              <a:rPr lang="es-ES" altLang="en-US" sz="2000" b="1" dirty="0" smtClean="0"/>
              <a:t>está = he/</a:t>
            </a:r>
            <a:r>
              <a:rPr lang="es-ES" altLang="en-US" sz="2000" b="1" dirty="0" err="1" smtClean="0"/>
              <a:t>she</a:t>
            </a:r>
            <a:r>
              <a:rPr lang="es-ES" altLang="en-US" sz="2000" b="1" dirty="0" smtClean="0"/>
              <a:t> </a:t>
            </a:r>
            <a:r>
              <a:rPr lang="es-ES" altLang="en-US" sz="2000" b="1" dirty="0" err="1" smtClean="0"/>
              <a:t>is</a:t>
            </a:r>
            <a:endParaRPr lang="es-ES" altLang="en-US" sz="2000" b="1" dirty="0" smtClean="0"/>
          </a:p>
          <a:p>
            <a:r>
              <a:rPr lang="es-ES" altLang="en-US" sz="2000" b="1" dirty="0" smtClean="0"/>
              <a:t>estamos = </a:t>
            </a:r>
            <a:r>
              <a:rPr lang="es-ES" altLang="en-US" sz="2000" b="1" dirty="0" err="1" smtClean="0"/>
              <a:t>we</a:t>
            </a:r>
            <a:r>
              <a:rPr lang="es-ES" altLang="en-US" sz="2000" b="1" dirty="0" smtClean="0"/>
              <a:t> are</a:t>
            </a:r>
          </a:p>
          <a:p>
            <a:r>
              <a:rPr lang="es-ES" altLang="en-US" sz="2000" b="1" dirty="0" smtClean="0"/>
              <a:t>estáis = </a:t>
            </a:r>
            <a:r>
              <a:rPr lang="es-ES" altLang="en-US" sz="2000" b="1" dirty="0" err="1" smtClean="0"/>
              <a:t>you</a:t>
            </a:r>
            <a:r>
              <a:rPr lang="es-ES" altLang="en-US" sz="2000" b="1" dirty="0" smtClean="0"/>
              <a:t> (plural) are</a:t>
            </a:r>
          </a:p>
          <a:p>
            <a:r>
              <a:rPr lang="es-ES" altLang="en-US" sz="2000" b="1" dirty="0" smtClean="0"/>
              <a:t>están = </a:t>
            </a:r>
            <a:r>
              <a:rPr lang="es-ES" altLang="en-US" sz="2000" b="1" dirty="0" err="1" smtClean="0"/>
              <a:t>they</a:t>
            </a:r>
            <a:r>
              <a:rPr lang="es-ES" altLang="en-US" sz="2000" b="1" dirty="0" smtClean="0"/>
              <a:t> are</a:t>
            </a:r>
            <a:endParaRPr lang="es-ES" altLang="en-US" sz="2000" b="1" dirty="0" smtClean="0">
              <a:cs typeface="Arial" panose="020B0604020202020204" pitchFamily="34" charset="0"/>
            </a:endParaRPr>
          </a:p>
          <a:p>
            <a:endParaRPr lang="es-ES" altLang="en-US" sz="2000" b="1" dirty="0" smtClean="0"/>
          </a:p>
          <a:p>
            <a:endParaRPr lang="es-ES" alt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8672850" y="4404245"/>
            <a:ext cx="14037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chemeClr val="tx2"/>
                </a:solidFill>
              </a:rPr>
              <a:t>Jugar</a:t>
            </a:r>
            <a:endParaRPr lang="en-GB" sz="2000" b="1" dirty="0" smtClean="0">
              <a:solidFill>
                <a:schemeClr val="tx2"/>
              </a:solidFill>
            </a:endParaRPr>
          </a:p>
          <a:p>
            <a:r>
              <a:rPr lang="en-GB" sz="2000" b="1" dirty="0" smtClean="0">
                <a:solidFill>
                  <a:schemeClr val="tx2"/>
                </a:solidFill>
              </a:rPr>
              <a:t>Comer </a:t>
            </a:r>
          </a:p>
          <a:p>
            <a:r>
              <a:rPr lang="en-GB" sz="2000" b="1" dirty="0" err="1" smtClean="0">
                <a:solidFill>
                  <a:schemeClr val="tx2"/>
                </a:solidFill>
              </a:rPr>
              <a:t>Vivir</a:t>
            </a:r>
            <a:endParaRPr lang="en-GB" sz="2000" b="1" dirty="0" smtClean="0">
              <a:solidFill>
                <a:schemeClr val="tx2"/>
              </a:solidFill>
            </a:endParaRPr>
          </a:p>
          <a:p>
            <a:r>
              <a:rPr lang="en-GB" sz="2000" b="1" dirty="0" err="1" smtClean="0">
                <a:solidFill>
                  <a:schemeClr val="tx2"/>
                </a:solidFill>
              </a:rPr>
              <a:t>Trabajar</a:t>
            </a:r>
            <a:r>
              <a:rPr lang="en-GB" sz="2000" b="1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GB" sz="2000" b="1" dirty="0" err="1" smtClean="0">
                <a:solidFill>
                  <a:schemeClr val="tx2"/>
                </a:solidFill>
              </a:rPr>
              <a:t>Hablar</a:t>
            </a:r>
            <a:r>
              <a:rPr lang="en-GB" sz="2000" b="1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GB" sz="2000" b="1" dirty="0" err="1" smtClean="0">
                <a:solidFill>
                  <a:schemeClr val="tx2"/>
                </a:solidFill>
              </a:rPr>
              <a:t>Posar</a:t>
            </a:r>
            <a:r>
              <a:rPr lang="en-GB" sz="2000" b="1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GB" sz="2000" b="1" dirty="0" err="1" smtClean="0">
                <a:solidFill>
                  <a:schemeClr val="tx2"/>
                </a:solidFill>
              </a:rPr>
              <a:t>Sacar</a:t>
            </a:r>
            <a:r>
              <a:rPr lang="en-GB" sz="2000" b="1" dirty="0" smtClean="0">
                <a:solidFill>
                  <a:schemeClr val="tx2"/>
                </a:solidFill>
              </a:rPr>
              <a:t>  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83435" y="4404244"/>
            <a:ext cx="14037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 smtClean="0">
                <a:solidFill>
                  <a:schemeClr val="accent6"/>
                </a:solidFill>
              </a:rPr>
              <a:t>Jugando</a:t>
            </a:r>
            <a:endParaRPr lang="en-GB" sz="2000" b="1" dirty="0" smtClean="0">
              <a:solidFill>
                <a:schemeClr val="accent6"/>
              </a:solidFill>
            </a:endParaRPr>
          </a:p>
          <a:p>
            <a:r>
              <a:rPr lang="en-GB" sz="2000" b="1" dirty="0" err="1" smtClean="0">
                <a:solidFill>
                  <a:schemeClr val="accent6"/>
                </a:solidFill>
              </a:rPr>
              <a:t>Comiendo</a:t>
            </a:r>
            <a:r>
              <a:rPr lang="en-GB" sz="2000" b="1" dirty="0" smtClean="0">
                <a:solidFill>
                  <a:schemeClr val="accent6"/>
                </a:solidFill>
              </a:rPr>
              <a:t> </a:t>
            </a:r>
          </a:p>
          <a:p>
            <a:r>
              <a:rPr lang="en-GB" sz="2000" b="1" dirty="0" err="1" smtClean="0">
                <a:solidFill>
                  <a:schemeClr val="accent6"/>
                </a:solidFill>
              </a:rPr>
              <a:t>Viviendo</a:t>
            </a:r>
            <a:endParaRPr lang="en-GB" sz="2000" b="1" dirty="0" smtClean="0">
              <a:solidFill>
                <a:schemeClr val="accent6"/>
              </a:solidFill>
            </a:endParaRPr>
          </a:p>
          <a:p>
            <a:r>
              <a:rPr lang="en-GB" sz="2000" b="1" dirty="0" err="1" smtClean="0">
                <a:solidFill>
                  <a:schemeClr val="accent6"/>
                </a:solidFill>
              </a:rPr>
              <a:t>Trabajando</a:t>
            </a:r>
            <a:r>
              <a:rPr lang="en-GB" sz="2000" b="1" dirty="0" smtClean="0">
                <a:solidFill>
                  <a:schemeClr val="accent6"/>
                </a:solidFill>
              </a:rPr>
              <a:t> </a:t>
            </a:r>
          </a:p>
          <a:p>
            <a:r>
              <a:rPr lang="en-GB" sz="2000" b="1" dirty="0" err="1" smtClean="0">
                <a:solidFill>
                  <a:schemeClr val="accent6"/>
                </a:solidFill>
              </a:rPr>
              <a:t>Hablando</a:t>
            </a:r>
            <a:r>
              <a:rPr lang="en-GB" sz="2000" b="1" dirty="0" smtClean="0">
                <a:solidFill>
                  <a:schemeClr val="accent6"/>
                </a:solidFill>
              </a:rPr>
              <a:t> </a:t>
            </a:r>
          </a:p>
          <a:p>
            <a:r>
              <a:rPr lang="en-GB" sz="2000" b="1" dirty="0" err="1" smtClean="0">
                <a:solidFill>
                  <a:schemeClr val="accent6"/>
                </a:solidFill>
              </a:rPr>
              <a:t>Posando</a:t>
            </a:r>
            <a:r>
              <a:rPr lang="en-GB" sz="2000" b="1" dirty="0" smtClean="0">
                <a:solidFill>
                  <a:schemeClr val="accent6"/>
                </a:solidFill>
              </a:rPr>
              <a:t> </a:t>
            </a:r>
          </a:p>
          <a:p>
            <a:r>
              <a:rPr lang="en-GB" sz="2000" b="1" dirty="0" err="1" smtClean="0">
                <a:solidFill>
                  <a:schemeClr val="accent6"/>
                </a:solidFill>
              </a:rPr>
              <a:t>Sacando</a:t>
            </a:r>
            <a:r>
              <a:rPr lang="en-GB" sz="2000" b="1" dirty="0" smtClean="0">
                <a:solidFill>
                  <a:schemeClr val="accent6"/>
                </a:solidFill>
              </a:rPr>
              <a:t>  </a:t>
            </a:r>
            <a:endParaRPr lang="en-GB" sz="2000" b="1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341" y="5843404"/>
            <a:ext cx="6382554" cy="76944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He is working </a:t>
            </a:r>
            <a:endParaRPr lang="en-GB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752341" y="5881572"/>
            <a:ext cx="6382554" cy="76944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dirty="0" err="1" smtClean="0"/>
              <a:t>Está</a:t>
            </a:r>
            <a:r>
              <a:rPr lang="en-GB" sz="4400" dirty="0" smtClean="0"/>
              <a:t> </a:t>
            </a:r>
            <a:r>
              <a:rPr lang="en-GB" sz="4400" dirty="0" err="1" smtClean="0"/>
              <a:t>trabajando</a:t>
            </a:r>
            <a:endParaRPr lang="en-GB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752341" y="5863191"/>
            <a:ext cx="6382554" cy="76944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We are talking</a:t>
            </a:r>
            <a:endParaRPr lang="en-GB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752341" y="5863191"/>
            <a:ext cx="6382554" cy="76944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dirty="0" err="1" smtClean="0"/>
              <a:t>Estamos</a:t>
            </a:r>
            <a:r>
              <a:rPr lang="en-GB" sz="4400" dirty="0" smtClean="0"/>
              <a:t> </a:t>
            </a:r>
            <a:r>
              <a:rPr lang="en-GB" sz="4400" dirty="0" err="1" smtClean="0"/>
              <a:t>hablando</a:t>
            </a:r>
            <a:r>
              <a:rPr lang="en-GB" sz="4400" dirty="0" smtClean="0"/>
              <a:t> </a:t>
            </a:r>
            <a:endParaRPr lang="en-GB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752341" y="5863191"/>
            <a:ext cx="6382554" cy="76944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They are eating</a:t>
            </a:r>
            <a:endParaRPr lang="en-GB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752341" y="5852594"/>
            <a:ext cx="6382554" cy="76944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dirty="0" err="1" smtClean="0"/>
              <a:t>Están</a:t>
            </a:r>
            <a:r>
              <a:rPr lang="en-GB" sz="4400" dirty="0" smtClean="0"/>
              <a:t> </a:t>
            </a:r>
            <a:r>
              <a:rPr lang="en-GB" sz="4400" dirty="0" err="1" smtClean="0"/>
              <a:t>comiendo</a:t>
            </a:r>
            <a:endParaRPr lang="en-GB" sz="4400" dirty="0"/>
          </a:p>
        </p:txBody>
      </p:sp>
      <p:sp>
        <p:nvSpPr>
          <p:cNvPr id="13" name="TextBox 12"/>
          <p:cNvSpPr txBox="1"/>
          <p:nvPr/>
        </p:nvSpPr>
        <p:spPr>
          <a:xfrm>
            <a:off x="752341" y="5863191"/>
            <a:ext cx="6382554" cy="76944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I am posing</a:t>
            </a:r>
            <a:endParaRPr lang="en-GB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752341" y="5863191"/>
            <a:ext cx="6382554" cy="769441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400" dirty="0" err="1" smtClean="0"/>
              <a:t>Estoy</a:t>
            </a:r>
            <a:r>
              <a:rPr lang="en-GB" sz="4400" dirty="0" smtClean="0"/>
              <a:t> </a:t>
            </a:r>
            <a:r>
              <a:rPr lang="en-GB" sz="4400" dirty="0" err="1" smtClean="0"/>
              <a:t>posando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487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928" y="173745"/>
            <a:ext cx="70006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¿</a:t>
            </a:r>
            <a:r>
              <a:rPr lang="en-GB" sz="5400" b="1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Qué</a:t>
            </a:r>
            <a:r>
              <a:rPr lang="en-GB" sz="54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r>
              <a:rPr lang="en-GB" sz="5400" b="1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está</a:t>
            </a:r>
            <a:r>
              <a:rPr lang="en-GB" sz="54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r>
              <a:rPr lang="en-GB" sz="5400" b="1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pasando</a:t>
            </a:r>
            <a:r>
              <a:rPr lang="en-GB" sz="54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?</a:t>
            </a:r>
            <a:endParaRPr lang="en-GB" sz="5400" b="1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2928" y="1383076"/>
            <a:ext cx="7286972" cy="3639685"/>
            <a:chOff x="311565" y="1048225"/>
            <a:chExt cx="11326674" cy="47654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565" y="1048225"/>
              <a:ext cx="4372914" cy="222289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6976" y="1614950"/>
              <a:ext cx="2761263" cy="188540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536" y="3358925"/>
              <a:ext cx="4322944" cy="243656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0941" y="1261845"/>
              <a:ext cx="3979572" cy="223850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0941" y="3582400"/>
              <a:ext cx="2379161" cy="222199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6563" y="3582400"/>
              <a:ext cx="3966693" cy="223126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7795816" y="206062"/>
            <a:ext cx="4220173" cy="64523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GB" sz="2000" dirty="0" err="1" smtClean="0">
                <a:latin typeface="Segoe Print" panose="02000600000000000000" pitchFamily="2" charset="0"/>
              </a:rPr>
              <a:t>Está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limpiando</a:t>
            </a:r>
            <a:r>
              <a:rPr lang="en-GB" sz="2000" dirty="0" smtClean="0">
                <a:latin typeface="Segoe Print" panose="02000600000000000000" pitchFamily="2" charset="0"/>
              </a:rPr>
              <a:t> la </a:t>
            </a:r>
            <a:r>
              <a:rPr lang="en-GB" sz="2000" dirty="0" err="1" smtClean="0">
                <a:latin typeface="Segoe Print" panose="02000600000000000000" pitchFamily="2" charset="0"/>
              </a:rPr>
              <a:t>fábrica</a:t>
            </a:r>
            <a:endParaRPr lang="en-GB" sz="2000" dirty="0" smtClean="0">
              <a:latin typeface="Segoe Print" panose="020006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err="1" smtClean="0">
                <a:latin typeface="Segoe Print" panose="02000600000000000000" pitchFamily="2" charset="0"/>
              </a:rPr>
              <a:t>Está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recibiendo</a:t>
            </a:r>
            <a:r>
              <a:rPr lang="en-GB" sz="2000" dirty="0" smtClean="0">
                <a:latin typeface="Segoe Print" panose="02000600000000000000" pitchFamily="2" charset="0"/>
              </a:rPr>
              <a:t> un pastel para </a:t>
            </a:r>
            <a:r>
              <a:rPr lang="en-GB" sz="2000" dirty="0" err="1" smtClean="0">
                <a:latin typeface="Segoe Print" panose="02000600000000000000" pitchFamily="2" charset="0"/>
              </a:rPr>
              <a:t>su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cumpleaños</a:t>
            </a:r>
            <a:endParaRPr lang="en-GB" sz="2000" dirty="0" smtClean="0">
              <a:latin typeface="Segoe Print" panose="020006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err="1" smtClean="0">
                <a:latin typeface="Segoe Print" panose="02000600000000000000" pitchFamily="2" charset="0"/>
              </a:rPr>
              <a:t>Están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tocando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instrumentos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 err="1" smtClean="0">
                <a:latin typeface="Segoe Print" panose="02000600000000000000" pitchFamily="2" charset="0"/>
              </a:rPr>
              <a:t>Está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tomando</a:t>
            </a:r>
            <a:r>
              <a:rPr lang="en-GB" sz="2000" dirty="0" smtClean="0">
                <a:latin typeface="Segoe Print" panose="02000600000000000000" pitchFamily="2" charset="0"/>
              </a:rPr>
              <a:t> un selfie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 err="1" smtClean="0">
                <a:latin typeface="Segoe Print" panose="02000600000000000000" pitchFamily="2" charset="0"/>
              </a:rPr>
              <a:t>Está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alumbrando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una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linterna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 err="1" smtClean="0">
                <a:latin typeface="Segoe Print" panose="02000600000000000000" pitchFamily="2" charset="0"/>
              </a:rPr>
              <a:t>Está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dirigendo</a:t>
            </a:r>
            <a:r>
              <a:rPr lang="en-GB" sz="2000" dirty="0" smtClean="0">
                <a:latin typeface="Segoe Print" panose="02000600000000000000" pitchFamily="2" charset="0"/>
              </a:rPr>
              <a:t> la </a:t>
            </a:r>
            <a:r>
              <a:rPr lang="en-GB" sz="2000" dirty="0" err="1" smtClean="0">
                <a:latin typeface="Segoe Print" panose="02000600000000000000" pitchFamily="2" charset="0"/>
              </a:rPr>
              <a:t>orquesta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 err="1" smtClean="0">
                <a:latin typeface="Segoe Print" panose="02000600000000000000" pitchFamily="2" charset="0"/>
              </a:rPr>
              <a:t>Está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leyendo</a:t>
            </a:r>
            <a:r>
              <a:rPr lang="en-GB" sz="2000" dirty="0" smtClean="0">
                <a:latin typeface="Segoe Print" panose="02000600000000000000" pitchFamily="2" charset="0"/>
              </a:rPr>
              <a:t> un </a:t>
            </a:r>
            <a:r>
              <a:rPr lang="en-GB" sz="2000" dirty="0" err="1" smtClean="0">
                <a:latin typeface="Segoe Print" panose="02000600000000000000" pitchFamily="2" charset="0"/>
              </a:rPr>
              <a:t>periodico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 err="1" smtClean="0">
                <a:latin typeface="Segoe Print" panose="02000600000000000000" pitchFamily="2" charset="0"/>
              </a:rPr>
              <a:t>Está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mirando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su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camara</a:t>
            </a:r>
            <a:endParaRPr lang="en-GB" sz="2000" dirty="0" smtClean="0">
              <a:latin typeface="Segoe Print" panose="020006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err="1" smtClean="0">
                <a:latin typeface="Segoe Print" panose="02000600000000000000" pitchFamily="2" charset="0"/>
              </a:rPr>
              <a:t>Está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llevando</a:t>
            </a:r>
            <a:r>
              <a:rPr lang="en-GB" sz="2000" dirty="0" smtClean="0">
                <a:latin typeface="Segoe Print" panose="02000600000000000000" pitchFamily="2" charset="0"/>
              </a:rPr>
              <a:t> un </a:t>
            </a:r>
            <a:r>
              <a:rPr lang="en-GB" sz="2000" dirty="0" err="1" smtClean="0">
                <a:latin typeface="Segoe Print" panose="02000600000000000000" pitchFamily="2" charset="0"/>
              </a:rPr>
              <a:t>vestido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morado</a:t>
            </a:r>
            <a:endParaRPr lang="en-GB" sz="2000" dirty="0" smtClean="0">
              <a:latin typeface="Segoe Print" panose="020006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err="1" smtClean="0">
                <a:latin typeface="Segoe Print" panose="02000600000000000000" pitchFamily="2" charset="0"/>
              </a:rPr>
              <a:t>Están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sentando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en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una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sala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blanca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000" dirty="0" smtClean="0">
                <a:latin typeface="Segoe Print" panose="02000600000000000000" pitchFamily="2" charset="0"/>
              </a:rPr>
              <a:t>La </a:t>
            </a:r>
            <a:r>
              <a:rPr lang="en-GB" sz="2000" dirty="0" err="1" smtClean="0">
                <a:latin typeface="Segoe Print" panose="02000600000000000000" pitchFamily="2" charset="0"/>
              </a:rPr>
              <a:t>manaquie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está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llevando</a:t>
            </a:r>
            <a:r>
              <a:rPr lang="en-GB" sz="2000" dirty="0" smtClean="0">
                <a:latin typeface="Segoe Print" panose="02000600000000000000" pitchFamily="2" charset="0"/>
              </a:rPr>
              <a:t> un </a:t>
            </a:r>
            <a:r>
              <a:rPr lang="en-GB" sz="2000" dirty="0" err="1" smtClean="0">
                <a:latin typeface="Segoe Print" panose="02000600000000000000" pitchFamily="2" charset="0"/>
              </a:rPr>
              <a:t>gorro</a:t>
            </a:r>
            <a:endParaRPr lang="en-GB" sz="2000" dirty="0" smtClean="0">
              <a:latin typeface="Segoe Print" panose="020006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 err="1" smtClean="0">
                <a:latin typeface="Segoe Print" panose="02000600000000000000" pitchFamily="2" charset="0"/>
              </a:rPr>
              <a:t>Justino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esta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llevando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una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  <a:r>
              <a:rPr lang="en-GB" sz="2000" dirty="0" err="1" smtClean="0">
                <a:latin typeface="Segoe Print" panose="02000600000000000000" pitchFamily="2" charset="0"/>
              </a:rPr>
              <a:t>bufanda</a:t>
            </a:r>
            <a:r>
              <a:rPr lang="en-GB" sz="2000" dirty="0" smtClean="0">
                <a:latin typeface="Segoe Print" panose="02000600000000000000" pitchFamily="2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endParaRPr lang="en-GB" sz="2000" dirty="0">
              <a:latin typeface="Segoe Print" panose="02000600000000000000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04435" y="1316016"/>
            <a:ext cx="461168" cy="43284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A</a:t>
            </a:r>
            <a:endParaRPr lang="en-GB" sz="2400" b="1" dirty="0"/>
          </a:p>
        </p:txBody>
      </p:sp>
      <p:sp>
        <p:nvSpPr>
          <p:cNvPr id="13" name="Oval 12"/>
          <p:cNvSpPr/>
          <p:nvPr/>
        </p:nvSpPr>
        <p:spPr>
          <a:xfrm>
            <a:off x="3069247" y="1316016"/>
            <a:ext cx="461168" cy="43284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B</a:t>
            </a:r>
          </a:p>
        </p:txBody>
      </p:sp>
      <p:sp>
        <p:nvSpPr>
          <p:cNvPr id="14" name="Oval 13"/>
          <p:cNvSpPr/>
          <p:nvPr/>
        </p:nvSpPr>
        <p:spPr>
          <a:xfrm>
            <a:off x="5779411" y="1383076"/>
            <a:ext cx="461168" cy="43284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C</a:t>
            </a:r>
          </a:p>
        </p:txBody>
      </p:sp>
      <p:sp>
        <p:nvSpPr>
          <p:cNvPr id="15" name="Oval 14"/>
          <p:cNvSpPr/>
          <p:nvPr/>
        </p:nvSpPr>
        <p:spPr>
          <a:xfrm>
            <a:off x="200337" y="3080852"/>
            <a:ext cx="461168" cy="43284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D</a:t>
            </a:r>
          </a:p>
        </p:txBody>
      </p:sp>
      <p:sp>
        <p:nvSpPr>
          <p:cNvPr id="16" name="Oval 15"/>
          <p:cNvSpPr/>
          <p:nvPr/>
        </p:nvSpPr>
        <p:spPr>
          <a:xfrm>
            <a:off x="3086224" y="3076394"/>
            <a:ext cx="461168" cy="43284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E</a:t>
            </a:r>
          </a:p>
        </p:txBody>
      </p:sp>
      <p:sp>
        <p:nvSpPr>
          <p:cNvPr id="17" name="Oval 16"/>
          <p:cNvSpPr/>
          <p:nvPr/>
        </p:nvSpPr>
        <p:spPr>
          <a:xfrm>
            <a:off x="4679345" y="3076394"/>
            <a:ext cx="461168" cy="43284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0337" y="5215944"/>
            <a:ext cx="7359563" cy="144243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Challenge:  Can you add any other phrases to the list, describing what is happening in each picture using the present continuous tense.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51310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6" y="115037"/>
            <a:ext cx="5895975" cy="3305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6" y="3420212"/>
            <a:ext cx="5891894" cy="33154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70" y="115037"/>
            <a:ext cx="6067013" cy="3305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6" b="11783"/>
          <a:stretch/>
        </p:blipFill>
        <p:spPr>
          <a:xfrm>
            <a:off x="6013369" y="3420212"/>
            <a:ext cx="6067013" cy="3315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8324" y="2820047"/>
            <a:ext cx="7350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="1" dirty="0" smtClean="0">
                <a:solidFill>
                  <a:schemeClr val="bg1"/>
                </a:solidFill>
                <a:latin typeface="Segoe Print" panose="02000600000000000000" pitchFamily="2" charset="0"/>
              </a:rPr>
              <a:t>Describe la </a:t>
            </a:r>
            <a:r>
              <a:rPr lang="en-GB" sz="7200" b="1" dirty="0" err="1" smtClean="0">
                <a:solidFill>
                  <a:schemeClr val="bg1"/>
                </a:solidFill>
                <a:latin typeface="Segoe Print" panose="02000600000000000000" pitchFamily="2" charset="0"/>
              </a:rPr>
              <a:t>foto</a:t>
            </a:r>
            <a:endParaRPr lang="en-GB" sz="7200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69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5870" y="179432"/>
            <a:ext cx="7283875" cy="4134991"/>
            <a:chOff x="121476" y="115037"/>
            <a:chExt cx="11958907" cy="66206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76" y="115037"/>
              <a:ext cx="5895975" cy="3305175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76" y="3420212"/>
              <a:ext cx="5891894" cy="331543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370" y="115037"/>
              <a:ext cx="6067013" cy="330517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96" b="11783"/>
            <a:stretch/>
          </p:blipFill>
          <p:spPr>
            <a:xfrm>
              <a:off x="6013369" y="3420212"/>
              <a:ext cx="6067013" cy="3315439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469745" y="179432"/>
            <a:ext cx="45640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Describe la </a:t>
            </a:r>
            <a:r>
              <a:rPr lang="en-GB" sz="4400" b="1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foto</a:t>
            </a:r>
            <a:endParaRPr lang="en-GB" sz="4400" b="1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85656" y="948873"/>
            <a:ext cx="4288665" cy="321100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2"/>
                </a:solidFill>
              </a:rPr>
              <a:t>Write a description of each photo using the key words from Tuesday’s lesson and any other vocabulary that you know.</a:t>
            </a:r>
          </a:p>
          <a:p>
            <a:pPr algn="ctr"/>
            <a:endParaRPr lang="en-GB" sz="2400" dirty="0">
              <a:solidFill>
                <a:schemeClr val="tx2"/>
              </a:solidFill>
            </a:endParaRPr>
          </a:p>
          <a:p>
            <a:pPr algn="ctr"/>
            <a:r>
              <a:rPr lang="en-GB" sz="2400" dirty="0" smtClean="0">
                <a:solidFill>
                  <a:schemeClr val="tx2"/>
                </a:solidFill>
              </a:rPr>
              <a:t>Include the present continuous tense and for further marks, include some past tense phrases. </a:t>
            </a:r>
            <a:endParaRPr lang="en-GB" sz="2400" dirty="0">
              <a:solidFill>
                <a:schemeClr val="tx2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623010"/>
              </p:ext>
            </p:extLst>
          </p:nvPr>
        </p:nvGraphicFramePr>
        <p:xfrm>
          <a:off x="4546865" y="5261543"/>
          <a:ext cx="7327456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6435"/>
                <a:gridCol w="1729105"/>
                <a:gridCol w="1189673"/>
                <a:gridCol w="1367917"/>
                <a:gridCol w="108432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400" b="1" dirty="0" err="1" smtClean="0"/>
                        <a:t>En</a:t>
                      </a:r>
                      <a:r>
                        <a:rPr lang="en-GB" sz="2400" b="1" dirty="0" smtClean="0"/>
                        <a:t> la </a:t>
                      </a:r>
                      <a:r>
                        <a:rPr lang="en-GB" sz="2400" b="1" dirty="0" err="1" smtClean="0"/>
                        <a:t>foto</a:t>
                      </a:r>
                      <a:endParaRPr lang="en-GB" sz="2400" b="1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Una </a:t>
                      </a:r>
                      <a:r>
                        <a:rPr lang="en-GB" sz="2400" b="1" dirty="0" err="1" smtClean="0"/>
                        <a:t>foto</a:t>
                      </a:r>
                      <a:r>
                        <a:rPr lang="en-GB" sz="2400" b="1" dirty="0" smtClean="0"/>
                        <a:t> </a:t>
                      </a:r>
                      <a:endParaRPr lang="en-GB" sz="2400" b="1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La</a:t>
                      </a:r>
                      <a:r>
                        <a:rPr lang="en-GB" sz="2400" b="1" baseline="0" dirty="0" smtClean="0"/>
                        <a:t> </a:t>
                      </a:r>
                      <a:r>
                        <a:rPr lang="en-GB" sz="2400" b="1" baseline="0" dirty="0" err="1" smtClean="0"/>
                        <a:t>foto</a:t>
                      </a:r>
                      <a:r>
                        <a:rPr lang="en-GB" sz="2400" b="1" baseline="0" dirty="0" smtClean="0"/>
                        <a:t> </a:t>
                      </a:r>
                      <a:endParaRPr lang="en-GB" sz="2400" b="1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 smtClean="0"/>
                        <a:t>Puedes</a:t>
                      </a:r>
                      <a:r>
                        <a:rPr lang="en-GB" sz="2400" b="1" dirty="0" smtClean="0"/>
                        <a:t> </a:t>
                      </a:r>
                      <a:endParaRPr lang="en-GB" sz="2400" b="1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 smtClean="0"/>
                        <a:t>Ver</a:t>
                      </a:r>
                      <a:r>
                        <a:rPr lang="en-GB" sz="2400" b="1" dirty="0" smtClean="0"/>
                        <a:t> </a:t>
                      </a:r>
                      <a:endParaRPr lang="en-GB" sz="2400" b="1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Se </a:t>
                      </a:r>
                      <a:r>
                        <a:rPr lang="en-GB" sz="2400" b="1" dirty="0" err="1" smtClean="0"/>
                        <a:t>puede</a:t>
                      </a:r>
                      <a:r>
                        <a:rPr lang="en-GB" sz="2400" b="1" dirty="0" smtClean="0"/>
                        <a:t> </a:t>
                      </a:r>
                      <a:r>
                        <a:rPr lang="en-GB" sz="2400" b="1" dirty="0" err="1" smtClean="0"/>
                        <a:t>ver</a:t>
                      </a:r>
                      <a:r>
                        <a:rPr lang="en-GB" sz="2400" b="1" dirty="0" smtClean="0"/>
                        <a:t> </a:t>
                      </a:r>
                      <a:endParaRPr lang="en-GB" sz="2400" b="1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Hay </a:t>
                      </a:r>
                      <a:endParaRPr lang="en-GB" sz="2400" b="1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 smtClean="0"/>
                        <a:t>Tiene</a:t>
                      </a:r>
                      <a:r>
                        <a:rPr lang="en-GB" sz="2400" b="1" dirty="0" smtClean="0"/>
                        <a:t> </a:t>
                      </a:r>
                      <a:endParaRPr lang="en-GB" sz="2400" b="1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Con</a:t>
                      </a:r>
                      <a:endParaRPr lang="en-GB" sz="2400" b="1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 smtClean="0"/>
                        <a:t>Es</a:t>
                      </a:r>
                      <a:r>
                        <a:rPr lang="en-GB" sz="2400" b="1" dirty="0" smtClean="0"/>
                        <a:t> </a:t>
                      </a:r>
                      <a:endParaRPr lang="en-GB" sz="2400" b="1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 smtClean="0"/>
                        <a:t>De </a:t>
                      </a:r>
                      <a:endParaRPr lang="en-GB" sz="2400" b="1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 smtClean="0"/>
                        <a:t>Manaquies</a:t>
                      </a:r>
                      <a:r>
                        <a:rPr lang="en-GB" sz="2400" b="1" dirty="0" smtClean="0"/>
                        <a:t> </a:t>
                      </a:r>
                      <a:endParaRPr lang="en-GB" sz="2400" b="1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 smtClean="0"/>
                        <a:t>Tren</a:t>
                      </a:r>
                      <a:r>
                        <a:rPr lang="en-GB" sz="2400" b="1" dirty="0" smtClean="0"/>
                        <a:t> </a:t>
                      </a:r>
                      <a:endParaRPr lang="en-GB" sz="2400" b="1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 smtClean="0"/>
                        <a:t>Ventana</a:t>
                      </a:r>
                      <a:r>
                        <a:rPr lang="en-GB" sz="2400" b="1" dirty="0" smtClean="0"/>
                        <a:t> </a:t>
                      </a:r>
                      <a:endParaRPr lang="en-GB" sz="2400" b="1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dirty="0" err="1" smtClean="0"/>
                        <a:t>Gente</a:t>
                      </a:r>
                      <a:r>
                        <a:rPr lang="en-GB" sz="2400" b="1" dirty="0" smtClean="0"/>
                        <a:t> </a:t>
                      </a:r>
                      <a:endParaRPr lang="en-GB" sz="2400" b="1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1808" y="4262344"/>
            <a:ext cx="1912513" cy="90313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0338" y="4584880"/>
            <a:ext cx="4178480" cy="207349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Challenge:  give your opinion of each picture – why do you like/dislike it?</a:t>
            </a:r>
          </a:p>
          <a:p>
            <a:pPr algn="ctr"/>
            <a:r>
              <a:rPr lang="en-GB" sz="2800" dirty="0" smtClean="0"/>
              <a:t>How does it make you feel?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9065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00000">
            <a:off x="701800" y="328555"/>
            <a:ext cx="2226012" cy="2993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0">
            <a:off x="3641773" y="3091795"/>
            <a:ext cx="2182256" cy="3220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6751800" y="513078"/>
            <a:ext cx="2152650" cy="3076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00000">
            <a:off x="6509285" y="3005465"/>
            <a:ext cx="2283425" cy="32415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440" y="286920"/>
            <a:ext cx="2054717" cy="30770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00000">
            <a:off x="707356" y="3248105"/>
            <a:ext cx="2214900" cy="31611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11360" t="3033" r="15092" b="3456"/>
          <a:stretch/>
        </p:blipFill>
        <p:spPr>
          <a:xfrm>
            <a:off x="9890057" y="1825439"/>
            <a:ext cx="1931831" cy="4765183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sp>
        <p:nvSpPr>
          <p:cNvPr id="11" name="5-Point Star 10"/>
          <p:cNvSpPr/>
          <p:nvPr/>
        </p:nvSpPr>
        <p:spPr>
          <a:xfrm rot="1434438">
            <a:off x="10049149" y="38937"/>
            <a:ext cx="2033161" cy="1797628"/>
          </a:xfrm>
          <a:prstGeom prst="star5">
            <a:avLst/>
          </a:prstGeom>
          <a:solidFill>
            <a:srgbClr val="FFFF00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</a:rPr>
              <a:t>Do Now</a:t>
            </a:r>
            <a:endParaRPr lang="en-GB" sz="2000" b="1" dirty="0">
              <a:solidFill>
                <a:schemeClr val="tx2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71592" y="499872"/>
            <a:ext cx="540913" cy="5280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3" name="Oval 12"/>
          <p:cNvSpPr/>
          <p:nvPr/>
        </p:nvSpPr>
        <p:spPr>
          <a:xfrm>
            <a:off x="3394446" y="499872"/>
            <a:ext cx="540913" cy="5280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Oval 13"/>
          <p:cNvSpPr/>
          <p:nvPr/>
        </p:nvSpPr>
        <p:spPr>
          <a:xfrm>
            <a:off x="6544333" y="499872"/>
            <a:ext cx="540913" cy="5280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15" name="Oval 14"/>
          <p:cNvSpPr/>
          <p:nvPr/>
        </p:nvSpPr>
        <p:spPr>
          <a:xfrm>
            <a:off x="292501" y="4701117"/>
            <a:ext cx="540913" cy="5280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D</a:t>
            </a:r>
          </a:p>
        </p:txBody>
      </p:sp>
      <p:sp>
        <p:nvSpPr>
          <p:cNvPr id="16" name="Oval 15"/>
          <p:cNvSpPr/>
          <p:nvPr/>
        </p:nvSpPr>
        <p:spPr>
          <a:xfrm>
            <a:off x="3387648" y="3845809"/>
            <a:ext cx="540913" cy="5280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E</a:t>
            </a:r>
          </a:p>
        </p:txBody>
      </p:sp>
      <p:sp>
        <p:nvSpPr>
          <p:cNvPr id="17" name="Oval 16"/>
          <p:cNvSpPr/>
          <p:nvPr/>
        </p:nvSpPr>
        <p:spPr>
          <a:xfrm>
            <a:off x="5858237" y="3874312"/>
            <a:ext cx="540913" cy="5280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F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6278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6213" y="161669"/>
            <a:ext cx="4456092" cy="3159418"/>
            <a:chOff x="121476" y="115037"/>
            <a:chExt cx="11958907" cy="66206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76" y="115037"/>
              <a:ext cx="5895975" cy="330517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76" y="3420212"/>
              <a:ext cx="5891894" cy="331543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370" y="115037"/>
              <a:ext cx="6067013" cy="33051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96" b="11783"/>
            <a:stretch/>
          </p:blipFill>
          <p:spPr>
            <a:xfrm>
              <a:off x="6013369" y="3420212"/>
              <a:ext cx="6067013" cy="331543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857582" y="161669"/>
            <a:ext cx="4456092" cy="3159418"/>
            <a:chOff x="121476" y="115037"/>
            <a:chExt cx="11958907" cy="662061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76" y="115037"/>
              <a:ext cx="5895975" cy="330517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76" y="3420212"/>
              <a:ext cx="5891894" cy="331543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370" y="115037"/>
              <a:ext cx="6067013" cy="330517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96" b="11783"/>
            <a:stretch/>
          </p:blipFill>
          <p:spPr>
            <a:xfrm>
              <a:off x="6013369" y="3420212"/>
              <a:ext cx="6067013" cy="331543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42852" y="3469393"/>
            <a:ext cx="4456092" cy="3159418"/>
            <a:chOff x="121476" y="115037"/>
            <a:chExt cx="11958907" cy="662061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76" y="115037"/>
              <a:ext cx="5895975" cy="330517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76" y="3420212"/>
              <a:ext cx="5891894" cy="33154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370" y="115037"/>
              <a:ext cx="6067013" cy="330517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96" b="11783"/>
            <a:stretch/>
          </p:blipFill>
          <p:spPr>
            <a:xfrm>
              <a:off x="6013369" y="3420212"/>
              <a:ext cx="6067013" cy="331543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857582" y="3469393"/>
            <a:ext cx="4456092" cy="3159418"/>
            <a:chOff x="121476" y="115037"/>
            <a:chExt cx="11958907" cy="662061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76" y="115037"/>
              <a:ext cx="5895975" cy="330517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76" y="3420212"/>
              <a:ext cx="5891894" cy="331543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370" y="115037"/>
              <a:ext cx="6067013" cy="330517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96" b="11783"/>
            <a:stretch/>
          </p:blipFill>
          <p:spPr>
            <a:xfrm>
              <a:off x="6013369" y="3420212"/>
              <a:ext cx="6067013" cy="3315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28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53" y="192463"/>
            <a:ext cx="3675083" cy="6536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03" y="192462"/>
            <a:ext cx="3662202" cy="65138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9870" y="4906850"/>
            <a:ext cx="3147048" cy="136516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2"/>
                </a:solidFill>
              </a:rPr>
              <a:t>Translate the Instagram and </a:t>
            </a:r>
            <a:r>
              <a:rPr lang="en-GB" sz="2400" dirty="0" err="1" smtClean="0">
                <a:solidFill>
                  <a:schemeClr val="tx2"/>
                </a:solidFill>
              </a:rPr>
              <a:t>facebook</a:t>
            </a:r>
            <a:r>
              <a:rPr lang="en-GB" sz="2400" dirty="0" smtClean="0">
                <a:solidFill>
                  <a:schemeClr val="tx2"/>
                </a:solidFill>
              </a:rPr>
              <a:t> posts written by </a:t>
            </a:r>
            <a:r>
              <a:rPr lang="en-GB" sz="2400" dirty="0" err="1" smtClean="0">
                <a:solidFill>
                  <a:schemeClr val="tx2"/>
                </a:solidFill>
              </a:rPr>
              <a:t>Justino</a:t>
            </a:r>
            <a:endParaRPr lang="en-GB" sz="24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953" y="192462"/>
            <a:ext cx="3664033" cy="651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5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313" y="342363"/>
            <a:ext cx="3449009" cy="61346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6" y="342363"/>
            <a:ext cx="3429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81000"/>
            <a:ext cx="3429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7686" y="1068946"/>
            <a:ext cx="3429000" cy="99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381500" y="1929684"/>
            <a:ext cx="3429000" cy="991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451224" y="4814551"/>
            <a:ext cx="3526128" cy="11870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529870" y="4906850"/>
            <a:ext cx="3147048" cy="136516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2"/>
                </a:solidFill>
              </a:rPr>
              <a:t>Escribe un </a:t>
            </a:r>
            <a:r>
              <a:rPr lang="en-GB" sz="2400" dirty="0" err="1" smtClean="0">
                <a:solidFill>
                  <a:schemeClr val="tx2"/>
                </a:solidFill>
              </a:rPr>
              <a:t>tuit</a:t>
            </a:r>
            <a:r>
              <a:rPr lang="en-GB" sz="2400" dirty="0" smtClean="0">
                <a:solidFill>
                  <a:schemeClr val="tx2"/>
                </a:solidFill>
              </a:rPr>
              <a:t> para </a:t>
            </a:r>
            <a:r>
              <a:rPr lang="en-GB" sz="2400" dirty="0" err="1" smtClean="0">
                <a:solidFill>
                  <a:schemeClr val="tx2"/>
                </a:solidFill>
              </a:rPr>
              <a:t>cada</a:t>
            </a:r>
            <a:r>
              <a:rPr lang="en-GB" sz="2400" dirty="0" smtClean="0">
                <a:solidFill>
                  <a:schemeClr val="tx2"/>
                </a:solidFill>
              </a:rPr>
              <a:t> imagen – 140 </a:t>
            </a:r>
            <a:r>
              <a:rPr lang="en-GB" sz="2400" dirty="0" err="1" smtClean="0">
                <a:solidFill>
                  <a:schemeClr val="tx2"/>
                </a:solidFill>
              </a:rPr>
              <a:t>caracteres</a:t>
            </a:r>
            <a:r>
              <a:rPr lang="en-GB" sz="2400" dirty="0" smtClean="0">
                <a:solidFill>
                  <a:schemeClr val="tx2"/>
                </a:solidFill>
              </a:rPr>
              <a:t>.</a:t>
            </a:r>
            <a:endParaRPr lang="en-GB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1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313" y="342363"/>
            <a:ext cx="3449009" cy="61346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86" y="342363"/>
            <a:ext cx="3429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81000"/>
            <a:ext cx="3429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7686" y="1068946"/>
            <a:ext cx="3429000" cy="9916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381500" y="1929684"/>
            <a:ext cx="3429000" cy="9916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451224" y="4814551"/>
            <a:ext cx="3526128" cy="11870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3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737" y="54378"/>
            <a:ext cx="846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Century Gothic" pitchFamily="34" charset="0"/>
                <a:cs typeface="Comic Sans MS"/>
              </a:rPr>
              <a:t>Opinions</a:t>
            </a:r>
            <a:r>
              <a:rPr lang="en-US" sz="3600" dirty="0">
                <a:latin typeface="Century Gothic" pitchFamily="34" charset="0"/>
                <a:cs typeface="Comic Sans MS"/>
              </a:rPr>
              <a:t> </a:t>
            </a:r>
            <a:endParaRPr lang="en-US" sz="3600" dirty="0"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738" y="750973"/>
            <a:ext cx="7001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/>
                <a:cs typeface="Century Gothic"/>
              </a:rPr>
              <a:t>¿</a:t>
            </a:r>
            <a:r>
              <a:rPr lang="es-ES_tradnl" sz="2800" dirty="0">
                <a:latin typeface="Century Gothic"/>
                <a:cs typeface="Century Gothic"/>
              </a:rPr>
              <a:t>Que </a:t>
            </a:r>
            <a:r>
              <a:rPr lang="es-ES_tradnl" sz="2800" dirty="0">
                <a:latin typeface="Century Gothic" pitchFamily="34" charset="0"/>
                <a:cs typeface="Comic Sans MS"/>
              </a:rPr>
              <a:t>piensas del cortometraje?</a:t>
            </a:r>
          </a:p>
          <a:p>
            <a:r>
              <a:rPr lang="es-ES_tradnl" sz="2800" dirty="0" err="1">
                <a:latin typeface="Century Gothic" pitchFamily="34" charset="0"/>
                <a:cs typeface="Comic Sans MS"/>
              </a:rPr>
              <a:t>What</a:t>
            </a:r>
            <a:r>
              <a:rPr lang="es-ES_tradnl" sz="2800" dirty="0">
                <a:latin typeface="Century Gothic" pitchFamily="34" charset="0"/>
                <a:cs typeface="Comic Sans MS"/>
              </a:rPr>
              <a:t> do </a:t>
            </a:r>
            <a:r>
              <a:rPr lang="es-ES_tradnl" sz="2800" dirty="0" err="1">
                <a:latin typeface="Century Gothic" pitchFamily="34" charset="0"/>
                <a:cs typeface="Comic Sans MS"/>
              </a:rPr>
              <a:t>you</a:t>
            </a:r>
            <a:r>
              <a:rPr lang="es-ES_tradnl" sz="2800" dirty="0">
                <a:latin typeface="Century Gothic" pitchFamily="34" charset="0"/>
                <a:cs typeface="Comic Sans MS"/>
              </a:rPr>
              <a:t> </a:t>
            </a:r>
            <a:r>
              <a:rPr lang="es-ES_tradnl" sz="2800" dirty="0" err="1">
                <a:latin typeface="Century Gothic" pitchFamily="34" charset="0"/>
                <a:cs typeface="Comic Sans MS"/>
              </a:rPr>
              <a:t>think</a:t>
            </a:r>
            <a:r>
              <a:rPr lang="es-ES_tradnl" sz="2800" dirty="0">
                <a:latin typeface="Century Gothic" pitchFamily="34" charset="0"/>
                <a:cs typeface="Comic Sans MS"/>
              </a:rPr>
              <a:t> of </a:t>
            </a:r>
            <a:r>
              <a:rPr lang="es-ES_tradnl" sz="2800" dirty="0" err="1">
                <a:latin typeface="Century Gothic" pitchFamily="34" charset="0"/>
                <a:cs typeface="Comic Sans MS"/>
              </a:rPr>
              <a:t>the</a:t>
            </a:r>
            <a:r>
              <a:rPr lang="es-ES_tradnl" sz="2800" dirty="0">
                <a:latin typeface="Century Gothic" pitchFamily="34" charset="0"/>
                <a:cs typeface="Comic Sans MS"/>
              </a:rPr>
              <a:t> film?  </a:t>
            </a:r>
            <a:endParaRPr lang="es-ES_tradnl" sz="2800" i="1" dirty="0">
              <a:solidFill>
                <a:srgbClr val="FF0000"/>
              </a:solidFill>
              <a:latin typeface="Century Gothic" pitchFamily="34" charset="0"/>
              <a:cs typeface="Comic Sans M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20178" y="794688"/>
            <a:ext cx="3456384" cy="313932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Century Gothic" pitchFamily="34" charset="0"/>
                <a:cs typeface="Comic Sans MS"/>
              </a:rPr>
              <a:t>Adjectives help box</a:t>
            </a:r>
          </a:p>
          <a:p>
            <a:endParaRPr lang="en-US" sz="2000" b="1" u="sng" dirty="0">
              <a:latin typeface="Century Gothic" pitchFamily="34" charset="0"/>
              <a:cs typeface="Comic Sans MS"/>
            </a:endParaRPr>
          </a:p>
          <a:p>
            <a:r>
              <a:rPr lang="es-ES_tradnl" sz="2000" dirty="0">
                <a:latin typeface="Century Gothic" pitchFamily="34" charset="0"/>
                <a:cs typeface="Comic Sans MS"/>
              </a:rPr>
              <a:t>Interesante = </a:t>
            </a:r>
            <a:r>
              <a:rPr lang="es-ES_tradnl" sz="2000" dirty="0" err="1">
                <a:latin typeface="Century Gothic" pitchFamily="34" charset="0"/>
                <a:cs typeface="Comic Sans MS"/>
              </a:rPr>
              <a:t>interesting</a:t>
            </a:r>
            <a:r>
              <a:rPr lang="es-ES_tradnl" sz="2000" dirty="0">
                <a:latin typeface="Century Gothic" pitchFamily="34" charset="0"/>
                <a:cs typeface="Comic Sans MS"/>
              </a:rPr>
              <a:t>.</a:t>
            </a:r>
          </a:p>
          <a:p>
            <a:r>
              <a:rPr lang="es-ES_tradnl" sz="2000" dirty="0">
                <a:latin typeface="Century Gothic" pitchFamily="34" charset="0"/>
                <a:cs typeface="Comic Sans MS"/>
              </a:rPr>
              <a:t>Aburrido = </a:t>
            </a:r>
            <a:r>
              <a:rPr lang="es-ES_tradnl" sz="2000" dirty="0" err="1">
                <a:latin typeface="Century Gothic" pitchFamily="34" charset="0"/>
                <a:cs typeface="Comic Sans MS"/>
              </a:rPr>
              <a:t>boring</a:t>
            </a:r>
            <a:endParaRPr lang="es-ES_tradnl" sz="2000" dirty="0">
              <a:latin typeface="Century Gothic" pitchFamily="34" charset="0"/>
              <a:cs typeface="Comic Sans MS"/>
            </a:endParaRPr>
          </a:p>
          <a:p>
            <a:r>
              <a:rPr lang="es-ES_tradnl" sz="2000" dirty="0">
                <a:latin typeface="Century Gothic" pitchFamily="34" charset="0"/>
                <a:cs typeface="Comic Sans MS"/>
              </a:rPr>
              <a:t>Divertido = </a:t>
            </a:r>
            <a:r>
              <a:rPr lang="es-ES_tradnl" sz="2000" dirty="0" err="1">
                <a:latin typeface="Century Gothic" pitchFamily="34" charset="0"/>
                <a:cs typeface="Comic Sans MS"/>
              </a:rPr>
              <a:t>funny</a:t>
            </a:r>
            <a:endParaRPr lang="es-ES_tradnl" sz="2000" dirty="0">
              <a:latin typeface="Century Gothic" pitchFamily="34" charset="0"/>
              <a:cs typeface="Comic Sans MS"/>
            </a:endParaRPr>
          </a:p>
          <a:p>
            <a:r>
              <a:rPr lang="es-ES_tradnl" sz="2000" dirty="0">
                <a:latin typeface="Century Gothic" pitchFamily="34" charset="0"/>
                <a:cs typeface="Comic Sans MS"/>
              </a:rPr>
              <a:t>Emocionante = </a:t>
            </a:r>
            <a:r>
              <a:rPr lang="es-ES_tradnl" sz="2000" dirty="0" err="1">
                <a:latin typeface="Century Gothic" pitchFamily="34" charset="0"/>
                <a:cs typeface="Comic Sans MS"/>
              </a:rPr>
              <a:t>exciting</a:t>
            </a:r>
            <a:endParaRPr lang="es-ES_tradnl" sz="2000" dirty="0">
              <a:latin typeface="Century Gothic" pitchFamily="34" charset="0"/>
              <a:cs typeface="Comic Sans MS"/>
            </a:endParaRPr>
          </a:p>
          <a:p>
            <a:r>
              <a:rPr lang="es-ES_tradnl" sz="2000" dirty="0">
                <a:latin typeface="Century Gothic" pitchFamily="34" charset="0"/>
                <a:cs typeface="Comic Sans MS"/>
              </a:rPr>
              <a:t>Miedoso = </a:t>
            </a:r>
            <a:r>
              <a:rPr lang="es-ES_tradnl" sz="2000" dirty="0" err="1">
                <a:latin typeface="Century Gothic" pitchFamily="34" charset="0"/>
                <a:cs typeface="Comic Sans MS"/>
              </a:rPr>
              <a:t>scary</a:t>
            </a:r>
            <a:r>
              <a:rPr lang="es-ES_tradnl" sz="2000" dirty="0">
                <a:latin typeface="Century Gothic" pitchFamily="34" charset="0"/>
                <a:cs typeface="Comic Sans MS"/>
              </a:rPr>
              <a:t>. </a:t>
            </a:r>
          </a:p>
          <a:p>
            <a:r>
              <a:rPr lang="es-ES_tradnl" sz="2000" dirty="0">
                <a:latin typeface="Century Gothic" pitchFamily="34" charset="0"/>
                <a:cs typeface="Comic Sans MS"/>
              </a:rPr>
              <a:t>Romántico = </a:t>
            </a:r>
            <a:r>
              <a:rPr lang="es-ES_tradnl" sz="2000" dirty="0" err="1">
                <a:latin typeface="Century Gothic" pitchFamily="34" charset="0"/>
                <a:cs typeface="Comic Sans MS"/>
              </a:rPr>
              <a:t>romantic</a:t>
            </a:r>
            <a:endParaRPr lang="es-ES_tradnl" sz="2000" dirty="0">
              <a:latin typeface="Century Gothic" pitchFamily="34" charset="0"/>
              <a:cs typeface="Comic Sans MS"/>
            </a:endParaRPr>
          </a:p>
          <a:p>
            <a:r>
              <a:rPr lang="es-ES_tradnl" sz="2000" dirty="0">
                <a:latin typeface="Century Gothic" pitchFamily="34" charset="0"/>
                <a:cs typeface="Comic Sans MS"/>
              </a:rPr>
              <a:t>Tonto = </a:t>
            </a:r>
            <a:r>
              <a:rPr lang="es-ES_tradnl" sz="2000" dirty="0" err="1">
                <a:latin typeface="Century Gothic" pitchFamily="34" charset="0"/>
                <a:cs typeface="Comic Sans MS"/>
              </a:rPr>
              <a:t>silly</a:t>
            </a:r>
            <a:r>
              <a:rPr lang="es-ES_tradnl" sz="2000" dirty="0">
                <a:latin typeface="Century Gothic" pitchFamily="34" charset="0"/>
                <a:cs typeface="Comic Sans MS"/>
              </a:rPr>
              <a:t>. </a:t>
            </a:r>
          </a:p>
          <a:p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737" y="1777927"/>
            <a:ext cx="72284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entury Gothic" pitchFamily="34" charset="0"/>
              </a:rPr>
              <a:t>Me </a:t>
            </a:r>
            <a:r>
              <a:rPr lang="en-GB" sz="3200" b="1" dirty="0" err="1">
                <a:latin typeface="Century Gothic" pitchFamily="34" charset="0"/>
              </a:rPr>
              <a:t>encanta</a:t>
            </a:r>
            <a:r>
              <a:rPr lang="en-GB" sz="3200" b="1" dirty="0">
                <a:latin typeface="Century Gothic" pitchFamily="34" charset="0"/>
              </a:rPr>
              <a:t> </a:t>
            </a:r>
            <a:r>
              <a:rPr lang="en-GB" sz="3200" dirty="0">
                <a:latin typeface="Century Gothic" pitchFamily="34" charset="0"/>
              </a:rPr>
              <a:t>= I love</a:t>
            </a:r>
          </a:p>
          <a:p>
            <a:r>
              <a:rPr lang="en-GB" sz="3200" b="1" dirty="0" err="1">
                <a:latin typeface="Century Gothic" pitchFamily="34" charset="0"/>
              </a:rPr>
              <a:t>Prefiero</a:t>
            </a:r>
            <a:r>
              <a:rPr lang="en-GB" sz="3200" b="1" dirty="0">
                <a:latin typeface="Century Gothic" pitchFamily="34" charset="0"/>
              </a:rPr>
              <a:t> </a:t>
            </a:r>
            <a:r>
              <a:rPr lang="en-GB" sz="3200" dirty="0">
                <a:latin typeface="Century Gothic" pitchFamily="34" charset="0"/>
              </a:rPr>
              <a:t>= I prefer</a:t>
            </a:r>
          </a:p>
          <a:p>
            <a:r>
              <a:rPr lang="en-GB" sz="3200" b="1" dirty="0" err="1">
                <a:latin typeface="Century Gothic" pitchFamily="34" charset="0"/>
              </a:rPr>
              <a:t>Odio</a:t>
            </a:r>
            <a:r>
              <a:rPr lang="en-GB" sz="3200" b="1" dirty="0">
                <a:latin typeface="Century Gothic" pitchFamily="34" charset="0"/>
              </a:rPr>
              <a:t> </a:t>
            </a:r>
            <a:r>
              <a:rPr lang="en-GB" sz="3200" dirty="0">
                <a:latin typeface="Century Gothic" pitchFamily="34" charset="0"/>
              </a:rPr>
              <a:t>= I hate</a:t>
            </a:r>
          </a:p>
          <a:p>
            <a:r>
              <a:rPr lang="en-GB" sz="3200" b="1" dirty="0">
                <a:latin typeface="Century Gothic" pitchFamily="34" charset="0"/>
              </a:rPr>
              <a:t>No me </a:t>
            </a:r>
            <a:r>
              <a:rPr lang="en-GB" sz="3200" b="1" dirty="0" err="1">
                <a:latin typeface="Century Gothic" pitchFamily="34" charset="0"/>
              </a:rPr>
              <a:t>gusta</a:t>
            </a:r>
            <a:r>
              <a:rPr lang="en-GB" sz="3200" b="1" dirty="0">
                <a:latin typeface="Century Gothic" pitchFamily="34" charset="0"/>
              </a:rPr>
              <a:t> </a:t>
            </a:r>
            <a:r>
              <a:rPr lang="en-GB" sz="3200" dirty="0">
                <a:latin typeface="Century Gothic" pitchFamily="34" charset="0"/>
              </a:rPr>
              <a:t>= I don’t like.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5737" y="4118140"/>
            <a:ext cx="11600825" cy="138499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0000"/>
                </a:solidFill>
                <a:latin typeface="Century Gothic"/>
                <a:cs typeface="Century Gothic"/>
              </a:rPr>
              <a:t>Ejemplo</a:t>
            </a:r>
            <a:r>
              <a:rPr lang="en-GB" sz="28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:</a:t>
            </a:r>
          </a:p>
          <a:p>
            <a:r>
              <a:rPr lang="en-GB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En</a:t>
            </a:r>
            <a:r>
              <a:rPr lang="en-GB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mi opinion el </a:t>
            </a:r>
            <a:r>
              <a:rPr lang="en-GB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cortometraje</a:t>
            </a:r>
            <a:r>
              <a:rPr lang="en-GB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es</a:t>
            </a:r>
            <a:r>
              <a:rPr lang="en-GB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muy</a:t>
            </a:r>
            <a:r>
              <a:rPr lang="en-GB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en-GB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emotivo</a:t>
            </a:r>
            <a:r>
              <a:rPr lang="en-GB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.  Me </a:t>
            </a:r>
            <a:r>
              <a:rPr lang="en-GB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encanta</a:t>
            </a:r>
            <a:r>
              <a:rPr lang="en-GB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el </a:t>
            </a:r>
            <a:r>
              <a:rPr lang="en-GB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personaje</a:t>
            </a:r>
            <a:r>
              <a:rPr lang="en-GB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de </a:t>
            </a:r>
            <a:r>
              <a:rPr lang="en-GB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Justino</a:t>
            </a:r>
            <a:r>
              <a:rPr lang="en-GB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, </a:t>
            </a:r>
            <a:r>
              <a:rPr lang="en-GB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es</a:t>
            </a:r>
            <a:r>
              <a:rPr lang="en-GB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un hombre </a:t>
            </a:r>
            <a:r>
              <a:rPr lang="en-GB" sz="28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muy</a:t>
            </a:r>
            <a:r>
              <a:rPr lang="en-GB" sz="2800" dirty="0" smtClean="0">
                <a:solidFill>
                  <a:srgbClr val="000000"/>
                </a:solidFill>
                <a:latin typeface="Century Gothic"/>
                <a:cs typeface="Century Gothic"/>
              </a:rPr>
              <a:t> simpatico….</a:t>
            </a:r>
            <a:r>
              <a:rPr lang="en-GB" sz="2800" b="1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endParaRPr lang="en-GB" sz="280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55" y="69644"/>
            <a:ext cx="1500093" cy="708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12496" y="1824779"/>
            <a:ext cx="2594377" cy="207349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Challenge:  what other opinion phrases could you use?</a:t>
            </a:r>
            <a:endParaRPr lang="en-GB" sz="2800" dirty="0"/>
          </a:p>
        </p:txBody>
      </p:sp>
      <p:sp>
        <p:nvSpPr>
          <p:cNvPr id="13" name="Rectangle 12"/>
          <p:cNvSpPr/>
          <p:nvPr/>
        </p:nvSpPr>
        <p:spPr>
          <a:xfrm>
            <a:off x="275737" y="5687265"/>
            <a:ext cx="11600825" cy="103674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/>
              <a:t>Challenge:  what will </a:t>
            </a:r>
            <a:r>
              <a:rPr lang="en-GB" sz="2800" dirty="0" err="1" smtClean="0"/>
              <a:t>Justino</a:t>
            </a:r>
            <a:r>
              <a:rPr lang="en-GB" sz="2800" dirty="0" smtClean="0"/>
              <a:t> do in the future now he has won the lottery?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5409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Oval 3"/>
          <p:cNvSpPr>
            <a:spLocks noChangeAspect="1" noChangeArrowheads="1"/>
          </p:cNvSpPr>
          <p:nvPr/>
        </p:nvSpPr>
        <p:spPr bwMode="auto">
          <a:xfrm>
            <a:off x="8045450" y="1"/>
            <a:ext cx="2622550" cy="900113"/>
          </a:xfrm>
          <a:prstGeom prst="ellipse">
            <a:avLst/>
          </a:prstGeom>
          <a:solidFill>
            <a:srgbClr val="7BA0CD"/>
          </a:solidFill>
          <a:ln w="76200">
            <a:solidFill>
              <a:srgbClr val="D3DFEE"/>
            </a:solidFill>
            <a:round/>
            <a:headEnd/>
            <a:tailEnd/>
          </a:ln>
        </p:spPr>
        <p:txBody>
          <a:bodyPr lIns="9144" tIns="9144" rIns="9144" bIns="9144" anchor="ctr">
            <a:prstTxWarp prst="textNoShape">
              <a:avLst/>
            </a:prstTxWarp>
          </a:bodyPr>
          <a:lstStyle/>
          <a:p>
            <a:pPr algn="ctr"/>
            <a:r>
              <a:rPr lang="es-ES_tradnl" sz="2400" i="1">
                <a:solidFill>
                  <a:srgbClr val="FFFFFF"/>
                </a:solidFill>
                <a:latin typeface="Comic Sans MS" pitchFamily="-72" charset="0"/>
                <a:cs typeface="Calibri" pitchFamily="-72" charset="0"/>
              </a:rPr>
              <a:t>Competición </a:t>
            </a:r>
            <a:endParaRPr lang="es-ES_tradnl" sz="2400">
              <a:cs typeface="Arial" pitchFamily="-72" charset="0"/>
            </a:endParaRPr>
          </a:p>
        </p:txBody>
      </p:sp>
      <p:pic>
        <p:nvPicPr>
          <p:cNvPr id="40962" name="Picture 1" descr="MC90029093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918485">
            <a:off x="8042275" y="47626"/>
            <a:ext cx="4572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1524000" y="4445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GB">
              <a:ea typeface="Arial" pitchFamily="-72" charset="0"/>
              <a:cs typeface="Arial" pitchFamily="-72" charset="0"/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1524000" y="-88900"/>
            <a:ext cx="8305800" cy="748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eaLnBrk="0" hangingPunct="0">
              <a:defRPr/>
            </a:pPr>
            <a:r>
              <a:rPr lang="fr-FR" sz="2000" b="1" u="sng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QUIZ – </a:t>
            </a:r>
            <a:r>
              <a:rPr lang="en-US" sz="2000" b="1" dirty="0"/>
              <a:t>¿</a:t>
            </a:r>
            <a:r>
              <a:rPr lang="fr-FR" sz="2000" b="1" u="sng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verdad</a:t>
            </a:r>
            <a:r>
              <a:rPr lang="fr-FR" sz="2000" b="1" u="sng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o </a:t>
            </a:r>
            <a:r>
              <a:rPr lang="fr-FR" sz="2000" b="1" u="sng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falso</a:t>
            </a:r>
            <a:r>
              <a:rPr lang="fr-FR" sz="2000" b="1" u="sng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? / </a:t>
            </a:r>
            <a:r>
              <a:rPr lang="fr-FR" sz="2000" b="1" u="sng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True</a:t>
            </a:r>
            <a:r>
              <a:rPr lang="fr-FR" sz="2000" b="1" u="sng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or false ?</a:t>
            </a:r>
          </a:p>
          <a:p>
            <a:pPr eaLnBrk="0" hangingPunct="0">
              <a:defRPr/>
            </a:pPr>
            <a:endParaRPr lang="en-GB" sz="2000" dirty="0">
              <a:latin typeface="Century Gothic" pitchFamily="34" charset="0"/>
              <a:cs typeface="Arial" pitchFamily="34" charset="0"/>
            </a:endParaRPr>
          </a:p>
          <a:p>
            <a:pPr marL="457200" indent="-457200" eaLnBrk="0" hangingPunct="0">
              <a:buFontTx/>
              <a:buAutoNum type="arabicPeriod"/>
              <a:defRPr/>
            </a:pPr>
            <a:r>
              <a:rPr lang="es-ES_tradnl" sz="2000" b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La película se desarrolla en… </a:t>
            </a: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s-ES_tradnl" i="1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film </a:t>
            </a:r>
            <a:r>
              <a:rPr lang="es-ES_tradnl" i="1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is</a:t>
            </a: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set in…)</a:t>
            </a:r>
            <a:endParaRPr lang="es-ES_tradnl" sz="2000" dirty="0">
              <a:latin typeface="Century Gothic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s-ES_tradnl" sz="20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a) Una tienda de muñecas	   b) en las montanas</a:t>
            </a:r>
            <a:endParaRPr lang="es-ES_tradnl" sz="2000" dirty="0">
              <a:latin typeface="Century Gothic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s-ES_tradnl" sz="20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c) Un supermercado	   	   d) en </a:t>
            </a:r>
            <a:r>
              <a:rPr lang="es-ES_tradnl" sz="2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una fábrica de </a:t>
            </a:r>
            <a:r>
              <a:rPr lang="es-ES_tradnl" sz="2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manaquies</a:t>
            </a:r>
            <a:r>
              <a:rPr lang="es-ES_tradnl" sz="2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es-ES_tradnl" sz="20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s-ES_tradnl" sz="2000" dirty="0">
              <a:latin typeface="Century Gothic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s-ES_tradnl" sz="2000" b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2.</a:t>
            </a:r>
            <a:r>
              <a:rPr lang="es-ES_tradnl" sz="20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sz="2000" b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Al comienzo de la </a:t>
            </a:r>
            <a:r>
              <a:rPr lang="es-ES_tradnl" sz="2000" b="1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pelicula</a:t>
            </a:r>
            <a:r>
              <a:rPr lang="es-ES_tradnl" sz="2000" b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la </a:t>
            </a:r>
            <a:r>
              <a:rPr lang="es-ES_tradnl" sz="2000" b="1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musica</a:t>
            </a:r>
            <a:r>
              <a:rPr lang="es-ES_tradnl" sz="2000" b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es…</a:t>
            </a: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(At </a:t>
            </a:r>
            <a:r>
              <a:rPr lang="es-ES_tradnl" i="1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eaLnBrk="0" hangingPunct="0">
              <a:defRPr/>
            </a:pPr>
            <a:r>
              <a:rPr lang="es-ES_tradnl" i="1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Start</a:t>
            </a: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of </a:t>
            </a:r>
            <a:r>
              <a:rPr lang="es-ES_tradnl" i="1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film </a:t>
            </a:r>
            <a:r>
              <a:rPr lang="es-ES_tradnl" i="1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i="1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music</a:t>
            </a: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i="1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is</a:t>
            </a: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…) </a:t>
            </a:r>
          </a:p>
          <a:p>
            <a:pPr eaLnBrk="0" hangingPunct="0">
              <a:defRPr/>
            </a:pPr>
            <a:endParaRPr lang="es-ES_tradnl" sz="2000" b="1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s-ES_tradnl" sz="2000" dirty="0">
                <a:latin typeface="Century Gothic" pitchFamily="34" charset="0"/>
                <a:cs typeface="Arial" pitchFamily="34" charset="0"/>
              </a:rPr>
              <a:t>a) rock				b) pop</a:t>
            </a:r>
          </a:p>
          <a:p>
            <a:pPr eaLnBrk="0" hangingPunct="0">
              <a:defRPr/>
            </a:pPr>
            <a:r>
              <a:rPr lang="es-ES_tradnl" sz="20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c) clásica			d) jazz</a:t>
            </a:r>
          </a:p>
          <a:p>
            <a:pPr eaLnBrk="0" hangingPunct="0">
              <a:defRPr/>
            </a:pPr>
            <a:endParaRPr lang="es-ES_tradnl" sz="2000" dirty="0">
              <a:latin typeface="Century Gothic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s-ES_tradnl" sz="2000" b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3. </a:t>
            </a:r>
            <a:r>
              <a:rPr lang="es-ES_tradnl" sz="2000" b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Justino </a:t>
            </a:r>
            <a:r>
              <a:rPr lang="es-ES_tradnl" sz="2000" b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lleva una </a:t>
            </a:r>
            <a:r>
              <a:rPr lang="es-ES_tradnl" sz="2000" b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chaqueta </a:t>
            </a:r>
            <a:r>
              <a:rPr lang="es-ES_tradnl" sz="2000" b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de color</a:t>
            </a:r>
            <a:r>
              <a:rPr lang="es-ES_tradnl" sz="20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…</a:t>
            </a:r>
            <a:r>
              <a:rPr lang="es-ES_tradnl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(</a:t>
            </a:r>
            <a:r>
              <a:rPr lang="es-ES_tradnl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lang="es-ES_tradnl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girl</a:t>
            </a:r>
            <a:r>
              <a:rPr lang="es-ES_tradnl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wears</a:t>
            </a:r>
            <a:r>
              <a:rPr lang="es-ES_tradnl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a </a:t>
            </a:r>
          </a:p>
          <a:p>
            <a:pPr eaLnBrk="0" hangingPunct="0">
              <a:defRPr/>
            </a:pPr>
            <a:r>
              <a:rPr lang="es-ES_tradnl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Jacket</a:t>
            </a:r>
            <a:r>
              <a:rPr lang="es-ES_tradnl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lang="es-ES_tradnl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colour</a:t>
            </a:r>
            <a:r>
              <a:rPr lang="es-ES_tradnl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….)</a:t>
            </a:r>
          </a:p>
          <a:p>
            <a:pPr eaLnBrk="0" hangingPunct="0">
              <a:defRPr/>
            </a:pPr>
            <a:endParaRPr lang="es-ES_tradnl" sz="2000" dirty="0">
              <a:latin typeface="Century Gothic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s-ES_tradnl" sz="20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a) </a:t>
            </a:r>
            <a:r>
              <a:rPr lang="es-ES_tradnl" sz="2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negro</a:t>
            </a:r>
            <a:r>
              <a:rPr lang="es-ES_tradnl" sz="20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			b) verde</a:t>
            </a:r>
            <a:endParaRPr lang="es-ES_tradnl" sz="2000" dirty="0">
              <a:latin typeface="Century Gothic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s-ES_tradnl" sz="20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c) Rojo				d) Blanco</a:t>
            </a:r>
          </a:p>
          <a:p>
            <a:pPr eaLnBrk="0" hangingPunct="0">
              <a:defRPr/>
            </a:pPr>
            <a:endParaRPr lang="es-ES_tradnl" sz="2000" dirty="0">
              <a:latin typeface="Century Gothic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s-ES_tradnl" sz="2000" b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4. </a:t>
            </a:r>
            <a:r>
              <a:rPr lang="es-ES_tradnl" sz="2000" b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Justino tiene </a:t>
            </a:r>
            <a:r>
              <a:rPr lang="es-ES_tradnl" sz="2000" b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los ojos</a:t>
            </a:r>
            <a:r>
              <a:rPr lang="es-ES_tradnl" sz="2000" b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…</a:t>
            </a:r>
            <a:r>
              <a:rPr lang="es-ES_tradnl" i="1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(Justino has </a:t>
            </a:r>
            <a:r>
              <a:rPr lang="es-ES_tradnl" i="1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eyes</a:t>
            </a: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i="1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the</a:t>
            </a: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s-ES_tradnl" i="1" dirty="0" err="1">
                <a:latin typeface="Century Gothic" pitchFamily="34" charset="0"/>
                <a:ea typeface="Calibri" pitchFamily="34" charset="0"/>
                <a:cs typeface="Times New Roman" pitchFamily="18" charset="0"/>
              </a:rPr>
              <a:t>colour</a:t>
            </a:r>
            <a:r>
              <a:rPr lang="es-ES_tradnl" i="1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…)</a:t>
            </a:r>
          </a:p>
          <a:p>
            <a:pPr eaLnBrk="0" hangingPunct="0">
              <a:defRPr/>
            </a:pPr>
            <a:endParaRPr lang="es-ES_tradnl" sz="2000" dirty="0">
              <a:latin typeface="Century Gothic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s-ES_tradnl" sz="20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a) grises		b) azules</a:t>
            </a:r>
            <a:endParaRPr lang="es-ES_tradnl" sz="2000" dirty="0">
              <a:latin typeface="Century Gothic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s-ES_tradnl" sz="20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c) marrones		d) Verdes</a:t>
            </a:r>
            <a:endParaRPr lang="es-ES_tradnl" sz="2000" dirty="0">
              <a:latin typeface="Century Gothic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GB" sz="110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GB" sz="200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93358" y="1115951"/>
            <a:ext cx="4036442" cy="4939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1524000" y="2979738"/>
            <a:ext cx="1752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524000" y="4391025"/>
            <a:ext cx="1295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345329" y="6208690"/>
            <a:ext cx="2362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5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9"/>
          <p:cNvSpPr txBox="1">
            <a:spLocks noChangeArrowheads="1"/>
          </p:cNvSpPr>
          <p:nvPr/>
        </p:nvSpPr>
        <p:spPr bwMode="auto">
          <a:xfrm>
            <a:off x="1752600" y="0"/>
            <a:ext cx="861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s-ES_tradnl" sz="2000" b="1" dirty="0">
                <a:latin typeface="Century Gothic" pitchFamily="-72" charset="0"/>
                <a:cs typeface="Calibri" pitchFamily="-72" charset="0"/>
              </a:rPr>
              <a:t>5. El genero de la película es…</a:t>
            </a:r>
            <a:r>
              <a:rPr lang="es-ES_tradnl" i="1" dirty="0">
                <a:latin typeface="Century Gothic" pitchFamily="-72" charset="0"/>
                <a:cs typeface="Calibri" pitchFamily="-72" charset="0"/>
              </a:rPr>
              <a:t>(</a:t>
            </a:r>
            <a:r>
              <a:rPr lang="es-ES_tradnl" i="1" dirty="0" err="1">
                <a:latin typeface="Century Gothic" pitchFamily="-72" charset="0"/>
                <a:cs typeface="Calibri" pitchFamily="-72" charset="0"/>
              </a:rPr>
              <a:t>the</a:t>
            </a:r>
            <a:r>
              <a:rPr lang="es-ES_tradnl" i="1" dirty="0">
                <a:latin typeface="Century Gothic" pitchFamily="-72" charset="0"/>
                <a:cs typeface="Calibri" pitchFamily="-72" charset="0"/>
              </a:rPr>
              <a:t> </a:t>
            </a:r>
            <a:r>
              <a:rPr lang="es-ES_tradnl" i="1" dirty="0" err="1">
                <a:latin typeface="Century Gothic" pitchFamily="-72" charset="0"/>
                <a:cs typeface="Calibri" pitchFamily="-72" charset="0"/>
              </a:rPr>
              <a:t>genre</a:t>
            </a:r>
            <a:r>
              <a:rPr lang="es-ES_tradnl" i="1" dirty="0">
                <a:latin typeface="Century Gothic" pitchFamily="-72" charset="0"/>
                <a:cs typeface="Calibri" pitchFamily="-72" charset="0"/>
              </a:rPr>
              <a:t> of </a:t>
            </a:r>
            <a:r>
              <a:rPr lang="es-ES_tradnl" i="1" dirty="0" err="1">
                <a:latin typeface="Century Gothic" pitchFamily="-72" charset="0"/>
                <a:cs typeface="Calibri" pitchFamily="-72" charset="0"/>
              </a:rPr>
              <a:t>the</a:t>
            </a:r>
            <a:r>
              <a:rPr lang="es-ES_tradnl" i="1" dirty="0">
                <a:latin typeface="Century Gothic" pitchFamily="-72" charset="0"/>
                <a:cs typeface="Calibri" pitchFamily="-72" charset="0"/>
              </a:rPr>
              <a:t> film </a:t>
            </a:r>
            <a:r>
              <a:rPr lang="es-ES_tradnl" i="1" dirty="0" err="1">
                <a:latin typeface="Century Gothic" pitchFamily="-72" charset="0"/>
                <a:cs typeface="Calibri" pitchFamily="-72" charset="0"/>
              </a:rPr>
              <a:t>is</a:t>
            </a:r>
            <a:r>
              <a:rPr lang="es-ES_tradnl" i="1" dirty="0">
                <a:latin typeface="Century Gothic" pitchFamily="-72" charset="0"/>
                <a:cs typeface="Calibri" pitchFamily="-72" charset="0"/>
              </a:rPr>
              <a:t>…)</a:t>
            </a:r>
            <a:endParaRPr lang="es-ES_tradnl" i="1" dirty="0">
              <a:latin typeface="Century Gothic" pitchFamily="-72" charset="0"/>
              <a:ea typeface="Arial" pitchFamily="-72" charset="0"/>
              <a:cs typeface="Arial" pitchFamily="-72" charset="0"/>
            </a:endParaRPr>
          </a:p>
          <a:p>
            <a:pPr eaLnBrk="0" hangingPunct="0"/>
            <a:r>
              <a:rPr lang="es-ES_tradnl" sz="2000" dirty="0">
                <a:latin typeface="Century Gothic" pitchFamily="-72" charset="0"/>
                <a:cs typeface="Calibri" pitchFamily="-72" charset="0"/>
              </a:rPr>
              <a:t>a) un Una comedia		b) Un horror</a:t>
            </a:r>
            <a:endParaRPr lang="es-ES_tradnl" sz="2000" dirty="0">
              <a:latin typeface="Century Gothic" pitchFamily="-72" charset="0"/>
              <a:ea typeface="Arial" pitchFamily="-72" charset="0"/>
              <a:cs typeface="Arial" pitchFamily="-72" charset="0"/>
            </a:endParaRPr>
          </a:p>
          <a:p>
            <a:pPr eaLnBrk="0" hangingPunct="0"/>
            <a:r>
              <a:rPr lang="es-ES_tradnl" sz="2000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c) Un dibujo animado		d) acción</a:t>
            </a:r>
          </a:p>
          <a:p>
            <a:pPr eaLnBrk="0" hangingPunct="0"/>
            <a:endParaRPr lang="es-ES_tradnl" sz="2000" dirty="0">
              <a:latin typeface="Century Gothic" pitchFamily="-72" charset="0"/>
              <a:ea typeface="Century Gothic" pitchFamily="-72" charset="0"/>
              <a:cs typeface="Century Gothic" pitchFamily="-72" charset="0"/>
            </a:endParaRPr>
          </a:p>
          <a:p>
            <a:pPr eaLnBrk="0" hangingPunct="0"/>
            <a:r>
              <a:rPr lang="es-ES_tradnl" sz="2000" b="1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6. </a:t>
            </a:r>
            <a:r>
              <a:rPr lang="en-US" sz="2000" b="1" dirty="0">
                <a:latin typeface="Calibri" pitchFamily="-72" charset="0"/>
              </a:rPr>
              <a:t>¿</a:t>
            </a:r>
            <a:r>
              <a:rPr lang="es-ES_tradnl" sz="2000" b="1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Que tiempo hace en la </a:t>
            </a:r>
            <a:r>
              <a:rPr lang="es-ES_tradnl" sz="2000" b="1" dirty="0" err="1">
                <a:latin typeface="Century Gothic" pitchFamily="-72" charset="0"/>
                <a:ea typeface="Calibri" pitchFamily="-72" charset="0"/>
                <a:cs typeface="Calibri" pitchFamily="-72" charset="0"/>
              </a:rPr>
              <a:t>pelicula</a:t>
            </a:r>
            <a:r>
              <a:rPr lang="es-ES_tradnl" sz="2000" b="1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? </a:t>
            </a:r>
            <a:r>
              <a:rPr lang="es-ES_tradnl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(</a:t>
            </a:r>
            <a:r>
              <a:rPr lang="es-ES_tradnl" dirty="0" err="1">
                <a:latin typeface="Century Gothic" pitchFamily="-72" charset="0"/>
                <a:ea typeface="Calibri" pitchFamily="-72" charset="0"/>
                <a:cs typeface="Calibri" pitchFamily="-72" charset="0"/>
              </a:rPr>
              <a:t>What</a:t>
            </a:r>
            <a:r>
              <a:rPr lang="es-ES_tradnl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es-ES_tradnl" dirty="0" err="1">
                <a:latin typeface="Century Gothic" pitchFamily="-72" charset="0"/>
                <a:ea typeface="Calibri" pitchFamily="-72" charset="0"/>
                <a:cs typeface="Calibri" pitchFamily="-72" charset="0"/>
              </a:rPr>
              <a:t>weather</a:t>
            </a:r>
            <a:r>
              <a:rPr lang="es-ES_tradnl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es-ES_tradnl" dirty="0" err="1">
                <a:latin typeface="Century Gothic" pitchFamily="-72" charset="0"/>
                <a:ea typeface="Calibri" pitchFamily="-72" charset="0"/>
                <a:cs typeface="Calibri" pitchFamily="-72" charset="0"/>
              </a:rPr>
              <a:t>is</a:t>
            </a:r>
            <a:r>
              <a:rPr lang="es-ES_tradnl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 </a:t>
            </a:r>
            <a:r>
              <a:rPr lang="es-ES_tradnl" dirty="0" err="1">
                <a:latin typeface="Century Gothic" pitchFamily="-72" charset="0"/>
                <a:ea typeface="Calibri" pitchFamily="-72" charset="0"/>
                <a:cs typeface="Calibri" pitchFamily="-72" charset="0"/>
              </a:rPr>
              <a:t>it</a:t>
            </a:r>
            <a:r>
              <a:rPr lang="es-ES_tradnl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 in </a:t>
            </a:r>
            <a:r>
              <a:rPr lang="es-ES_tradnl" dirty="0" err="1">
                <a:latin typeface="Century Gothic" pitchFamily="-72" charset="0"/>
                <a:ea typeface="Calibri" pitchFamily="-72" charset="0"/>
                <a:cs typeface="Calibri" pitchFamily="-72" charset="0"/>
              </a:rPr>
              <a:t>the</a:t>
            </a:r>
            <a:r>
              <a:rPr lang="es-ES_tradnl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 film?)</a:t>
            </a:r>
          </a:p>
          <a:p>
            <a:pPr eaLnBrk="0" hangingPunct="0"/>
            <a:endParaRPr lang="es-ES_tradnl" dirty="0">
              <a:latin typeface="Century Gothic" pitchFamily="-72" charset="0"/>
              <a:ea typeface="Arial" pitchFamily="-72" charset="0"/>
              <a:cs typeface="Arial" pitchFamily="-72" charset="0"/>
            </a:endParaRPr>
          </a:p>
          <a:p>
            <a:pPr eaLnBrk="0" hangingPunct="0"/>
            <a:r>
              <a:rPr lang="es-ES_tradnl" sz="2000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a) Buen tiempo		b) nieva</a:t>
            </a:r>
            <a:endParaRPr lang="es-ES_tradnl" sz="2000" dirty="0">
              <a:latin typeface="Century Gothic" pitchFamily="-72" charset="0"/>
              <a:ea typeface="Arial" pitchFamily="-72" charset="0"/>
              <a:cs typeface="Arial" pitchFamily="-72" charset="0"/>
            </a:endParaRPr>
          </a:p>
          <a:p>
            <a:pPr eaLnBrk="0" hangingPunct="0"/>
            <a:r>
              <a:rPr lang="es-ES_tradnl" sz="2000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c) Llueve			d) calor</a:t>
            </a:r>
          </a:p>
          <a:p>
            <a:pPr eaLnBrk="0" hangingPunct="0"/>
            <a:endParaRPr lang="es-ES_tradnl" sz="2000" dirty="0">
              <a:latin typeface="Century Gothic" pitchFamily="-72" charset="0"/>
              <a:ea typeface="Arial" pitchFamily="-72" charset="0"/>
              <a:cs typeface="Arial" pitchFamily="-72" charset="0"/>
            </a:endParaRPr>
          </a:p>
          <a:p>
            <a:pPr eaLnBrk="0" hangingPunct="0"/>
            <a:r>
              <a:rPr lang="es-ES_tradnl" sz="2000" b="1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7. Que significa la palabra </a:t>
            </a:r>
            <a:r>
              <a:rPr lang="es-ES_tradnl" sz="2000" b="1" dirty="0" smtClean="0">
                <a:latin typeface="Century Gothic" pitchFamily="-72" charset="0"/>
                <a:ea typeface="Calibri" pitchFamily="-72" charset="0"/>
                <a:cs typeface="Calibri" pitchFamily="-72" charset="0"/>
              </a:rPr>
              <a:t>‘lotería’? </a:t>
            </a:r>
            <a:r>
              <a:rPr lang="es-ES_tradnl" sz="2000" b="1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:</a:t>
            </a:r>
          </a:p>
          <a:p>
            <a:pPr eaLnBrk="0" hangingPunct="0"/>
            <a:endParaRPr lang="es-ES_tradnl" sz="2000" dirty="0">
              <a:latin typeface="Century Gothic" pitchFamily="-72" charset="0"/>
              <a:ea typeface="Arial" pitchFamily="-72" charset="0"/>
              <a:cs typeface="Arial" pitchFamily="-72" charset="0"/>
            </a:endParaRPr>
          </a:p>
          <a:p>
            <a:pPr eaLnBrk="0" hangingPunct="0"/>
            <a:r>
              <a:rPr lang="es-ES_tradnl" sz="2000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a) </a:t>
            </a:r>
            <a:r>
              <a:rPr lang="es-ES_tradnl" sz="2000" dirty="0" err="1">
                <a:latin typeface="Century Gothic" pitchFamily="-72" charset="0"/>
                <a:ea typeface="Calibri" pitchFamily="-72" charset="0"/>
                <a:cs typeface="Calibri" pitchFamily="-72" charset="0"/>
              </a:rPr>
              <a:t>doll</a:t>
            </a:r>
            <a:r>
              <a:rPr lang="es-ES_tradnl" sz="2000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			b) </a:t>
            </a:r>
            <a:r>
              <a:rPr lang="es-ES_tradnl" sz="2000" dirty="0" err="1">
                <a:latin typeface="Century Gothic" pitchFamily="-72" charset="0"/>
                <a:ea typeface="Calibri" pitchFamily="-72" charset="0"/>
                <a:cs typeface="Calibri" pitchFamily="-72" charset="0"/>
              </a:rPr>
              <a:t>mother</a:t>
            </a:r>
            <a:endParaRPr lang="es-ES_tradnl" sz="2000" dirty="0">
              <a:latin typeface="Century Gothic" pitchFamily="-72" charset="0"/>
              <a:ea typeface="Arial" pitchFamily="-72" charset="0"/>
              <a:cs typeface="Arial" pitchFamily="-72" charset="0"/>
            </a:endParaRPr>
          </a:p>
          <a:p>
            <a:pPr eaLnBrk="0" hangingPunct="0"/>
            <a:r>
              <a:rPr lang="es-ES_tradnl" sz="2000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c) </a:t>
            </a:r>
            <a:r>
              <a:rPr lang="es-ES_tradnl" sz="2000" dirty="0" err="1">
                <a:latin typeface="Century Gothic" pitchFamily="-72" charset="0"/>
                <a:ea typeface="Calibri" pitchFamily="-72" charset="0"/>
                <a:cs typeface="Calibri" pitchFamily="-72" charset="0"/>
              </a:rPr>
              <a:t>almond</a:t>
            </a:r>
            <a:r>
              <a:rPr lang="es-ES_tradnl" sz="2000" dirty="0">
                <a:latin typeface="Century Gothic" pitchFamily="-72" charset="0"/>
                <a:ea typeface="Calibri" pitchFamily="-72" charset="0"/>
                <a:cs typeface="Calibri" pitchFamily="-72" charset="0"/>
              </a:rPr>
              <a:t>		d) </a:t>
            </a:r>
            <a:r>
              <a:rPr lang="es-ES_tradnl" sz="2000" dirty="0" err="1" smtClean="0">
                <a:latin typeface="Century Gothic" pitchFamily="-72" charset="0"/>
                <a:ea typeface="Calibri" pitchFamily="-72" charset="0"/>
                <a:cs typeface="Calibri" pitchFamily="-72" charset="0"/>
              </a:rPr>
              <a:t>lottery</a:t>
            </a:r>
            <a:r>
              <a:rPr lang="es-ES_tradnl" sz="2000" dirty="0" smtClean="0">
                <a:latin typeface="Century Gothic" pitchFamily="-72" charset="0"/>
                <a:ea typeface="Calibri" pitchFamily="-72" charset="0"/>
                <a:cs typeface="Calibri" pitchFamily="-72" charset="0"/>
              </a:rPr>
              <a:t> </a:t>
            </a:r>
            <a:endParaRPr lang="es-ES_tradnl" sz="2000" dirty="0">
              <a:latin typeface="Century Gothic" pitchFamily="-72" charset="0"/>
              <a:ea typeface="Arial" pitchFamily="-72" charset="0"/>
              <a:cs typeface="Arial" pitchFamily="-72" charset="0"/>
            </a:endParaRPr>
          </a:p>
          <a:p>
            <a:pPr eaLnBrk="0" hangingPunct="0"/>
            <a:endParaRPr lang="es-ES_tradnl" sz="2800" dirty="0">
              <a:ea typeface="Arial" pitchFamily="-72" charset="0"/>
              <a:cs typeface="Arial" pitchFamily="-72" charset="0"/>
            </a:endParaRPr>
          </a:p>
          <a:p>
            <a:endParaRPr lang="en-GB" dirty="0">
              <a:latin typeface="Calibri" pitchFamily="-72" charset="0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196850" y="4348343"/>
            <a:ext cx="11887200" cy="2339102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2000" b="1" u="sng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CHALLENGE QUESTIONS</a:t>
            </a:r>
            <a:r>
              <a:rPr lang="fr-FR" sz="20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endParaRPr lang="en-GB" sz="200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n-GB" sz="2000" dirty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*Name 3 other names on the wall where </a:t>
            </a:r>
            <a:r>
              <a:rPr lang="en-GB" sz="2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the staff write their names for the lottery.</a:t>
            </a:r>
            <a:endParaRPr lang="en-GB" sz="20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n-GB" sz="20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n-GB" sz="20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GB" sz="2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*name three things </a:t>
            </a:r>
            <a:r>
              <a:rPr lang="en-GB" sz="2000" dirty="0" err="1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Justino</a:t>
            </a:r>
            <a:r>
              <a:rPr lang="en-GB" sz="2000" dirty="0" smtClean="0">
                <a:latin typeface="Century Gothic" pitchFamily="34" charset="0"/>
                <a:ea typeface="Calibri" pitchFamily="34" charset="0"/>
                <a:cs typeface="Times New Roman" pitchFamily="18" charset="0"/>
              </a:rPr>
              <a:t> does with the mannequins</a:t>
            </a:r>
            <a:endParaRPr lang="en-GB" sz="2000" dirty="0">
              <a:latin typeface="Century Gothic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en-GB" sz="800" dirty="0"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917700" y="574675"/>
            <a:ext cx="2725738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127625" y="1733550"/>
            <a:ext cx="1905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4311650" y="3636963"/>
            <a:ext cx="18288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1990" name="Text Box 12"/>
          <p:cNvSpPr txBox="1">
            <a:spLocks noChangeArrowheads="1"/>
          </p:cNvSpPr>
          <p:nvPr/>
        </p:nvSpPr>
        <p:spPr bwMode="auto">
          <a:xfrm>
            <a:off x="8966200" y="4148288"/>
            <a:ext cx="2190750" cy="4572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GB" b="1">
                <a:latin typeface="Comic Sans MS" pitchFamily="-72" charset="0"/>
                <a:ea typeface="Arial" pitchFamily="-72" charset="0"/>
                <a:cs typeface="Arial" pitchFamily="-72" charset="0"/>
              </a:rPr>
              <a:t>3 points/ </a:t>
            </a:r>
            <a:r>
              <a:rPr lang="en-GB">
                <a:latin typeface="Comic Sans MS" pitchFamily="-72" charset="0"/>
                <a:ea typeface="Arial" pitchFamily="-72" charset="0"/>
                <a:cs typeface="Arial" pitchFamily="-72" charset="0"/>
              </a:rPr>
              <a:t>1.5 each</a:t>
            </a:r>
            <a:endParaRPr lang="en-US">
              <a:ea typeface="Arial" pitchFamily="-72" charset="0"/>
              <a:cs typeface="Arial" pitchFamily="-72" charset="0"/>
            </a:endParaRPr>
          </a:p>
        </p:txBody>
      </p:sp>
      <p:sp>
        <p:nvSpPr>
          <p:cNvPr id="40973" name="AutoShape 13"/>
          <p:cNvSpPr>
            <a:spLocks noChangeArrowheads="1"/>
          </p:cNvSpPr>
          <p:nvPr/>
        </p:nvSpPr>
        <p:spPr bwMode="auto">
          <a:xfrm>
            <a:off x="11277600" y="4071394"/>
            <a:ext cx="685800" cy="619125"/>
          </a:xfrm>
          <a:prstGeom prst="star5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7924800" y="2971801"/>
            <a:ext cx="230619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sz="2400" b="1" u="sng" dirty="0"/>
              <a:t>TOTAL</a:t>
            </a:r>
            <a:r>
              <a:rPr lang="en-GB" sz="2400" dirty="0"/>
              <a:t>		/7</a:t>
            </a:r>
          </a:p>
        </p:txBody>
      </p:sp>
    </p:spTree>
    <p:extLst>
      <p:ext uri="{BB962C8B-B14F-4D97-AF65-F5344CB8AC3E}">
        <p14:creationId xmlns:p14="http://schemas.microsoft.com/office/powerpoint/2010/main" val="266018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360" t="3033" r="15092" b="3456"/>
          <a:stretch/>
        </p:blipFill>
        <p:spPr>
          <a:xfrm>
            <a:off x="218023" y="176856"/>
            <a:ext cx="2653966" cy="6546449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3178220" y="176848"/>
          <a:ext cx="4072586" cy="65464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2586"/>
              </a:tblGrid>
              <a:tr h="46760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0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0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0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0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0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04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0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0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0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0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0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0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0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84113" y="176848"/>
            <a:ext cx="1536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depressing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4112" y="638513"/>
            <a:ext cx="1552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mysterious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65557" y="1100178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beautiful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5557" y="1561843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original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9882" y="2023508"/>
            <a:ext cx="1139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exciting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59882" y="2526746"/>
            <a:ext cx="1527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fascinating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5040" y="2988410"/>
            <a:ext cx="1750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Odd/strange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55040" y="3450075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ugly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55040" y="3932527"/>
            <a:ext cx="1137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magical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5040" y="4383798"/>
            <a:ext cx="1335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terrifying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55040" y="4835070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</a:rPr>
              <a:t>suprising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7489" y="5296734"/>
            <a:ext cx="1520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impressive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44950" y="5768792"/>
            <a:ext cx="614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sad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87489" y="6267647"/>
            <a:ext cx="955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happy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39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360" t="3033" r="15092" b="3456"/>
          <a:stretch/>
        </p:blipFill>
        <p:spPr>
          <a:xfrm>
            <a:off x="218023" y="176856"/>
            <a:ext cx="2653966" cy="6546449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360" t="3033" r="15092" b="3456"/>
          <a:stretch/>
        </p:blipFill>
        <p:spPr>
          <a:xfrm>
            <a:off x="3216654" y="176856"/>
            <a:ext cx="2653966" cy="6546449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360" t="3033" r="15092" b="3456"/>
          <a:stretch/>
        </p:blipFill>
        <p:spPr>
          <a:xfrm>
            <a:off x="6215285" y="176856"/>
            <a:ext cx="2653966" cy="6546449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360" t="3033" r="15092" b="3456"/>
          <a:stretch/>
        </p:blipFill>
        <p:spPr>
          <a:xfrm>
            <a:off x="9213916" y="176856"/>
            <a:ext cx="2653966" cy="6546449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7579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3512" y="0"/>
            <a:ext cx="8460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pitchFamily="34" charset="0"/>
                <a:cs typeface="Comic Sans MS"/>
              </a:rPr>
              <a:t>Opinions </a:t>
            </a:r>
            <a:endParaRPr lang="en-US" sz="3600" dirty="0"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3512" y="767253"/>
            <a:ext cx="9073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latin typeface="Century Gothic" pitchFamily="34" charset="0"/>
                <a:cs typeface="Comic Sans MS"/>
              </a:rPr>
              <a:t>Me gustan las películas </a:t>
            </a:r>
            <a:r>
              <a:rPr lang="es-ES_tradnl" sz="2800" i="1" dirty="0">
                <a:solidFill>
                  <a:srgbClr val="0000FF"/>
                </a:solidFill>
                <a:latin typeface="Century Gothic" pitchFamily="34" charset="0"/>
                <a:cs typeface="Comic Sans MS"/>
              </a:rPr>
              <a:t>de comedia</a:t>
            </a:r>
            <a:r>
              <a:rPr lang="es-ES_tradnl" sz="2800" i="1" dirty="0">
                <a:solidFill>
                  <a:srgbClr val="FF0000"/>
                </a:solidFill>
                <a:latin typeface="Century Gothic" pitchFamily="34" charset="0"/>
                <a:cs typeface="Comic Sans MS"/>
              </a:rPr>
              <a:t> </a:t>
            </a:r>
            <a:r>
              <a:rPr lang="es-ES_tradnl" sz="2800" dirty="0">
                <a:solidFill>
                  <a:srgbClr val="FF0000"/>
                </a:solidFill>
                <a:latin typeface="Century Gothic" pitchFamily="34" charset="0"/>
                <a:cs typeface="Comic Sans MS"/>
              </a:rPr>
              <a:t>porque son </a:t>
            </a:r>
            <a:r>
              <a:rPr lang="es-ES_tradnl" sz="2800" i="1" dirty="0">
                <a:solidFill>
                  <a:srgbClr val="FF0000"/>
                </a:solidFill>
                <a:latin typeface="Century Gothic" pitchFamily="34" charset="0"/>
                <a:cs typeface="Comic Sans MS"/>
              </a:rPr>
              <a:t>divertidas.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03512" y="2306421"/>
            <a:ext cx="864096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2800" dirty="0">
                <a:latin typeface="Century Gothic" pitchFamily="34" charset="0"/>
                <a:cs typeface="Comic Sans MS"/>
              </a:rPr>
              <a:t>Me gustan las películas _______________ porque son ___________</a:t>
            </a:r>
          </a:p>
        </p:txBody>
      </p:sp>
      <p:sp>
        <p:nvSpPr>
          <p:cNvPr id="5" name="Rectangle 4"/>
          <p:cNvSpPr/>
          <p:nvPr/>
        </p:nvSpPr>
        <p:spPr>
          <a:xfrm>
            <a:off x="1737785" y="1788511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entury Gothic" pitchFamily="34" charset="0"/>
                <a:cs typeface="Comic Sans MS"/>
              </a:rPr>
              <a:t>I like comedy films because they are funny.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77344" y="3447221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Gothic" pitchFamily="34" charset="0"/>
                <a:cs typeface="Comic Sans MS"/>
              </a:rPr>
              <a:t>Add </a:t>
            </a:r>
            <a:r>
              <a:rPr lang="es-ES" sz="3600" i="1" dirty="0">
                <a:solidFill>
                  <a:srgbClr val="0000FF"/>
                </a:solidFill>
                <a:latin typeface="Century Gothic" pitchFamily="34" charset="0"/>
                <a:cs typeface="Comic Sans MS"/>
              </a:rPr>
              <a:t>porque</a:t>
            </a:r>
            <a:r>
              <a:rPr lang="en-US" sz="3600" i="1" dirty="0">
                <a:solidFill>
                  <a:srgbClr val="0000FF"/>
                </a:solidFill>
                <a:latin typeface="Century Gothic" pitchFamily="34" charset="0"/>
                <a:cs typeface="Comic Sans MS"/>
              </a:rPr>
              <a:t> son </a:t>
            </a:r>
            <a:r>
              <a:rPr lang="en-US" sz="3600" dirty="0">
                <a:latin typeface="Century Gothic" pitchFamily="34" charset="0"/>
                <a:cs typeface="Comic Sans MS"/>
              </a:rPr>
              <a:t>to your answers.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7066377" y="3436734"/>
            <a:ext cx="3456384" cy="3139321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r>
              <a:rPr lang="en-US" sz="2000" b="1" u="sng" dirty="0">
                <a:latin typeface="Century Gothic" pitchFamily="34" charset="0"/>
                <a:cs typeface="Comic Sans MS"/>
              </a:rPr>
              <a:t>Adjectives help box</a:t>
            </a:r>
          </a:p>
          <a:p>
            <a:endParaRPr lang="en-US" sz="2000" b="1" u="sng" dirty="0">
              <a:latin typeface="Century Gothic" pitchFamily="34" charset="0"/>
              <a:cs typeface="Comic Sans MS"/>
            </a:endParaRPr>
          </a:p>
          <a:p>
            <a:r>
              <a:rPr lang="es-ES_tradnl" sz="2000" dirty="0">
                <a:latin typeface="Century Gothic" pitchFamily="34" charset="0"/>
                <a:cs typeface="Comic Sans MS"/>
              </a:rPr>
              <a:t>Interesantes = </a:t>
            </a:r>
            <a:r>
              <a:rPr lang="es-ES_tradnl" sz="2000" dirty="0" err="1">
                <a:latin typeface="Century Gothic" pitchFamily="34" charset="0"/>
                <a:cs typeface="Comic Sans MS"/>
              </a:rPr>
              <a:t>interesting</a:t>
            </a:r>
            <a:r>
              <a:rPr lang="es-ES_tradnl" sz="2000" dirty="0">
                <a:latin typeface="Century Gothic" pitchFamily="34" charset="0"/>
                <a:cs typeface="Comic Sans MS"/>
              </a:rPr>
              <a:t>.</a:t>
            </a:r>
          </a:p>
          <a:p>
            <a:r>
              <a:rPr lang="es-ES_tradnl" sz="2000" dirty="0">
                <a:latin typeface="Century Gothic" pitchFamily="34" charset="0"/>
                <a:cs typeface="Comic Sans MS"/>
              </a:rPr>
              <a:t>Aburridas = </a:t>
            </a:r>
            <a:r>
              <a:rPr lang="es-ES_tradnl" sz="2000" dirty="0" err="1">
                <a:latin typeface="Century Gothic" pitchFamily="34" charset="0"/>
                <a:cs typeface="Comic Sans MS"/>
              </a:rPr>
              <a:t>boring</a:t>
            </a:r>
            <a:endParaRPr lang="es-ES_tradnl" sz="2000" dirty="0">
              <a:latin typeface="Century Gothic" pitchFamily="34" charset="0"/>
              <a:cs typeface="Comic Sans MS"/>
            </a:endParaRPr>
          </a:p>
          <a:p>
            <a:r>
              <a:rPr lang="es-ES_tradnl" sz="2000" dirty="0">
                <a:latin typeface="Century Gothic" pitchFamily="34" charset="0"/>
                <a:cs typeface="Comic Sans MS"/>
              </a:rPr>
              <a:t>Divertidas = </a:t>
            </a:r>
            <a:r>
              <a:rPr lang="es-ES_tradnl" sz="2000" dirty="0" err="1">
                <a:latin typeface="Century Gothic" pitchFamily="34" charset="0"/>
                <a:cs typeface="Comic Sans MS"/>
              </a:rPr>
              <a:t>funny</a:t>
            </a:r>
            <a:endParaRPr lang="es-ES_tradnl" sz="2000" dirty="0">
              <a:latin typeface="Century Gothic" pitchFamily="34" charset="0"/>
              <a:cs typeface="Comic Sans MS"/>
            </a:endParaRPr>
          </a:p>
          <a:p>
            <a:r>
              <a:rPr lang="es-ES_tradnl" sz="2000" dirty="0">
                <a:latin typeface="Century Gothic" pitchFamily="34" charset="0"/>
                <a:cs typeface="Comic Sans MS"/>
              </a:rPr>
              <a:t>Emocionantes = </a:t>
            </a:r>
            <a:r>
              <a:rPr lang="es-ES_tradnl" sz="2000" dirty="0" err="1">
                <a:latin typeface="Century Gothic" pitchFamily="34" charset="0"/>
                <a:cs typeface="Comic Sans MS"/>
              </a:rPr>
              <a:t>exciting</a:t>
            </a:r>
            <a:endParaRPr lang="es-ES_tradnl" sz="2000" dirty="0">
              <a:latin typeface="Century Gothic" pitchFamily="34" charset="0"/>
              <a:cs typeface="Comic Sans MS"/>
            </a:endParaRPr>
          </a:p>
          <a:p>
            <a:r>
              <a:rPr lang="es-ES_tradnl" sz="2000" dirty="0">
                <a:latin typeface="Century Gothic" pitchFamily="34" charset="0"/>
                <a:cs typeface="Comic Sans MS"/>
              </a:rPr>
              <a:t>Miedosas = </a:t>
            </a:r>
            <a:r>
              <a:rPr lang="es-ES_tradnl" sz="2000" dirty="0" err="1">
                <a:latin typeface="Century Gothic" pitchFamily="34" charset="0"/>
                <a:cs typeface="Comic Sans MS"/>
              </a:rPr>
              <a:t>scary</a:t>
            </a:r>
            <a:r>
              <a:rPr lang="es-ES_tradnl" sz="2000" dirty="0">
                <a:latin typeface="Century Gothic" pitchFamily="34" charset="0"/>
                <a:cs typeface="Comic Sans MS"/>
              </a:rPr>
              <a:t>. </a:t>
            </a:r>
          </a:p>
          <a:p>
            <a:r>
              <a:rPr lang="es-ES_tradnl" sz="2000" dirty="0">
                <a:latin typeface="Century Gothic" pitchFamily="34" charset="0"/>
                <a:cs typeface="Comic Sans MS"/>
              </a:rPr>
              <a:t>Románticas = </a:t>
            </a:r>
            <a:r>
              <a:rPr lang="es-ES_tradnl" sz="2000" dirty="0" err="1">
                <a:latin typeface="Century Gothic" pitchFamily="34" charset="0"/>
                <a:cs typeface="Comic Sans MS"/>
              </a:rPr>
              <a:t>romantic</a:t>
            </a:r>
            <a:endParaRPr lang="es-ES_tradnl" sz="2000" dirty="0">
              <a:latin typeface="Century Gothic" pitchFamily="34" charset="0"/>
              <a:cs typeface="Comic Sans MS"/>
            </a:endParaRPr>
          </a:p>
          <a:p>
            <a:r>
              <a:rPr lang="es-ES_tradnl" sz="2000" dirty="0">
                <a:latin typeface="Century Gothic" pitchFamily="34" charset="0"/>
                <a:cs typeface="Comic Sans MS"/>
              </a:rPr>
              <a:t>Tontas = </a:t>
            </a:r>
            <a:r>
              <a:rPr lang="es-ES_tradnl" sz="2000" dirty="0" err="1">
                <a:latin typeface="Century Gothic" pitchFamily="34" charset="0"/>
                <a:cs typeface="Comic Sans MS"/>
              </a:rPr>
              <a:t>silly</a:t>
            </a:r>
            <a:r>
              <a:rPr lang="es-ES_tradnl" sz="2000" dirty="0">
                <a:latin typeface="Century Gothic" pitchFamily="34" charset="0"/>
                <a:cs typeface="Comic Sans MS"/>
              </a:rPr>
              <a:t>. </a:t>
            </a:r>
          </a:p>
          <a:p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03512" y="4657527"/>
            <a:ext cx="5199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latin typeface="Century Gothic" pitchFamily="34" charset="0"/>
              </a:rPr>
              <a:t>Write a sentence for the following different opinions: </a:t>
            </a:r>
          </a:p>
          <a:p>
            <a:r>
              <a:rPr lang="en-GB" sz="2000" b="1" dirty="0">
                <a:latin typeface="Century Gothic" pitchFamily="34" charset="0"/>
              </a:rPr>
              <a:t>Me </a:t>
            </a:r>
            <a:r>
              <a:rPr lang="en-GB" sz="2000" b="1" dirty="0" err="1">
                <a:latin typeface="Century Gothic" pitchFamily="34" charset="0"/>
              </a:rPr>
              <a:t>encantan</a:t>
            </a:r>
            <a:r>
              <a:rPr lang="en-GB" sz="2000" b="1" dirty="0">
                <a:latin typeface="Century Gothic" pitchFamily="34" charset="0"/>
              </a:rPr>
              <a:t> </a:t>
            </a:r>
            <a:r>
              <a:rPr lang="en-GB" sz="2000" dirty="0">
                <a:latin typeface="Century Gothic" pitchFamily="34" charset="0"/>
              </a:rPr>
              <a:t>= I love</a:t>
            </a:r>
          </a:p>
          <a:p>
            <a:r>
              <a:rPr lang="en-GB" sz="2000" b="1" dirty="0" err="1">
                <a:latin typeface="Century Gothic" pitchFamily="34" charset="0"/>
              </a:rPr>
              <a:t>Prefiero</a:t>
            </a:r>
            <a:r>
              <a:rPr lang="en-GB" sz="2000" b="1" dirty="0">
                <a:latin typeface="Century Gothic" pitchFamily="34" charset="0"/>
              </a:rPr>
              <a:t> </a:t>
            </a:r>
            <a:r>
              <a:rPr lang="en-GB" sz="2000" dirty="0">
                <a:latin typeface="Century Gothic" pitchFamily="34" charset="0"/>
              </a:rPr>
              <a:t>= I prefer</a:t>
            </a:r>
          </a:p>
          <a:p>
            <a:r>
              <a:rPr lang="en-GB" sz="2000" b="1" dirty="0" err="1">
                <a:latin typeface="Century Gothic" pitchFamily="34" charset="0"/>
              </a:rPr>
              <a:t>Odio</a:t>
            </a:r>
            <a:r>
              <a:rPr lang="en-GB" sz="2000" b="1" dirty="0">
                <a:latin typeface="Century Gothic" pitchFamily="34" charset="0"/>
              </a:rPr>
              <a:t> </a:t>
            </a:r>
            <a:r>
              <a:rPr lang="en-GB" sz="2000" dirty="0">
                <a:latin typeface="Century Gothic" pitchFamily="34" charset="0"/>
              </a:rPr>
              <a:t>= I hate</a:t>
            </a:r>
          </a:p>
          <a:p>
            <a:r>
              <a:rPr lang="en-GB" sz="2000" b="1" dirty="0">
                <a:latin typeface="Century Gothic" pitchFamily="34" charset="0"/>
              </a:rPr>
              <a:t>No me </a:t>
            </a:r>
            <a:r>
              <a:rPr lang="en-GB" sz="2000" b="1" dirty="0" err="1">
                <a:latin typeface="Century Gothic" pitchFamily="34" charset="0"/>
              </a:rPr>
              <a:t>gustan</a:t>
            </a:r>
            <a:r>
              <a:rPr lang="en-GB" sz="2000" b="1" dirty="0">
                <a:latin typeface="Century Gothic" pitchFamily="34" charset="0"/>
              </a:rPr>
              <a:t> </a:t>
            </a:r>
            <a:r>
              <a:rPr lang="en-GB" sz="2000" dirty="0">
                <a:latin typeface="Century Gothic" pitchFamily="34" charset="0"/>
              </a:rPr>
              <a:t>= I don’t like. 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811070" y="3436733"/>
            <a:ext cx="666274" cy="597566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6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0000">
            <a:off x="970013" y="901867"/>
            <a:ext cx="2226012" cy="2993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8931241" y="829966"/>
            <a:ext cx="2152650" cy="3076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118" y="848527"/>
            <a:ext cx="2151324" cy="3221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7" name="Oval 16"/>
          <p:cNvSpPr/>
          <p:nvPr/>
        </p:nvSpPr>
        <p:spPr>
          <a:xfrm>
            <a:off x="625789" y="610194"/>
            <a:ext cx="540913" cy="5280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8" name="Oval 17"/>
          <p:cNvSpPr/>
          <p:nvPr/>
        </p:nvSpPr>
        <p:spPr>
          <a:xfrm>
            <a:off x="4181209" y="610194"/>
            <a:ext cx="540913" cy="5280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9" name="Oval 18"/>
          <p:cNvSpPr/>
          <p:nvPr/>
        </p:nvSpPr>
        <p:spPr>
          <a:xfrm>
            <a:off x="8479965" y="612890"/>
            <a:ext cx="540913" cy="5280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33918" y="4132699"/>
            <a:ext cx="36162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2</a:t>
            </a:r>
            <a:r>
              <a:rPr lang="en-GB" sz="2400" dirty="0" smtClean="0"/>
              <a:t>. Me </a:t>
            </a:r>
            <a:r>
              <a:rPr lang="en-GB" sz="2400" b="1" dirty="0" err="1" smtClean="0">
                <a:solidFill>
                  <a:srgbClr val="00B050"/>
                </a:solidFill>
              </a:rPr>
              <a:t>encantó</a:t>
            </a:r>
            <a:r>
              <a:rPr lang="en-GB" sz="2400" dirty="0" smtClean="0"/>
              <a:t> </a:t>
            </a:r>
            <a:r>
              <a:rPr lang="en-GB" sz="2400" dirty="0" err="1" smtClean="0"/>
              <a:t>esta</a:t>
            </a:r>
            <a:r>
              <a:rPr lang="en-GB" sz="2400" dirty="0" smtClean="0"/>
              <a:t> </a:t>
            </a:r>
            <a:r>
              <a:rPr lang="en-GB" sz="2400" dirty="0" err="1" smtClean="0"/>
              <a:t>película</a:t>
            </a:r>
            <a:r>
              <a:rPr lang="en-GB" sz="2400" dirty="0" smtClean="0"/>
              <a:t>, </a:t>
            </a:r>
            <a:r>
              <a:rPr lang="en-GB" sz="2400" dirty="0" err="1" smtClean="0"/>
              <a:t>porque</a:t>
            </a:r>
            <a:r>
              <a:rPr lang="en-GB" sz="2400" dirty="0" smtClean="0"/>
              <a:t> </a:t>
            </a:r>
            <a:r>
              <a:rPr lang="en-GB" sz="2400" b="1" dirty="0" err="1" smtClean="0">
                <a:solidFill>
                  <a:srgbClr val="00B050"/>
                </a:solidFill>
              </a:rPr>
              <a:t>fue</a:t>
            </a:r>
            <a:r>
              <a:rPr lang="en-GB" sz="2400" b="1" dirty="0" smtClean="0">
                <a:solidFill>
                  <a:srgbClr val="00B050"/>
                </a:solidFill>
              </a:rPr>
              <a:t> </a:t>
            </a:r>
            <a:r>
              <a:rPr lang="en-GB" sz="2400" dirty="0" err="1" smtClean="0">
                <a:solidFill>
                  <a:srgbClr val="0070C0"/>
                </a:solidFill>
              </a:rPr>
              <a:t>emocionante</a:t>
            </a:r>
            <a:r>
              <a:rPr lang="en-GB" sz="2400" dirty="0" smtClean="0">
                <a:solidFill>
                  <a:srgbClr val="0070C0"/>
                </a:solidFill>
              </a:rPr>
              <a:t> </a:t>
            </a:r>
            <a:r>
              <a:rPr lang="en-GB" sz="2400" dirty="0" smtClean="0"/>
              <a:t>y </a:t>
            </a:r>
            <a:r>
              <a:rPr lang="en-GB" sz="2400" dirty="0" err="1" smtClean="0">
                <a:solidFill>
                  <a:srgbClr val="7030A0"/>
                </a:solidFill>
              </a:rPr>
              <a:t>había</a:t>
            </a:r>
            <a:r>
              <a:rPr lang="en-GB" sz="2400" dirty="0" smtClean="0"/>
              <a:t> </a:t>
            </a:r>
            <a:r>
              <a:rPr lang="en-GB" sz="2400" dirty="0" err="1" smtClean="0"/>
              <a:t>una</a:t>
            </a:r>
            <a:r>
              <a:rPr lang="en-GB" sz="2400" dirty="0" smtClean="0"/>
              <a:t> </a:t>
            </a:r>
            <a:r>
              <a:rPr lang="en-GB" sz="2400" dirty="0" err="1" smtClean="0"/>
              <a:t>historia</a:t>
            </a:r>
            <a:r>
              <a:rPr lang="en-GB" sz="2400" dirty="0" smtClean="0"/>
              <a:t> </a:t>
            </a:r>
            <a:r>
              <a:rPr lang="en-GB" sz="2400" dirty="0" err="1" smtClean="0">
                <a:solidFill>
                  <a:srgbClr val="0070C0"/>
                </a:solidFill>
              </a:rPr>
              <a:t>buena</a:t>
            </a:r>
            <a:r>
              <a:rPr lang="en-GB" sz="2400" dirty="0" smtClean="0"/>
              <a:t>.  Sin embargo, no me </a:t>
            </a:r>
            <a:r>
              <a:rPr lang="en-GB" sz="2400" b="1" dirty="0" err="1" smtClean="0">
                <a:solidFill>
                  <a:srgbClr val="00B050"/>
                </a:solidFill>
              </a:rPr>
              <a:t>gustaron</a:t>
            </a:r>
            <a:r>
              <a:rPr lang="en-GB" sz="2400" b="1" dirty="0" smtClean="0">
                <a:solidFill>
                  <a:srgbClr val="00B050"/>
                </a:solidFill>
              </a:rPr>
              <a:t> </a:t>
            </a:r>
            <a:r>
              <a:rPr lang="en-GB" sz="2400" dirty="0" smtClean="0"/>
              <a:t>las </a:t>
            </a:r>
            <a:r>
              <a:rPr lang="en-GB" sz="2400" dirty="0" err="1" smtClean="0"/>
              <a:t>partes</a:t>
            </a:r>
            <a:r>
              <a:rPr lang="en-GB" sz="2400" dirty="0" smtClean="0"/>
              <a:t> de </a:t>
            </a:r>
            <a:r>
              <a:rPr lang="en-GB" sz="2400" dirty="0" err="1" smtClean="0"/>
              <a:t>fantasía</a:t>
            </a:r>
            <a:r>
              <a:rPr lang="en-GB" sz="2400" dirty="0" smtClean="0"/>
              <a:t> – </a:t>
            </a:r>
            <a:r>
              <a:rPr lang="en-GB" sz="2400" b="1" dirty="0" err="1" smtClean="0">
                <a:solidFill>
                  <a:srgbClr val="00B050"/>
                </a:solidFill>
              </a:rPr>
              <a:t>fueron</a:t>
            </a:r>
            <a:r>
              <a:rPr lang="en-GB" sz="2400" dirty="0" smtClean="0"/>
              <a:t> </a:t>
            </a:r>
            <a:r>
              <a:rPr lang="en-GB" sz="2400" dirty="0" err="1" smtClean="0">
                <a:solidFill>
                  <a:srgbClr val="0070C0"/>
                </a:solidFill>
              </a:rPr>
              <a:t>tontas</a:t>
            </a:r>
            <a:r>
              <a:rPr lang="en-GB" sz="2400" dirty="0" smtClean="0"/>
              <a:t>.</a:t>
            </a:r>
            <a:endParaRPr lang="en-GB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8065903" y="4132699"/>
            <a:ext cx="38833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3. </a:t>
            </a:r>
            <a:r>
              <a:rPr lang="en-GB" sz="2800" dirty="0"/>
              <a:t>M</a:t>
            </a:r>
            <a:r>
              <a:rPr lang="en-GB" sz="2800" dirty="0" smtClean="0"/>
              <a:t>e </a:t>
            </a:r>
            <a:r>
              <a:rPr lang="en-GB" sz="2800" b="1" dirty="0" err="1" smtClean="0">
                <a:solidFill>
                  <a:srgbClr val="00B050"/>
                </a:solidFill>
              </a:rPr>
              <a:t>gustó</a:t>
            </a:r>
            <a:r>
              <a:rPr lang="en-GB" sz="2800" dirty="0" smtClean="0"/>
              <a:t> mucho </a:t>
            </a:r>
            <a:r>
              <a:rPr lang="en-GB" sz="2800" dirty="0" err="1" smtClean="0"/>
              <a:t>esta</a:t>
            </a:r>
            <a:r>
              <a:rPr lang="en-GB" sz="2800" dirty="0" smtClean="0"/>
              <a:t> </a:t>
            </a:r>
            <a:r>
              <a:rPr lang="en-GB" sz="2800" dirty="0" err="1" smtClean="0"/>
              <a:t>película</a:t>
            </a:r>
            <a:r>
              <a:rPr lang="en-GB" sz="2800" dirty="0" smtClean="0"/>
              <a:t>, </a:t>
            </a:r>
            <a:r>
              <a:rPr lang="en-GB" sz="2800" dirty="0" err="1" smtClean="0"/>
              <a:t>porque</a:t>
            </a:r>
            <a:r>
              <a:rPr lang="en-GB" sz="2800" dirty="0" smtClean="0"/>
              <a:t> </a:t>
            </a:r>
            <a:r>
              <a:rPr lang="en-GB" sz="2800" b="1" dirty="0" err="1" smtClean="0">
                <a:solidFill>
                  <a:srgbClr val="00B050"/>
                </a:solidFill>
              </a:rPr>
              <a:t>fue</a:t>
            </a:r>
            <a:r>
              <a:rPr lang="en-GB" sz="2800" dirty="0" smtClean="0"/>
              <a:t> </a:t>
            </a:r>
            <a:r>
              <a:rPr lang="en-GB" sz="2800" dirty="0" err="1" smtClean="0"/>
              <a:t>una</a:t>
            </a:r>
            <a:r>
              <a:rPr lang="en-GB" sz="2800" dirty="0" smtClean="0"/>
              <a:t> </a:t>
            </a:r>
            <a:r>
              <a:rPr lang="en-GB" sz="2800" dirty="0" err="1" smtClean="0"/>
              <a:t>comedia</a:t>
            </a:r>
            <a:r>
              <a:rPr lang="en-GB" sz="2800" dirty="0" smtClean="0"/>
              <a:t> </a:t>
            </a:r>
            <a:r>
              <a:rPr lang="en-GB" sz="2800" dirty="0" err="1" smtClean="0">
                <a:solidFill>
                  <a:srgbClr val="0070C0"/>
                </a:solidFill>
              </a:rPr>
              <a:t>tonta</a:t>
            </a:r>
            <a:r>
              <a:rPr lang="en-GB" sz="2800" dirty="0" smtClean="0">
                <a:solidFill>
                  <a:srgbClr val="0070C0"/>
                </a:solidFill>
              </a:rPr>
              <a:t> </a:t>
            </a:r>
            <a:r>
              <a:rPr lang="en-GB" sz="2800" dirty="0" smtClean="0"/>
              <a:t>con </a:t>
            </a:r>
            <a:r>
              <a:rPr lang="en-GB" sz="2800" dirty="0" err="1" smtClean="0"/>
              <a:t>muchos</a:t>
            </a:r>
            <a:r>
              <a:rPr lang="en-GB" sz="2800" dirty="0" smtClean="0"/>
              <a:t> </a:t>
            </a:r>
            <a:r>
              <a:rPr lang="en-GB" sz="2800" dirty="0" err="1" smtClean="0"/>
              <a:t>actores</a:t>
            </a:r>
            <a:r>
              <a:rPr lang="en-GB" sz="2800" dirty="0" smtClean="0"/>
              <a:t> </a:t>
            </a:r>
            <a:r>
              <a:rPr lang="en-GB" sz="2800" dirty="0" err="1" smtClean="0">
                <a:solidFill>
                  <a:srgbClr val="0070C0"/>
                </a:solidFill>
              </a:rPr>
              <a:t>buenos</a:t>
            </a:r>
            <a:r>
              <a:rPr lang="en-GB" sz="2800" dirty="0" smtClean="0"/>
              <a:t>, </a:t>
            </a:r>
            <a:r>
              <a:rPr lang="en-GB" sz="2800" dirty="0" err="1" smtClean="0"/>
              <a:t>aunque</a:t>
            </a:r>
            <a:r>
              <a:rPr lang="en-GB" sz="2800" dirty="0" smtClean="0"/>
              <a:t> </a:t>
            </a:r>
            <a:r>
              <a:rPr lang="en-GB" sz="2800" dirty="0" err="1" smtClean="0"/>
              <a:t>los</a:t>
            </a:r>
            <a:r>
              <a:rPr lang="en-GB" sz="2800" dirty="0" smtClean="0"/>
              <a:t> </a:t>
            </a:r>
            <a:r>
              <a:rPr lang="en-GB" sz="2800" dirty="0" err="1" smtClean="0"/>
              <a:t>escenarios</a:t>
            </a:r>
            <a:r>
              <a:rPr lang="en-GB" sz="2800" dirty="0" smtClean="0"/>
              <a:t> </a:t>
            </a:r>
            <a:r>
              <a:rPr lang="en-GB" sz="2800" b="1" dirty="0" err="1" smtClean="0">
                <a:solidFill>
                  <a:srgbClr val="00B050"/>
                </a:solidFill>
              </a:rPr>
              <a:t>fueron</a:t>
            </a:r>
            <a:r>
              <a:rPr lang="en-GB" sz="2800" dirty="0"/>
              <a:t> </a:t>
            </a:r>
            <a:r>
              <a:rPr lang="en-GB" sz="2800" dirty="0" err="1" smtClean="0">
                <a:solidFill>
                  <a:srgbClr val="0070C0"/>
                </a:solidFill>
              </a:rPr>
              <a:t>aburridos</a:t>
            </a:r>
            <a:r>
              <a:rPr lang="en-GB" sz="2800" dirty="0" smtClean="0"/>
              <a:t>.</a:t>
            </a:r>
            <a:endParaRPr lang="en-GB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298814" y="4132699"/>
            <a:ext cx="36831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1. No me </a:t>
            </a:r>
            <a:r>
              <a:rPr lang="en-GB" sz="2800" b="1" dirty="0" err="1" smtClean="0">
                <a:solidFill>
                  <a:srgbClr val="00B050"/>
                </a:solidFill>
              </a:rPr>
              <a:t>gustó</a:t>
            </a:r>
            <a:r>
              <a:rPr lang="en-GB" sz="2800" dirty="0" smtClean="0">
                <a:solidFill>
                  <a:srgbClr val="00B050"/>
                </a:solidFill>
              </a:rPr>
              <a:t> </a:t>
            </a:r>
            <a:r>
              <a:rPr lang="en-GB" sz="2800" dirty="0" err="1" smtClean="0"/>
              <a:t>esta</a:t>
            </a:r>
            <a:r>
              <a:rPr lang="en-GB" sz="2800" dirty="0" smtClean="0"/>
              <a:t> </a:t>
            </a:r>
            <a:r>
              <a:rPr lang="en-GB" sz="2800" dirty="0" err="1" smtClean="0"/>
              <a:t>película</a:t>
            </a:r>
            <a:r>
              <a:rPr lang="en-GB" sz="2800" dirty="0" smtClean="0"/>
              <a:t>, </a:t>
            </a:r>
            <a:r>
              <a:rPr lang="en-GB" sz="2800" dirty="0" err="1" smtClean="0"/>
              <a:t>porque</a:t>
            </a:r>
            <a:r>
              <a:rPr lang="en-GB" sz="2800" dirty="0" smtClean="0"/>
              <a:t> </a:t>
            </a:r>
            <a:r>
              <a:rPr lang="en-GB" sz="2800" b="1" dirty="0" err="1" smtClean="0">
                <a:solidFill>
                  <a:srgbClr val="00B050"/>
                </a:solidFill>
              </a:rPr>
              <a:t>fue</a:t>
            </a:r>
            <a:r>
              <a:rPr lang="en-GB" sz="2800" dirty="0" smtClean="0">
                <a:solidFill>
                  <a:srgbClr val="00B050"/>
                </a:solidFill>
              </a:rPr>
              <a:t> </a:t>
            </a:r>
            <a:r>
              <a:rPr lang="en-GB" sz="2800" dirty="0" err="1" smtClean="0">
                <a:solidFill>
                  <a:srgbClr val="0070C0"/>
                </a:solidFill>
              </a:rPr>
              <a:t>deprimente</a:t>
            </a:r>
            <a:r>
              <a:rPr lang="en-GB" sz="2800" dirty="0" smtClean="0"/>
              <a:t>. Sin embargo, me </a:t>
            </a:r>
            <a:r>
              <a:rPr lang="en-GB" sz="2800" b="1" dirty="0" err="1" smtClean="0">
                <a:solidFill>
                  <a:srgbClr val="00B050"/>
                </a:solidFill>
              </a:rPr>
              <a:t>gustaron</a:t>
            </a:r>
            <a:r>
              <a:rPr lang="en-GB" sz="2800" dirty="0" smtClean="0"/>
              <a:t> </a:t>
            </a:r>
            <a:r>
              <a:rPr lang="en-GB" sz="2800" dirty="0" err="1" smtClean="0"/>
              <a:t>las</a:t>
            </a:r>
            <a:r>
              <a:rPr lang="en-GB" sz="2800" dirty="0" smtClean="0"/>
              <a:t> </a:t>
            </a:r>
            <a:r>
              <a:rPr lang="en-GB" sz="2800" dirty="0" err="1" smtClean="0"/>
              <a:t>partes</a:t>
            </a:r>
            <a:r>
              <a:rPr lang="en-GB" sz="2800" dirty="0" smtClean="0"/>
              <a:t> </a:t>
            </a:r>
            <a:r>
              <a:rPr lang="en-GB" sz="2800" dirty="0" err="1" smtClean="0">
                <a:solidFill>
                  <a:srgbClr val="0070C0"/>
                </a:solidFill>
              </a:rPr>
              <a:t>misteriosas</a:t>
            </a:r>
            <a:r>
              <a:rPr lang="en-GB" sz="2800" dirty="0" smtClean="0">
                <a:solidFill>
                  <a:srgbClr val="0070C0"/>
                </a:solidFill>
              </a:rPr>
              <a:t> </a:t>
            </a:r>
            <a:r>
              <a:rPr lang="en-GB" sz="2800" dirty="0" smtClean="0"/>
              <a:t>y </a:t>
            </a:r>
            <a:r>
              <a:rPr lang="en-GB" sz="2800" b="1" dirty="0" err="1" smtClean="0">
                <a:solidFill>
                  <a:srgbClr val="00B050"/>
                </a:solidFill>
              </a:rPr>
              <a:t>fue</a:t>
            </a:r>
            <a:r>
              <a:rPr lang="en-GB" sz="2800" dirty="0" smtClean="0"/>
              <a:t> </a:t>
            </a:r>
            <a:r>
              <a:rPr lang="en-GB" sz="2800" dirty="0" err="1" smtClean="0">
                <a:solidFill>
                  <a:srgbClr val="0070C0"/>
                </a:solidFill>
              </a:rPr>
              <a:t>sorprendente</a:t>
            </a:r>
            <a:r>
              <a:rPr lang="en-GB" sz="2800" dirty="0" smtClean="0"/>
              <a:t>.</a:t>
            </a:r>
            <a:endParaRPr lang="en-GB" sz="28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390635" y="-86799"/>
            <a:ext cx="65823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 smtClean="0">
                <a:cs typeface="Aharoni" panose="02010803020104030203" pitchFamily="2" charset="-79"/>
              </a:rPr>
              <a:t>¿Te gustó la película?</a:t>
            </a:r>
            <a:endParaRPr lang="fr-FR" sz="3600" b="1" u="sng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7034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52" y="1055999"/>
            <a:ext cx="10854946" cy="5521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9101" y="158777"/>
            <a:ext cx="35108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="1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Justino</a:t>
            </a:r>
            <a:endParaRPr lang="en-GB" sz="7200" b="1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06861" y="1739485"/>
            <a:ext cx="4443212" cy="4154984"/>
          </a:xfrm>
          <a:prstGeom prst="rect">
            <a:avLst/>
          </a:prstGeom>
          <a:ln w="76200">
            <a:solidFill>
              <a:schemeClr val="tx2"/>
            </a:solidFill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chemeClr val="tx2"/>
                </a:solidFill>
              </a:rPr>
              <a:t>En</a:t>
            </a:r>
            <a:r>
              <a:rPr lang="en-GB" sz="2400" dirty="0" smtClean="0">
                <a:solidFill>
                  <a:schemeClr val="tx2"/>
                </a:solidFill>
              </a:rPr>
              <a:t> mi </a:t>
            </a:r>
            <a:r>
              <a:rPr lang="en-GB" sz="2400" dirty="0" err="1" smtClean="0">
                <a:solidFill>
                  <a:schemeClr val="tx2"/>
                </a:solidFill>
              </a:rPr>
              <a:t>opinión</a:t>
            </a:r>
            <a:r>
              <a:rPr lang="en-GB" sz="2400" dirty="0" smtClean="0">
                <a:solidFill>
                  <a:schemeClr val="tx2"/>
                </a:solidFill>
              </a:rPr>
              <a:t>, el </a:t>
            </a:r>
            <a:r>
              <a:rPr lang="en-GB" sz="2400" dirty="0" err="1" smtClean="0">
                <a:solidFill>
                  <a:schemeClr val="tx2"/>
                </a:solidFill>
              </a:rPr>
              <a:t>genero</a:t>
            </a:r>
            <a:r>
              <a:rPr lang="en-GB" sz="2400" dirty="0" smtClean="0">
                <a:solidFill>
                  <a:schemeClr val="tx2"/>
                </a:solidFill>
              </a:rPr>
              <a:t> de la </a:t>
            </a:r>
            <a:r>
              <a:rPr lang="en-GB" sz="2400" dirty="0" err="1" smtClean="0">
                <a:solidFill>
                  <a:schemeClr val="tx2"/>
                </a:solidFill>
              </a:rPr>
              <a:t>película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</a:rPr>
              <a:t>va</a:t>
            </a:r>
            <a:r>
              <a:rPr lang="en-GB" sz="2400" dirty="0" smtClean="0">
                <a:solidFill>
                  <a:schemeClr val="tx2"/>
                </a:solidFill>
              </a:rPr>
              <a:t> a </a:t>
            </a:r>
            <a:r>
              <a:rPr lang="en-GB" sz="2400" dirty="0" err="1" smtClean="0">
                <a:solidFill>
                  <a:schemeClr val="tx2"/>
                </a:solidFill>
              </a:rPr>
              <a:t>ser</a:t>
            </a:r>
            <a:r>
              <a:rPr lang="en-GB" sz="2400" dirty="0" smtClean="0">
                <a:solidFill>
                  <a:schemeClr val="tx2"/>
                </a:solidFill>
              </a:rPr>
              <a:t>…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r>
              <a:rPr lang="en-GB" sz="2400" dirty="0" err="1" smtClean="0">
                <a:solidFill>
                  <a:schemeClr val="tx2"/>
                </a:solidFill>
              </a:rPr>
              <a:t>Pienso</a:t>
            </a:r>
            <a:r>
              <a:rPr lang="en-GB" sz="2400" dirty="0" smtClean="0">
                <a:solidFill>
                  <a:schemeClr val="tx2"/>
                </a:solidFill>
              </a:rPr>
              <a:t> que el </a:t>
            </a:r>
            <a:r>
              <a:rPr lang="en-GB" sz="2400" dirty="0" err="1" smtClean="0">
                <a:solidFill>
                  <a:schemeClr val="tx2"/>
                </a:solidFill>
              </a:rPr>
              <a:t>personaje</a:t>
            </a:r>
            <a:r>
              <a:rPr lang="en-GB" sz="2400" dirty="0" smtClean="0">
                <a:solidFill>
                  <a:schemeClr val="tx2"/>
                </a:solidFill>
              </a:rPr>
              <a:t> principal </a:t>
            </a:r>
            <a:r>
              <a:rPr lang="en-GB" sz="2400" dirty="0" err="1" smtClean="0">
                <a:solidFill>
                  <a:schemeClr val="tx2"/>
                </a:solidFill>
              </a:rPr>
              <a:t>va</a:t>
            </a:r>
            <a:r>
              <a:rPr lang="en-GB" sz="2400" dirty="0" smtClean="0">
                <a:solidFill>
                  <a:schemeClr val="tx2"/>
                </a:solidFill>
              </a:rPr>
              <a:t> a </a:t>
            </a:r>
            <a:r>
              <a:rPr lang="en-GB" sz="2400" dirty="0" err="1" smtClean="0">
                <a:solidFill>
                  <a:schemeClr val="tx2"/>
                </a:solidFill>
              </a:rPr>
              <a:t>ser</a:t>
            </a:r>
            <a:r>
              <a:rPr lang="en-GB" sz="2400" dirty="0" smtClean="0">
                <a:solidFill>
                  <a:schemeClr val="tx2"/>
                </a:solidFill>
              </a:rPr>
              <a:t>…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r>
              <a:rPr lang="en-GB" sz="2400" dirty="0" smtClean="0">
                <a:solidFill>
                  <a:schemeClr val="tx2"/>
                </a:solidFill>
              </a:rPr>
              <a:t>La </a:t>
            </a:r>
            <a:r>
              <a:rPr lang="en-GB" sz="2400" dirty="0" err="1" smtClean="0">
                <a:solidFill>
                  <a:schemeClr val="tx2"/>
                </a:solidFill>
              </a:rPr>
              <a:t>película</a:t>
            </a:r>
            <a:r>
              <a:rPr lang="en-GB" sz="2400" dirty="0" smtClean="0">
                <a:solidFill>
                  <a:schemeClr val="tx2"/>
                </a:solidFill>
              </a:rPr>
              <a:t> se </a:t>
            </a:r>
            <a:r>
              <a:rPr lang="en-GB" sz="2400" dirty="0" err="1" smtClean="0">
                <a:solidFill>
                  <a:schemeClr val="tx2"/>
                </a:solidFill>
              </a:rPr>
              <a:t>puede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</a:rPr>
              <a:t>tratar</a:t>
            </a:r>
            <a:r>
              <a:rPr lang="en-GB" sz="2400" dirty="0" smtClean="0">
                <a:solidFill>
                  <a:schemeClr val="tx2"/>
                </a:solidFill>
              </a:rPr>
              <a:t> de…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r>
              <a:rPr lang="en-GB" sz="2400" dirty="0" err="1" smtClean="0">
                <a:solidFill>
                  <a:schemeClr val="tx2"/>
                </a:solidFill>
              </a:rPr>
              <a:t>Creo</a:t>
            </a:r>
            <a:r>
              <a:rPr lang="en-GB" sz="2400" dirty="0" smtClean="0">
                <a:solidFill>
                  <a:schemeClr val="tx2"/>
                </a:solidFill>
              </a:rPr>
              <a:t> que la </a:t>
            </a:r>
            <a:r>
              <a:rPr lang="en-GB" sz="2400" dirty="0" err="1" smtClean="0">
                <a:solidFill>
                  <a:schemeClr val="tx2"/>
                </a:solidFill>
              </a:rPr>
              <a:t>historia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</a:rPr>
              <a:t>va</a:t>
            </a:r>
            <a:r>
              <a:rPr lang="en-GB" sz="2400" dirty="0" smtClean="0">
                <a:solidFill>
                  <a:schemeClr val="tx2"/>
                </a:solidFill>
              </a:rPr>
              <a:t> a </a:t>
            </a:r>
            <a:r>
              <a:rPr lang="en-GB" sz="2400" dirty="0" err="1" smtClean="0">
                <a:solidFill>
                  <a:schemeClr val="tx2"/>
                </a:solidFill>
              </a:rPr>
              <a:t>ser</a:t>
            </a:r>
            <a:r>
              <a:rPr lang="en-GB" sz="2400" dirty="0" smtClean="0">
                <a:solidFill>
                  <a:schemeClr val="tx2"/>
                </a:solidFill>
              </a:rPr>
              <a:t>…</a:t>
            </a:r>
          </a:p>
          <a:p>
            <a:endParaRPr lang="en-GB" sz="2400" dirty="0">
              <a:solidFill>
                <a:schemeClr val="tx2"/>
              </a:solidFill>
            </a:endParaRPr>
          </a:p>
          <a:p>
            <a:r>
              <a:rPr lang="en-GB" sz="2400" dirty="0" smtClean="0">
                <a:solidFill>
                  <a:schemeClr val="tx2"/>
                </a:solidFill>
              </a:rPr>
              <a:t>Al final </a:t>
            </a:r>
            <a:r>
              <a:rPr lang="en-GB" sz="2400" dirty="0" err="1" smtClean="0">
                <a:solidFill>
                  <a:schemeClr val="tx2"/>
                </a:solidFill>
              </a:rPr>
              <a:t>Justino</a:t>
            </a:r>
            <a:r>
              <a:rPr lang="en-GB" sz="2400" dirty="0" smtClean="0">
                <a:solidFill>
                  <a:schemeClr val="tx2"/>
                </a:solidFill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</a:rPr>
              <a:t>va</a:t>
            </a:r>
            <a:r>
              <a:rPr lang="en-GB" sz="2400" dirty="0" smtClean="0">
                <a:solidFill>
                  <a:schemeClr val="tx2"/>
                </a:solidFill>
              </a:rPr>
              <a:t> a… 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7913" y="372514"/>
            <a:ext cx="6764285" cy="46166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Adivina</a:t>
            </a:r>
            <a:r>
              <a:rPr lang="en-GB" sz="24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que </a:t>
            </a:r>
            <a:r>
              <a:rPr lang="en-GB" sz="2400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va</a:t>
            </a:r>
            <a:r>
              <a:rPr lang="en-GB" sz="24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a </a:t>
            </a:r>
            <a:r>
              <a:rPr lang="en-GB" sz="2400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pasar</a:t>
            </a:r>
            <a:r>
              <a:rPr lang="en-GB" sz="24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r>
              <a:rPr lang="en-GB" sz="2400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en</a:t>
            </a:r>
            <a:r>
              <a:rPr lang="en-GB" sz="24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el </a:t>
            </a:r>
            <a:r>
              <a:rPr lang="en-GB" sz="2400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cortometraje</a:t>
            </a:r>
            <a:r>
              <a:rPr lang="en-GB" sz="2400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  <a:endParaRPr lang="en-GB" sz="2400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35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57"/>
          <a:stretch/>
        </p:blipFill>
        <p:spPr>
          <a:xfrm>
            <a:off x="0" y="0"/>
            <a:ext cx="12192000" cy="623337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207616" y="476518"/>
            <a:ext cx="5589431" cy="396669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 err="1" smtClean="0">
                <a:latin typeface="Segoe Print" panose="02000600000000000000" pitchFamily="2" charset="0"/>
              </a:rPr>
              <a:t>Escucha</a:t>
            </a:r>
            <a:r>
              <a:rPr lang="en-GB" sz="2800" b="1" dirty="0" smtClean="0">
                <a:latin typeface="Segoe Print" panose="02000600000000000000" pitchFamily="2" charset="0"/>
              </a:rPr>
              <a:t> la </a:t>
            </a:r>
            <a:r>
              <a:rPr lang="en-GB" sz="2800" b="1" dirty="0" err="1" smtClean="0">
                <a:latin typeface="Segoe Print" panose="02000600000000000000" pitchFamily="2" charset="0"/>
              </a:rPr>
              <a:t>banda</a:t>
            </a:r>
            <a:r>
              <a:rPr lang="en-GB" sz="2800" b="1" dirty="0" smtClean="0">
                <a:latin typeface="Segoe Print" panose="02000600000000000000" pitchFamily="2" charset="0"/>
              </a:rPr>
              <a:t> </a:t>
            </a:r>
            <a:r>
              <a:rPr lang="en-GB" sz="2800" b="1" dirty="0" err="1" smtClean="0">
                <a:latin typeface="Segoe Print" panose="02000600000000000000" pitchFamily="2" charset="0"/>
              </a:rPr>
              <a:t>sonora</a:t>
            </a:r>
            <a:r>
              <a:rPr lang="en-GB" sz="2800" b="1" dirty="0" smtClean="0">
                <a:latin typeface="Segoe Print" panose="02000600000000000000" pitchFamily="2" charset="0"/>
              </a:rPr>
              <a:t> del </a:t>
            </a:r>
            <a:r>
              <a:rPr lang="en-GB" sz="2800" b="1" dirty="0" err="1" smtClean="0">
                <a:latin typeface="Segoe Print" panose="02000600000000000000" pitchFamily="2" charset="0"/>
              </a:rPr>
              <a:t>cortometraje</a:t>
            </a:r>
            <a:r>
              <a:rPr lang="en-GB" sz="2800" b="1" dirty="0" smtClean="0">
                <a:latin typeface="Segoe Print" panose="02000600000000000000" pitchFamily="2" charset="0"/>
              </a:rPr>
              <a:t>.</a:t>
            </a:r>
          </a:p>
          <a:p>
            <a:endParaRPr lang="en-GB" sz="2800" dirty="0">
              <a:latin typeface="Segoe Print" panose="02000600000000000000" pitchFamily="2" charset="0"/>
            </a:endParaRPr>
          </a:p>
          <a:p>
            <a:r>
              <a:rPr lang="en-GB" sz="2800" dirty="0" smtClean="0">
                <a:latin typeface="Segoe Print" panose="02000600000000000000" pitchFamily="2" charset="0"/>
              </a:rPr>
              <a:t>¿</a:t>
            </a:r>
            <a:r>
              <a:rPr lang="en-GB" sz="2800" dirty="0" err="1" smtClean="0">
                <a:latin typeface="Segoe Print" panose="02000600000000000000" pitchFamily="2" charset="0"/>
              </a:rPr>
              <a:t>Qué</a:t>
            </a:r>
            <a:r>
              <a:rPr lang="en-GB" sz="2800" dirty="0" smtClean="0">
                <a:latin typeface="Segoe Print" panose="02000600000000000000" pitchFamily="2" charset="0"/>
              </a:rPr>
              <a:t> </a:t>
            </a:r>
            <a:r>
              <a:rPr lang="en-GB" sz="2800" dirty="0" err="1" smtClean="0">
                <a:latin typeface="Segoe Print" panose="02000600000000000000" pitchFamily="2" charset="0"/>
              </a:rPr>
              <a:t>genero</a:t>
            </a:r>
            <a:r>
              <a:rPr lang="en-GB" sz="2800" dirty="0" smtClean="0">
                <a:latin typeface="Segoe Print" panose="02000600000000000000" pitchFamily="2" charset="0"/>
              </a:rPr>
              <a:t> de </a:t>
            </a:r>
            <a:r>
              <a:rPr lang="en-GB" sz="2800" dirty="0" err="1" smtClean="0">
                <a:latin typeface="Segoe Print" panose="02000600000000000000" pitchFamily="2" charset="0"/>
              </a:rPr>
              <a:t>música</a:t>
            </a:r>
            <a:r>
              <a:rPr lang="en-GB" sz="2800" dirty="0" smtClean="0">
                <a:latin typeface="Segoe Print" panose="02000600000000000000" pitchFamily="2" charset="0"/>
              </a:rPr>
              <a:t> </a:t>
            </a:r>
            <a:r>
              <a:rPr lang="en-GB" sz="2800" dirty="0" err="1" smtClean="0">
                <a:latin typeface="Segoe Print" panose="02000600000000000000" pitchFamily="2" charset="0"/>
              </a:rPr>
              <a:t>es</a:t>
            </a:r>
            <a:r>
              <a:rPr lang="en-GB" sz="2800" dirty="0" smtClean="0">
                <a:latin typeface="Segoe Print" panose="02000600000000000000" pitchFamily="2" charset="0"/>
              </a:rPr>
              <a:t>?</a:t>
            </a:r>
          </a:p>
          <a:p>
            <a:endParaRPr lang="en-GB" sz="2800" dirty="0">
              <a:latin typeface="Segoe Print" panose="02000600000000000000" pitchFamily="2" charset="0"/>
            </a:endParaRPr>
          </a:p>
          <a:p>
            <a:r>
              <a:rPr lang="en-GB" sz="2800" dirty="0" smtClean="0">
                <a:latin typeface="Segoe Print" panose="02000600000000000000" pitchFamily="2" charset="0"/>
              </a:rPr>
              <a:t>¿</a:t>
            </a:r>
            <a:r>
              <a:rPr lang="en-GB" sz="2800" dirty="0" err="1">
                <a:latin typeface="Segoe Print" panose="02000600000000000000" pitchFamily="2" charset="0"/>
              </a:rPr>
              <a:t>T</a:t>
            </a:r>
            <a:r>
              <a:rPr lang="en-GB" sz="2800" dirty="0" err="1" smtClean="0">
                <a:latin typeface="Segoe Print" panose="02000600000000000000" pitchFamily="2" charset="0"/>
              </a:rPr>
              <a:t>e</a:t>
            </a:r>
            <a:r>
              <a:rPr lang="en-GB" sz="2800" dirty="0" smtClean="0">
                <a:latin typeface="Segoe Print" panose="02000600000000000000" pitchFamily="2" charset="0"/>
              </a:rPr>
              <a:t> </a:t>
            </a:r>
            <a:r>
              <a:rPr lang="en-GB" sz="2800" dirty="0" err="1" smtClean="0">
                <a:latin typeface="Segoe Print" panose="02000600000000000000" pitchFamily="2" charset="0"/>
              </a:rPr>
              <a:t>gusta</a:t>
            </a:r>
            <a:r>
              <a:rPr lang="en-GB" sz="2800" dirty="0" smtClean="0">
                <a:latin typeface="Segoe Print" panose="02000600000000000000" pitchFamily="2" charset="0"/>
              </a:rPr>
              <a:t> la </a:t>
            </a:r>
            <a:r>
              <a:rPr lang="en-GB" sz="2800" dirty="0" err="1" smtClean="0">
                <a:latin typeface="Segoe Print" panose="02000600000000000000" pitchFamily="2" charset="0"/>
              </a:rPr>
              <a:t>música</a:t>
            </a:r>
            <a:r>
              <a:rPr lang="en-GB" sz="2800" dirty="0" smtClean="0">
                <a:latin typeface="Segoe Print" panose="02000600000000000000" pitchFamily="2" charset="0"/>
              </a:rPr>
              <a:t>?</a:t>
            </a:r>
          </a:p>
          <a:p>
            <a:endParaRPr lang="en-GB" sz="2800" dirty="0">
              <a:latin typeface="Segoe Print" panose="02000600000000000000" pitchFamily="2" charset="0"/>
            </a:endParaRPr>
          </a:p>
          <a:p>
            <a:r>
              <a:rPr lang="en-GB" sz="2800" dirty="0" smtClean="0">
                <a:latin typeface="Segoe Print" panose="02000600000000000000" pitchFamily="2" charset="0"/>
              </a:rPr>
              <a:t>¿</a:t>
            </a:r>
            <a:r>
              <a:rPr lang="en-GB" sz="2800" dirty="0" err="1" smtClean="0">
                <a:latin typeface="Segoe Print" panose="02000600000000000000" pitchFamily="2" charset="0"/>
              </a:rPr>
              <a:t>Qué</a:t>
            </a:r>
            <a:r>
              <a:rPr lang="en-GB" sz="2800" dirty="0" smtClean="0">
                <a:latin typeface="Segoe Print" panose="02000600000000000000" pitchFamily="2" charset="0"/>
              </a:rPr>
              <a:t> </a:t>
            </a:r>
            <a:r>
              <a:rPr lang="en-GB" sz="2800" dirty="0" err="1" smtClean="0">
                <a:latin typeface="Segoe Print" panose="02000600000000000000" pitchFamily="2" charset="0"/>
              </a:rPr>
              <a:t>atmósfera</a:t>
            </a:r>
            <a:r>
              <a:rPr lang="en-GB" sz="2800" dirty="0" smtClean="0">
                <a:latin typeface="Segoe Print" panose="02000600000000000000" pitchFamily="2" charset="0"/>
              </a:rPr>
              <a:t> </a:t>
            </a:r>
            <a:r>
              <a:rPr lang="en-GB" sz="2800" dirty="0" err="1" smtClean="0">
                <a:latin typeface="Segoe Print" panose="02000600000000000000" pitchFamily="2" charset="0"/>
              </a:rPr>
              <a:t>crea</a:t>
            </a:r>
            <a:r>
              <a:rPr lang="en-GB" sz="2800" dirty="0" smtClean="0">
                <a:latin typeface="Segoe Print" panose="02000600000000000000" pitchFamily="2" charset="0"/>
              </a:rPr>
              <a:t>?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4546" y="6194738"/>
            <a:ext cx="11912958" cy="5847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</a:rPr>
              <a:t>Challenge:  How many genres of music can you name in Spanish?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07616" y="4636394"/>
            <a:ext cx="5589431" cy="127500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Extension: Write a description of how the music makes you feel</a:t>
            </a:r>
          </a:p>
          <a:p>
            <a:pPr algn="ctr"/>
            <a:r>
              <a:rPr lang="en-GB" sz="2800" b="1" dirty="0" smtClean="0"/>
              <a:t>Me </a:t>
            </a:r>
            <a:r>
              <a:rPr lang="en-GB" sz="2800" b="1" dirty="0" err="1" smtClean="0"/>
              <a:t>hace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sentir</a:t>
            </a:r>
            <a:r>
              <a:rPr lang="en-GB" sz="2800" b="1" dirty="0" smtClean="0"/>
              <a:t> = it makes me feel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6769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0406" y="649107"/>
            <a:ext cx="952109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Vamos</a:t>
            </a:r>
            <a:r>
              <a:rPr lang="en-GB" sz="8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a </a:t>
            </a:r>
            <a:r>
              <a:rPr lang="en-GB" sz="8800" b="1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ver</a:t>
            </a:r>
            <a:r>
              <a:rPr lang="en-GB" sz="8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el </a:t>
            </a:r>
            <a:r>
              <a:rPr lang="en-GB" sz="8800" b="1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cortometraje</a:t>
            </a:r>
            <a:endParaRPr lang="en-GB" sz="8800" b="1" dirty="0" smtClean="0">
              <a:solidFill>
                <a:schemeClr val="tx2"/>
              </a:solidFill>
              <a:latin typeface="Segoe Print" panose="02000600000000000000" pitchFamily="2" charset="0"/>
            </a:endParaRPr>
          </a:p>
          <a:p>
            <a:pPr algn="ctr"/>
            <a:r>
              <a:rPr lang="en-GB" sz="8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 </a:t>
            </a:r>
          </a:p>
          <a:p>
            <a:pPr algn="ctr"/>
            <a:r>
              <a:rPr lang="en-GB" sz="8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‘</a:t>
            </a:r>
            <a:r>
              <a:rPr lang="en-GB" sz="8800" b="1" dirty="0" err="1" smtClean="0">
                <a:solidFill>
                  <a:schemeClr val="tx2"/>
                </a:solidFill>
                <a:latin typeface="Segoe Print" panose="02000600000000000000" pitchFamily="2" charset="0"/>
              </a:rPr>
              <a:t>Justino</a:t>
            </a:r>
            <a:r>
              <a:rPr lang="en-GB" sz="88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’</a:t>
            </a:r>
            <a:endParaRPr lang="en-GB" sz="8800" b="1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75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B0072994B1EBD47A20D76CDA9371EA7" ma:contentTypeVersion="1" ma:contentTypeDescription="Create a new document." ma:contentTypeScope="" ma:versionID="599697c53f3d6bcda38da4d32024b115">
  <xsd:schema xmlns:xsd="http://www.w3.org/2001/XMLSchema" xmlns:xs="http://www.w3.org/2001/XMLSchema" xmlns:p="http://schemas.microsoft.com/office/2006/metadata/properties" xmlns:ns2="ee397680-f190-4e6d-8975-a255f171bc32" targetNamespace="http://schemas.microsoft.com/office/2006/metadata/properties" ma:root="true" ma:fieldsID="464858e16ac1ec8bb2944eff12a94134" ns2:_="">
    <xsd:import namespace="ee397680-f190-4e6d-8975-a255f171bc3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97680-f190-4e6d-8975-a255f171bc3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F92027-EB0A-46FE-85A9-4D1DB96591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E06C4E-3F32-41AE-9849-BEA57EA92FCB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991B8879-95DB-40B7-B50C-AE60DB5F8A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397680-f190-4e6d-8975-a255f171bc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656D5CB-FD7A-48BF-B51C-29EFE0FF9FC6}">
  <ds:schemaRefs>
    <ds:schemaRef ds:uri="http://schemas.microsoft.com/office/infopath/2007/PartnerControls"/>
    <ds:schemaRef ds:uri="ee397680-f190-4e6d-8975-a255f171bc32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terms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1229</Words>
  <Application>Microsoft Office PowerPoint</Application>
  <PresentationFormat>Widescreen</PresentationFormat>
  <Paragraphs>362</Paragraphs>
  <Slides>26</Slides>
  <Notes>1</Notes>
  <HiddenSlides>5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Aharoni</vt:lpstr>
      <vt:lpstr>Arial</vt:lpstr>
      <vt:lpstr>Calibri</vt:lpstr>
      <vt:lpstr>Calibri Light</vt:lpstr>
      <vt:lpstr>Century Gothic</vt:lpstr>
      <vt:lpstr>Comic Sans MS</vt:lpstr>
      <vt:lpstr>Segoe Print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Harris Federation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McLaughlan (HAGR)</dc:creator>
  <cp:lastModifiedBy>Amy Longley-Cook (HAGR)</cp:lastModifiedBy>
  <cp:revision>32</cp:revision>
  <cp:lastPrinted>2016-05-27T11:26:47Z</cp:lastPrinted>
  <dcterms:created xsi:type="dcterms:W3CDTF">2016-05-26T14:01:15Z</dcterms:created>
  <dcterms:modified xsi:type="dcterms:W3CDTF">2016-09-29T12:14:04Z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0x0101007B0072994B1EBD47A20D76CDA9371EA7</vt:lpwstr>
  </property>
</Properties>
</file>