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1" r:id="rId2"/>
    <p:sldId id="372" r:id="rId3"/>
    <p:sldId id="373" r:id="rId4"/>
    <p:sldId id="352" r:id="rId5"/>
    <p:sldId id="353" r:id="rId6"/>
    <p:sldId id="354" r:id="rId7"/>
    <p:sldId id="355" r:id="rId8"/>
    <p:sldId id="356" r:id="rId9"/>
    <p:sldId id="35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66CC"/>
    <a:srgbClr val="FFFF99"/>
    <a:srgbClr val="0000FF"/>
    <a:srgbClr val="CCFFFF"/>
    <a:srgbClr val="99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1" autoAdjust="0"/>
    <p:restoredTop sz="94660"/>
  </p:normalViewPr>
  <p:slideViewPr>
    <p:cSldViewPr>
      <p:cViewPr>
        <p:scale>
          <a:sx n="80" d="100"/>
          <a:sy n="80" d="100"/>
        </p:scale>
        <p:origin x="-272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D88CC-9B29-482A-A758-668BB31DFB93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D6299-AE15-4097-939C-D760D0E4AF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99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391CB-6ED4-46A7-9CC6-26DA239521C7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24E4-FA3A-43DC-B1F3-DF2722724A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153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1376-7221-4223-9FA9-E8F2D01CDD83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826-9BCE-48DC-92C2-8BDCB700D9DD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C099-0D9B-4BD9-A251-93437D7E20EB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5437-F93F-4290-98BE-73D87AF69AEF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63B-6424-422D-83D4-370F4B66A6B5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6BC4-2BBE-4566-B542-FA38DA9D56EF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E47B-4EC2-4F96-8AC1-AE5C9BF17188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1A6-678C-4400-B864-D70510401AEE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E063-2806-4CD3-84A5-4DB920EB4D78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8CBB-3CF1-40F9-A22C-40565AD496F8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9CDD-4751-46A7-A7C0-FF691C957534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20CCB-52D2-436B-8406-9C47F53FC475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qbz91ev_1H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4176464" cy="396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839165" y="2167989"/>
            <a:ext cx="445346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sz="3600" b="1" dirty="0" smtClean="0">
                <a:latin typeface="Century Gothic" pitchFamily="34" charset="0"/>
              </a:rPr>
              <a:t>LE POISSON ROUGE</a:t>
            </a:r>
            <a:endParaRPr lang="en-GB" sz="3600" dirty="0">
              <a:latin typeface="Century Gothic" pitchFamily="34" charset="0"/>
            </a:endParaRPr>
          </a:p>
        </p:txBody>
      </p:sp>
      <p:pic>
        <p:nvPicPr>
          <p:cNvPr id="10" name="Picture 2" descr="http://i.ytimg.com/vi/qbz91ev_1H0/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356992"/>
            <a:ext cx="4104456" cy="30783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710" y="5140036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UN COURT-MÉTRAGE </a:t>
            </a:r>
            <a:r>
              <a:rPr lang="fr-FR" sz="2400" dirty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DE CÉDRIC KLAPISH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62400" y="120134"/>
            <a:ext cx="49340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https://www.youtube.com/watch?v=qbz91ev_1H0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56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0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u="sng" dirty="0" smtClean="0">
                <a:latin typeface="Century Gothic" pitchFamily="34" charset="0"/>
              </a:rPr>
              <a:t>Vrai ou faux ? Si c’est faux, corrige la phrase…</a:t>
            </a:r>
            <a:r>
              <a:rPr lang="en-GB" sz="2200" dirty="0" smtClean="0">
                <a:latin typeface="Century Gothic" pitchFamily="34" charset="0"/>
              </a:rPr>
              <a:t> </a:t>
            </a:r>
            <a:r>
              <a:rPr lang="fr-FR" sz="2200" dirty="0" smtClean="0">
                <a:latin typeface="Century Gothic" pitchFamily="34" charset="0"/>
              </a:rPr>
              <a:t> (</a:t>
            </a:r>
            <a:r>
              <a:rPr lang="fr-FR" sz="2200" b="1" u="sng" dirty="0" err="1" smtClean="0">
                <a:latin typeface="Century Gothic" pitchFamily="34" charset="0"/>
              </a:rPr>
              <a:t>True</a:t>
            </a:r>
            <a:r>
              <a:rPr lang="fr-FR" sz="2200" b="1" u="sng" dirty="0" smtClean="0">
                <a:latin typeface="Century Gothic" pitchFamily="34" charset="0"/>
              </a:rPr>
              <a:t> or false ? )</a:t>
            </a:r>
            <a:endParaRPr lang="en-GB" sz="2200" dirty="0" smtClean="0">
              <a:latin typeface="Century Gothic" pitchFamily="34" charset="0"/>
            </a:endParaRPr>
          </a:p>
          <a:p>
            <a:r>
              <a:rPr lang="fr-FR" sz="2200" dirty="0" smtClean="0">
                <a:latin typeface="Century Gothic" pitchFamily="34" charset="0"/>
              </a:rPr>
              <a:t> </a:t>
            </a:r>
          </a:p>
          <a:p>
            <a:r>
              <a:rPr lang="fr-FR" sz="2500" dirty="0" smtClean="0">
                <a:latin typeface="Century Gothic" pitchFamily="34" charset="0"/>
              </a:rPr>
              <a:t>1. L’actrice principale porte un tailleur rouge. =  </a:t>
            </a:r>
            <a:r>
              <a:rPr lang="fr-FR" sz="2500" b="1" dirty="0" smtClean="0">
                <a:solidFill>
                  <a:srgbClr val="FF0000"/>
                </a:solidFill>
                <a:latin typeface="Century Gothic" pitchFamily="34" charset="0"/>
              </a:rPr>
              <a:t>FAUX</a:t>
            </a:r>
            <a:endParaRPr lang="en-GB" sz="25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L’actrice principale porte un tailleur </a:t>
            </a:r>
            <a:r>
              <a:rPr lang="fr-FR" sz="2500" u="sng" dirty="0" smtClean="0">
                <a:solidFill>
                  <a:srgbClr val="FF0000"/>
                </a:solidFill>
                <a:latin typeface="Century Gothic" pitchFamily="34" charset="0"/>
              </a:rPr>
              <a:t>GRIS</a:t>
            </a:r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  <a:endParaRPr lang="en-GB" sz="25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2500" dirty="0" smtClean="0">
              <a:latin typeface="Century Gothic" pitchFamily="34" charset="0"/>
            </a:endParaRPr>
          </a:p>
          <a:p>
            <a:r>
              <a:rPr lang="fr-FR" sz="2500" dirty="0" smtClean="0">
                <a:latin typeface="Century Gothic" pitchFamily="34" charset="0"/>
              </a:rPr>
              <a:t>2. Elle a dans ses bras une cage avec un hamster. =</a:t>
            </a:r>
            <a:endParaRPr lang="en-GB" sz="2500" dirty="0" smtClean="0">
              <a:latin typeface="Century Gothic" pitchFamily="34" charset="0"/>
            </a:endParaRPr>
          </a:p>
          <a:p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  </a:t>
            </a:r>
            <a:r>
              <a:rPr lang="fr-FR" sz="2500" b="1" dirty="0" smtClean="0">
                <a:solidFill>
                  <a:srgbClr val="FF0000"/>
                </a:solidFill>
                <a:latin typeface="Century Gothic" pitchFamily="34" charset="0"/>
              </a:rPr>
              <a:t>FAUX</a:t>
            </a:r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 - Elle a dans ses bras une cage avec un </a:t>
            </a:r>
            <a:r>
              <a:rPr lang="fr-FR" sz="2500" u="sng" dirty="0" smtClean="0">
                <a:solidFill>
                  <a:srgbClr val="FF0000"/>
                </a:solidFill>
                <a:latin typeface="Century Gothic" pitchFamily="34" charset="0"/>
              </a:rPr>
              <a:t>poisson rouge</a:t>
            </a:r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</a:p>
          <a:p>
            <a:endParaRPr lang="fr-FR" sz="2500" dirty="0" smtClean="0">
              <a:latin typeface="Century Gothic" pitchFamily="34" charset="0"/>
            </a:endParaRPr>
          </a:p>
          <a:p>
            <a:r>
              <a:rPr lang="fr-FR" sz="2500" dirty="0" smtClean="0">
                <a:latin typeface="Century Gothic" pitchFamily="34" charset="0"/>
              </a:rPr>
              <a:t>3. Elle parle toute seule. =  </a:t>
            </a:r>
          </a:p>
          <a:p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  </a:t>
            </a:r>
            <a:r>
              <a:rPr lang="fr-FR" sz="2500" b="1" dirty="0" smtClean="0">
                <a:solidFill>
                  <a:srgbClr val="FF0000"/>
                </a:solidFill>
                <a:latin typeface="Century Gothic" pitchFamily="34" charset="0"/>
              </a:rPr>
              <a:t>VRAI</a:t>
            </a:r>
            <a:endParaRPr lang="fr-FR" sz="25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fr-FR" sz="2500" dirty="0" smtClean="0">
              <a:latin typeface="Century Gothic" pitchFamily="34" charset="0"/>
            </a:endParaRPr>
          </a:p>
          <a:p>
            <a:r>
              <a:rPr lang="fr-FR" sz="2500" dirty="0" smtClean="0">
                <a:latin typeface="Century Gothic" pitchFamily="34" charset="0"/>
              </a:rPr>
              <a:t>4. La musique du film est de la musique rock. =  </a:t>
            </a:r>
          </a:p>
          <a:p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  </a:t>
            </a:r>
            <a:r>
              <a:rPr lang="fr-FR" sz="2500" b="1" dirty="0" smtClean="0">
                <a:solidFill>
                  <a:srgbClr val="FF0000"/>
                </a:solidFill>
                <a:latin typeface="Century Gothic" pitchFamily="34" charset="0"/>
              </a:rPr>
              <a:t>FAUX</a:t>
            </a:r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 - La musique du film est de la musique rock </a:t>
            </a:r>
            <a:r>
              <a:rPr lang="fr-FR" sz="2500" u="sng" dirty="0" smtClean="0">
                <a:solidFill>
                  <a:srgbClr val="FF0000"/>
                </a:solidFill>
                <a:latin typeface="Century Gothic" pitchFamily="34" charset="0"/>
              </a:rPr>
              <a:t>et classique</a:t>
            </a:r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</a:p>
          <a:p>
            <a:endParaRPr lang="fr-FR" sz="2500" dirty="0" smtClean="0">
              <a:latin typeface="Century Gothic" pitchFamily="34" charset="0"/>
            </a:endParaRPr>
          </a:p>
          <a:p>
            <a:r>
              <a:rPr lang="fr-FR" sz="2500" dirty="0" smtClean="0">
                <a:latin typeface="Century Gothic" pitchFamily="34" charset="0"/>
              </a:rPr>
              <a:t>5. Il ya beaucoup de voitures. =</a:t>
            </a:r>
          </a:p>
          <a:p>
            <a:r>
              <a:rPr lang="fr-FR" sz="2500" dirty="0" smtClean="0">
                <a:solidFill>
                  <a:srgbClr val="FF0000"/>
                </a:solidFill>
                <a:latin typeface="Century Gothic" pitchFamily="34" charset="0"/>
              </a:rPr>
              <a:t>  </a:t>
            </a:r>
            <a:r>
              <a:rPr lang="fr-FR" sz="2500" b="1" dirty="0" smtClean="0">
                <a:solidFill>
                  <a:srgbClr val="FF0000"/>
                </a:solidFill>
                <a:latin typeface="Century Gothic" pitchFamily="34" charset="0"/>
              </a:rPr>
              <a:t>VRAI</a:t>
            </a:r>
            <a:endParaRPr lang="fr-FR" sz="25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 smtClean="0">
              <a:latin typeface="Century Gothic" pitchFamily="34" charset="0"/>
            </a:endParaRPr>
          </a:p>
          <a:p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8100" y="228600"/>
            <a:ext cx="91440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latin typeface="Century Gothic" pitchFamily="34" charset="0"/>
              </a:rPr>
              <a:t>6. Elle a l’air heureuse / contente. =</a:t>
            </a:r>
          </a:p>
          <a:p>
            <a:r>
              <a:rPr lang="fr-FR" sz="2600" dirty="0">
                <a:solidFill>
                  <a:srgbClr val="FF0000"/>
                </a:solidFill>
                <a:latin typeface="Century Gothic" pitchFamily="34" charset="0"/>
              </a:rPr>
              <a:t>  </a:t>
            </a:r>
            <a:r>
              <a:rPr lang="fr-FR" sz="2600" b="1" dirty="0">
                <a:solidFill>
                  <a:srgbClr val="FF0000"/>
                </a:solidFill>
                <a:latin typeface="Century Gothic" pitchFamily="34" charset="0"/>
              </a:rPr>
              <a:t>FAUX</a:t>
            </a:r>
            <a:r>
              <a:rPr lang="fr-FR" sz="2600" dirty="0">
                <a:solidFill>
                  <a:srgbClr val="FF0000"/>
                </a:solidFill>
                <a:latin typeface="Century Gothic" pitchFamily="34" charset="0"/>
              </a:rPr>
              <a:t> - Elle a l’air </a:t>
            </a:r>
            <a:r>
              <a:rPr lang="fr-FR" sz="2600" u="sng" dirty="0">
                <a:solidFill>
                  <a:srgbClr val="FF0000"/>
                </a:solidFill>
                <a:latin typeface="Century Gothic" pitchFamily="34" charset="0"/>
              </a:rPr>
              <a:t>triste / énervée / perdue…</a:t>
            </a:r>
          </a:p>
          <a:p>
            <a:endParaRPr lang="fr-FR" sz="26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fr-FR" sz="2600" dirty="0" smtClean="0">
                <a:solidFill>
                  <a:prstClr val="black"/>
                </a:solidFill>
                <a:latin typeface="Century Gothic" pitchFamily="34" charset="0"/>
              </a:rPr>
              <a:t>7. L’aquarium tombe par terre sur la route. </a:t>
            </a:r>
            <a:r>
              <a:rPr lang="fr-FR" sz="2600" dirty="0" smtClean="0">
                <a:latin typeface="Century Gothic" pitchFamily="34" charset="0"/>
              </a:rPr>
              <a:t>=</a:t>
            </a:r>
            <a:endParaRPr lang="en-GB" sz="2600" dirty="0" smtClean="0">
              <a:latin typeface="Century Gothic" pitchFamily="34" charset="0"/>
            </a:endParaRPr>
          </a:p>
          <a:p>
            <a:r>
              <a:rPr lang="fr-FR" sz="2600" b="1" dirty="0" smtClean="0">
                <a:solidFill>
                  <a:srgbClr val="FF0000"/>
                </a:solidFill>
                <a:latin typeface="Century Gothic" pitchFamily="34" charset="0"/>
              </a:rPr>
              <a:t>VRAI</a:t>
            </a:r>
            <a:endParaRPr lang="fr-FR" sz="2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fr-FR" sz="2600" dirty="0" smtClean="0">
              <a:latin typeface="Century Gothic" pitchFamily="34" charset="0"/>
            </a:endParaRPr>
          </a:p>
          <a:p>
            <a:r>
              <a:rPr lang="fr-FR" sz="2600" dirty="0" smtClean="0">
                <a:solidFill>
                  <a:prstClr val="black"/>
                </a:solidFill>
                <a:latin typeface="Century Gothic" pitchFamily="34" charset="0"/>
              </a:rPr>
              <a:t>8. Le femme est très calme. </a:t>
            </a:r>
            <a:r>
              <a:rPr lang="fr-FR" sz="2600" dirty="0" smtClean="0">
                <a:solidFill>
                  <a:srgbClr val="FF0000"/>
                </a:solidFill>
                <a:latin typeface="Century Gothic" pitchFamily="34" charset="0"/>
              </a:rPr>
              <a:t>  </a:t>
            </a:r>
          </a:p>
          <a:p>
            <a:r>
              <a:rPr lang="fr-FR" sz="2600" b="1" dirty="0" smtClean="0">
                <a:solidFill>
                  <a:srgbClr val="FF0000"/>
                </a:solidFill>
                <a:latin typeface="Century Gothic" pitchFamily="34" charset="0"/>
              </a:rPr>
              <a:t>FAUX – </a:t>
            </a:r>
            <a:r>
              <a:rPr lang="fr-FR" sz="2600" dirty="0" smtClean="0">
                <a:solidFill>
                  <a:srgbClr val="FF0000"/>
                </a:solidFill>
                <a:latin typeface="Century Gothic" pitchFamily="34" charset="0"/>
              </a:rPr>
              <a:t>La femme est </a:t>
            </a:r>
            <a:r>
              <a:rPr lang="fr-FR" sz="2600" u="sng" dirty="0" smtClean="0">
                <a:solidFill>
                  <a:srgbClr val="FF0000"/>
                </a:solidFill>
                <a:latin typeface="Century Gothic" pitchFamily="34" charset="0"/>
              </a:rPr>
              <a:t>paniquée / stressé</a:t>
            </a:r>
            <a:r>
              <a:rPr lang="fr-FR" sz="2600" dirty="0" smtClean="0">
                <a:solidFill>
                  <a:srgbClr val="FF0000"/>
                </a:solidFill>
                <a:latin typeface="Century Gothic" pitchFamily="34" charset="0"/>
              </a:rPr>
              <a:t>…</a:t>
            </a:r>
          </a:p>
          <a:p>
            <a:endParaRPr lang="fr-FR" sz="2600" dirty="0" smtClean="0">
              <a:latin typeface="Century Gothic" pitchFamily="34" charset="0"/>
            </a:endParaRPr>
          </a:p>
          <a:p>
            <a:r>
              <a:rPr lang="fr-FR" sz="2600" dirty="0" smtClean="0">
                <a:solidFill>
                  <a:prstClr val="black"/>
                </a:solidFill>
                <a:latin typeface="Century Gothic" pitchFamily="34" charset="0"/>
              </a:rPr>
              <a:t>9. Elle court avec le poisson dans une boulangerie. </a:t>
            </a:r>
            <a:r>
              <a:rPr lang="fr-FR" sz="2600" dirty="0" smtClean="0">
                <a:latin typeface="Century Gothic" pitchFamily="34" charset="0"/>
              </a:rPr>
              <a:t>=  </a:t>
            </a:r>
          </a:p>
          <a:p>
            <a:r>
              <a:rPr lang="fr-FR" sz="2600" b="1" dirty="0" smtClean="0">
                <a:solidFill>
                  <a:srgbClr val="FF0000"/>
                </a:solidFill>
                <a:latin typeface="Century Gothic" pitchFamily="34" charset="0"/>
              </a:rPr>
              <a:t>FAUX</a:t>
            </a:r>
            <a:r>
              <a:rPr lang="fr-FR" sz="2600" dirty="0" smtClean="0">
                <a:solidFill>
                  <a:srgbClr val="FF0000"/>
                </a:solidFill>
                <a:latin typeface="Century Gothic" pitchFamily="34" charset="0"/>
              </a:rPr>
              <a:t> - Elle court avec le poisson dans une </a:t>
            </a:r>
            <a:r>
              <a:rPr lang="fr-FR" sz="2600" u="sng" dirty="0" smtClean="0">
                <a:solidFill>
                  <a:srgbClr val="FF0000"/>
                </a:solidFill>
                <a:latin typeface="Century Gothic" pitchFamily="34" charset="0"/>
              </a:rPr>
              <a:t>pharmacie</a:t>
            </a:r>
            <a:r>
              <a:rPr lang="fr-FR" sz="2600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</a:p>
          <a:p>
            <a:endParaRPr lang="fr-FR" sz="2600" dirty="0" smtClean="0">
              <a:latin typeface="Century Gothic" pitchFamily="34" charset="0"/>
            </a:endParaRPr>
          </a:p>
          <a:p>
            <a:r>
              <a:rPr lang="fr-FR" sz="2600" dirty="0" smtClean="0">
                <a:latin typeface="Century Gothic" pitchFamily="34" charset="0"/>
              </a:rPr>
              <a:t>10. La musique change quand elle court pour accentuer le stress.  =</a:t>
            </a:r>
          </a:p>
          <a:p>
            <a:r>
              <a:rPr lang="fr-FR" sz="2600" b="1" dirty="0" smtClean="0">
                <a:solidFill>
                  <a:srgbClr val="FF0000"/>
                </a:solidFill>
                <a:latin typeface="Century Gothic" pitchFamily="34" charset="0"/>
              </a:rPr>
              <a:t>VRAI</a:t>
            </a:r>
            <a:endParaRPr lang="fr-FR" sz="2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2000" dirty="0" smtClean="0">
              <a:latin typeface="Century Gothic" pitchFamily="34" charset="0"/>
            </a:endParaRPr>
          </a:p>
          <a:p>
            <a:endParaRPr lang="fr-FR" sz="22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640960" cy="60016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sz="2400" b="1" u="sng" dirty="0" err="1">
                <a:latin typeface="Century Gothic" pitchFamily="34" charset="0"/>
              </a:rPr>
              <a:t>Remplis</a:t>
            </a:r>
            <a:r>
              <a:rPr lang="en-GB" sz="2400" b="1" u="sng" dirty="0">
                <a:latin typeface="Century Gothic" pitchFamily="34" charset="0"/>
              </a:rPr>
              <a:t> les </a:t>
            </a:r>
            <a:r>
              <a:rPr lang="en-GB" sz="2400" b="1" u="sng" dirty="0" err="1">
                <a:latin typeface="Century Gothic" pitchFamily="34" charset="0"/>
              </a:rPr>
              <a:t>trous</a:t>
            </a:r>
            <a:r>
              <a:rPr lang="en-GB" sz="2400" b="1" u="sng" dirty="0">
                <a:latin typeface="Century Gothic" pitchFamily="34" charset="0"/>
              </a:rPr>
              <a:t>.</a:t>
            </a:r>
            <a:endParaRPr lang="en-GB" sz="2400" dirty="0">
              <a:latin typeface="Century Gothic" pitchFamily="34" charset="0"/>
            </a:endParaRPr>
          </a:p>
          <a:p>
            <a:r>
              <a:rPr lang="en-GB" sz="2400" b="1" dirty="0">
                <a:latin typeface="Century Gothic" pitchFamily="34" charset="0"/>
              </a:rPr>
              <a:t> </a:t>
            </a:r>
            <a:endParaRPr lang="en-GB" sz="2400" dirty="0">
              <a:latin typeface="Century Gothic" pitchFamily="34" charset="0"/>
            </a:endParaRPr>
          </a:p>
          <a:p>
            <a:r>
              <a:rPr lang="fr-FR" sz="2400" dirty="0">
                <a:latin typeface="Century Gothic" pitchFamily="34" charset="0"/>
              </a:rPr>
              <a:t>Une femme marche dans la rue. Elle </a:t>
            </a:r>
            <a:r>
              <a:rPr lang="fr-FR" sz="2400" u="sng" dirty="0">
                <a:latin typeface="Century Gothic" pitchFamily="34" charset="0"/>
              </a:rPr>
              <a:t>			</a:t>
            </a:r>
            <a:r>
              <a:rPr lang="fr-FR" sz="2400" dirty="0">
                <a:latin typeface="Century Gothic" pitchFamily="34" charset="0"/>
              </a:rPr>
              <a:t> toute seule et a l’air assez triste. Elle porte un long manteau </a:t>
            </a:r>
            <a:endParaRPr lang="fr-FR" sz="2400" dirty="0" smtClean="0">
              <a:latin typeface="Century Gothic" pitchFamily="34" charset="0"/>
            </a:endParaRPr>
          </a:p>
          <a:p>
            <a:r>
              <a:rPr lang="fr-FR" sz="2400" u="sng" dirty="0">
                <a:latin typeface="Century Gothic" pitchFamily="34" charset="0"/>
              </a:rPr>
              <a:t>		</a:t>
            </a:r>
            <a:r>
              <a:rPr lang="fr-FR" sz="2400" dirty="0">
                <a:latin typeface="Century Gothic" pitchFamily="34" charset="0"/>
              </a:rPr>
              <a:t> et elle a les </a:t>
            </a:r>
            <a:r>
              <a:rPr lang="fr-FR" sz="2400" u="sng" dirty="0">
                <a:latin typeface="Century Gothic" pitchFamily="34" charset="0"/>
              </a:rPr>
              <a:t>			</a:t>
            </a:r>
            <a:r>
              <a:rPr lang="fr-FR" sz="2400" dirty="0">
                <a:latin typeface="Century Gothic" pitchFamily="34" charset="0"/>
              </a:rPr>
              <a:t> châtains mi-longs. La </a:t>
            </a:r>
            <a:r>
              <a:rPr lang="fr-FR" sz="2400" u="sng" dirty="0">
                <a:latin typeface="Century Gothic" pitchFamily="34" charset="0"/>
              </a:rPr>
              <a:t>			</a:t>
            </a:r>
            <a:r>
              <a:rPr lang="fr-FR" sz="2400" dirty="0">
                <a:latin typeface="Century Gothic" pitchFamily="34" charset="0"/>
              </a:rPr>
              <a:t> se passe à Paris et il y a </a:t>
            </a:r>
            <a:r>
              <a:rPr lang="fr-FR" sz="2400" u="sng" dirty="0" smtClean="0">
                <a:latin typeface="Century Gothic" pitchFamily="34" charset="0"/>
              </a:rPr>
              <a:t>		         </a:t>
            </a:r>
            <a:r>
              <a:rPr lang="fr-FR" sz="2400" dirty="0" smtClean="0">
                <a:latin typeface="Century Gothic" pitchFamily="34" charset="0"/>
              </a:rPr>
              <a:t>de </a:t>
            </a:r>
            <a:r>
              <a:rPr lang="fr-FR" sz="2400" dirty="0">
                <a:latin typeface="Century Gothic" pitchFamily="34" charset="0"/>
              </a:rPr>
              <a:t>gens. Dans ses bras, elle a un </a:t>
            </a:r>
            <a:r>
              <a:rPr lang="fr-FR" sz="2400" u="sng" dirty="0">
                <a:latin typeface="Century Gothic" pitchFamily="34" charset="0"/>
              </a:rPr>
              <a:t>			</a:t>
            </a:r>
            <a:r>
              <a:rPr lang="fr-FR" sz="2400" dirty="0">
                <a:latin typeface="Century Gothic" pitchFamily="34" charset="0"/>
              </a:rPr>
              <a:t> avec un petit poisson rouge à l’intérieur. Soudain, la femme se fait bousculée et elle perd son </a:t>
            </a:r>
            <a:r>
              <a:rPr lang="fr-FR" sz="2400" u="sng" dirty="0">
                <a:latin typeface="Century Gothic" pitchFamily="34" charset="0"/>
              </a:rPr>
              <a:t>				</a:t>
            </a:r>
            <a:r>
              <a:rPr lang="fr-FR" sz="2400" dirty="0">
                <a:latin typeface="Century Gothic" pitchFamily="34" charset="0"/>
              </a:rPr>
              <a:t>.</a:t>
            </a:r>
            <a:endParaRPr lang="en-GB" sz="2400" dirty="0">
              <a:latin typeface="Century Gothic" pitchFamily="34" charset="0"/>
            </a:endParaRPr>
          </a:p>
          <a:p>
            <a:r>
              <a:rPr lang="fr-FR" sz="2400" dirty="0">
                <a:latin typeface="Century Gothic" pitchFamily="34" charset="0"/>
              </a:rPr>
              <a:t>Par conséquent, elle lâche l’aquarium qui se casse en mille morceaux et le </a:t>
            </a:r>
            <a:r>
              <a:rPr lang="fr-FR" sz="2400" u="sng" dirty="0">
                <a:latin typeface="Century Gothic" pitchFamily="34" charset="0"/>
              </a:rPr>
              <a:t>			</a:t>
            </a:r>
            <a:r>
              <a:rPr lang="fr-FR" sz="2400" dirty="0">
                <a:latin typeface="Century Gothic" pitchFamily="34" charset="0"/>
              </a:rPr>
              <a:t> se retrouve par terre…</a:t>
            </a:r>
            <a:endParaRPr lang="en-GB" sz="2400" dirty="0">
              <a:latin typeface="Century Gothic" pitchFamily="34" charset="0"/>
            </a:endParaRPr>
          </a:p>
          <a:p>
            <a:r>
              <a:rPr lang="fr-FR" sz="2400" dirty="0">
                <a:latin typeface="Century Gothic" pitchFamily="34" charset="0"/>
              </a:rPr>
              <a:t>La femme</a:t>
            </a:r>
            <a:r>
              <a:rPr lang="fr-FR" sz="2400" u="sng" dirty="0">
                <a:latin typeface="Century Gothic" pitchFamily="34" charset="0"/>
              </a:rPr>
              <a:t>			</a:t>
            </a:r>
            <a:r>
              <a:rPr lang="fr-FR" sz="2400" dirty="0">
                <a:latin typeface="Century Gothic" pitchFamily="34" charset="0"/>
              </a:rPr>
              <a:t>, et regarde autour d’elle. Elle voit alors une pharmacie et y court avec le </a:t>
            </a:r>
            <a:r>
              <a:rPr lang="fr-FR" sz="2400" dirty="0" smtClean="0">
                <a:latin typeface="Century Gothic" pitchFamily="34" charset="0"/>
              </a:rPr>
              <a:t>poisson </a:t>
            </a:r>
          </a:p>
          <a:p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u="sng" dirty="0" smtClean="0">
                <a:latin typeface="Century Gothic" pitchFamily="34" charset="0"/>
              </a:rPr>
              <a:t>			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>
                <a:latin typeface="Century Gothic" pitchFamily="34" charset="0"/>
              </a:rPr>
              <a:t>dans les mains. Elle arrive dans la pharmacie, et elle demande…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0152" y="83671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Century Gothic" pitchFamily="34" charset="0"/>
              </a:rPr>
              <a:t>parle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entury Gothic" pitchFamily="34" charset="0"/>
              </a:rPr>
              <a:t>beige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6288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Century Gothic" pitchFamily="34" charset="0"/>
              </a:rPr>
              <a:t>cheveux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98884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entury Gothic" pitchFamily="34" charset="0"/>
              </a:rPr>
              <a:t>scène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198884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entury Gothic" pitchFamily="34" charset="0"/>
              </a:rPr>
              <a:t>b</a:t>
            </a:r>
            <a:r>
              <a:rPr lang="en-GB" sz="2400" dirty="0" smtClean="0">
                <a:solidFill>
                  <a:srgbClr val="FF0000"/>
                </a:solidFill>
                <a:latin typeface="Century Gothic" pitchFamily="34" charset="0"/>
              </a:rPr>
              <a:t>eaucoup 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234888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entury Gothic" pitchFamily="34" charset="0"/>
              </a:rPr>
              <a:t>aquarium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306896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Century Gothic" pitchFamily="34" charset="0"/>
              </a:rPr>
              <a:t>équilibre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378904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Century Gothic" pitchFamily="34" charset="0"/>
              </a:rPr>
              <a:t>poisson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1720" y="450912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Century Gothic" pitchFamily="34" charset="0"/>
              </a:rPr>
              <a:t>panique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530120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entury Gothic" pitchFamily="34" charset="0"/>
              </a:rPr>
              <a:t>rouge</a:t>
            </a:r>
            <a:endParaRPr lang="en-GB" sz="24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0" y="0"/>
            <a:ext cx="9144000" cy="6669360"/>
          </a:xfrm>
          <a:prstGeom prst="star7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95736" y="1372126"/>
            <a:ext cx="508456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writing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 :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en fran</a:t>
            </a:r>
            <a:r>
              <a:rPr lang="fr-FR" sz="2400" dirty="0" smtClean="0">
                <a:solidFill>
                  <a:schemeClr val="bg1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ais, écris la suite de l’histoire…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What do you think she is asking for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in the pharmacy and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what is going to happen?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i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  <a:cs typeface="Times New Roman" pitchFamily="18" charset="0"/>
              </a:rPr>
              <a:t>Elle </a:t>
            </a:r>
            <a:r>
              <a:rPr kumimoji="0" lang="en-GB" sz="24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  <a:cs typeface="Times New Roman" pitchFamily="18" charset="0"/>
              </a:rPr>
              <a:t>demande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  <a:cs typeface="Times New Roman" pitchFamily="18" charset="0"/>
              </a:rPr>
              <a:t>...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6387" name="Picture 3" descr="C:\Users\Muriel\AppData\Local\Microsoft\Windows\Temporary Internet Files\Content.IE5\RR3AATKX\MC9000563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03786"/>
            <a:ext cx="2448272" cy="2654214"/>
          </a:xfrm>
          <a:prstGeom prst="rect">
            <a:avLst/>
          </a:prstGeom>
          <a:noFill/>
        </p:spPr>
      </p:pic>
      <p:pic>
        <p:nvPicPr>
          <p:cNvPr id="16388" name="Picture 4" descr="C:\Users\Muriel\AppData\Local\Microsoft\Windows\Temporary Internet Files\Content.IE5\2IFIIINZ\MM90032376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79712" cy="2141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88640"/>
            <a:ext cx="8568952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C’est quoi le sujet du court-métrage ?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Circle the most appropriate answer for you and explain your choice.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Les différents sujets possibles pour le court-métrage 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0" y="2276872"/>
            <a:ext cx="3024336" cy="1584176"/>
          </a:xfrm>
          <a:prstGeom prst="cloudCallout">
            <a:avLst>
              <a:gd name="adj1" fmla="val -25222"/>
              <a:gd name="adj2" fmla="val 6715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entury Gothic" pitchFamily="34" charset="0"/>
              </a:rPr>
              <a:t>LE RACISME</a:t>
            </a:r>
            <a:endParaRPr lang="en-GB" sz="2000" dirty="0">
              <a:latin typeface="Century Gothic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3131840" y="1556792"/>
            <a:ext cx="3024336" cy="1584176"/>
          </a:xfrm>
          <a:prstGeom prst="cloudCallout">
            <a:avLst>
              <a:gd name="adj1" fmla="val 3062"/>
              <a:gd name="adj2" fmla="val 7646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L’EXPLOITATION AU TRAVAIL</a:t>
            </a:r>
            <a:endParaRPr lang="en-GB" sz="2000" dirty="0"/>
          </a:p>
        </p:txBody>
      </p:sp>
      <p:sp>
        <p:nvSpPr>
          <p:cNvPr id="6" name="Cloud Callout 5"/>
          <p:cNvSpPr/>
          <p:nvPr/>
        </p:nvSpPr>
        <p:spPr>
          <a:xfrm>
            <a:off x="5796136" y="2492896"/>
            <a:ext cx="3347864" cy="1584176"/>
          </a:xfrm>
          <a:prstGeom prst="cloudCallout">
            <a:avLst>
              <a:gd name="adj1" fmla="val 33297"/>
              <a:gd name="adj2" fmla="val 6529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L’HOMOSEXUALITÉ</a:t>
            </a:r>
            <a:endParaRPr lang="en-GB" sz="2000" dirty="0"/>
          </a:p>
        </p:txBody>
      </p:sp>
      <p:sp>
        <p:nvSpPr>
          <p:cNvPr id="7" name="Cloud Callout 6"/>
          <p:cNvSpPr/>
          <p:nvPr/>
        </p:nvSpPr>
        <p:spPr>
          <a:xfrm>
            <a:off x="971600" y="4221088"/>
            <a:ext cx="3528392" cy="1584176"/>
          </a:xfrm>
          <a:prstGeom prst="cloudCallout">
            <a:avLst>
              <a:gd name="adj1" fmla="val 63532"/>
              <a:gd name="adj2" fmla="val 4853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LA PROTECTION SEXUELLE</a:t>
            </a:r>
            <a:endParaRPr lang="en-GB" sz="2000" dirty="0"/>
          </a:p>
        </p:txBody>
      </p:sp>
      <p:sp>
        <p:nvSpPr>
          <p:cNvPr id="8" name="Cloud Callout 7"/>
          <p:cNvSpPr/>
          <p:nvPr/>
        </p:nvSpPr>
        <p:spPr>
          <a:xfrm>
            <a:off x="4932040" y="4293096"/>
            <a:ext cx="3024336" cy="1584176"/>
          </a:xfrm>
          <a:prstGeom prst="cloudCallout">
            <a:avLst>
              <a:gd name="adj1" fmla="val 60606"/>
              <a:gd name="adj2" fmla="val -2128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 FOLIE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411760" y="6237312"/>
            <a:ext cx="165462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dirty="0">
                <a:latin typeface="Century Gothic" pitchFamily="34" charset="0"/>
              </a:rPr>
              <a:t>Parce que </a:t>
            </a:r>
            <a:r>
              <a:rPr lang="fr-FR" dirty="0" smtClean="0">
                <a:latin typeface="Century Gothic" pitchFamily="34" charset="0"/>
              </a:rPr>
              <a:t>…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4211960" y="6165304"/>
            <a:ext cx="504056" cy="432048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611560" y="1052736"/>
            <a:ext cx="7416824" cy="4392488"/>
          </a:xfrm>
          <a:prstGeom prst="wedgeEllipseCallout">
            <a:avLst>
              <a:gd name="adj1" fmla="val -38348"/>
              <a:gd name="adj2" fmla="val 71815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3200" b="1" dirty="0" smtClean="0">
                <a:latin typeface="Century Gothic" pitchFamily="34" charset="0"/>
              </a:rPr>
              <a:t>Qu’est-ce que c’est </a:t>
            </a:r>
          </a:p>
          <a:p>
            <a:pPr lvl="0"/>
            <a:r>
              <a:rPr lang="fr-FR" sz="3200" b="1" dirty="0" smtClean="0">
                <a:latin typeface="Century Gothic" pitchFamily="34" charset="0"/>
              </a:rPr>
              <a:t>en anglais ‘un préservatif </a:t>
            </a:r>
          </a:p>
          <a:p>
            <a:pPr lvl="0"/>
            <a:r>
              <a:rPr lang="fr-FR" sz="3200" b="1" dirty="0" smtClean="0">
                <a:latin typeface="Century Gothic" pitchFamily="34" charset="0"/>
              </a:rPr>
              <a:t>peut sauver une vie’ ?</a:t>
            </a:r>
            <a:endParaRPr lang="en-GB" sz="3200" dirty="0">
              <a:latin typeface="Century Gothic" pitchFamily="34" charset="0"/>
            </a:endParaRPr>
          </a:p>
        </p:txBody>
      </p:sp>
      <p:pic>
        <p:nvPicPr>
          <p:cNvPr id="18437" name="Picture 5" descr="C:\Users\Muriel\AppData\Local\Microsoft\Windows\Temporary Internet Files\Content.IE5\2IFIIINZ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0"/>
            <a:ext cx="2344589" cy="2770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63688" y="548680"/>
            <a:ext cx="5593198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Qu’est-ce que tu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penses du court-métrage ?</a:t>
            </a:r>
            <a:endParaRPr kumimoji="0" lang="fr-FR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339752" y="1988840"/>
            <a:ext cx="4536504" cy="4536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Exemples d’adjectifs: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bizarre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intéressant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chouette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divertissant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génial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marrant / amusant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stupide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ennuyeux / barbant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nul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inutile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embarrassant,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etc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Muriel\AppData\Local\Microsoft\Windows\Temporary Internet Files\Content.IE5\Y03K2HT1\MCj0441880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348880"/>
            <a:ext cx="1044501" cy="121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556792"/>
            <a:ext cx="8352928" cy="50167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u="sng" dirty="0"/>
              <a:t>ACTIVITÉ EN GROUPE :</a:t>
            </a:r>
            <a:r>
              <a:rPr lang="fr-FR" sz="3200" b="1" dirty="0"/>
              <a:t>   </a:t>
            </a:r>
            <a:endParaRPr lang="fr-FR" sz="3200" b="1" dirty="0" smtClean="0"/>
          </a:p>
          <a:p>
            <a:r>
              <a:rPr lang="fr-FR" sz="3200" b="1" dirty="0" smtClean="0"/>
              <a:t>une </a:t>
            </a:r>
            <a:r>
              <a:rPr lang="fr-FR" sz="3200" b="1" dirty="0"/>
              <a:t>campagne contre le tabac !</a:t>
            </a:r>
            <a:endParaRPr lang="en-GB" sz="3200" dirty="0"/>
          </a:p>
          <a:p>
            <a:r>
              <a:rPr lang="fr-FR" sz="3200" dirty="0"/>
              <a:t> </a:t>
            </a:r>
            <a:endParaRPr lang="en-GB" sz="3200" dirty="0"/>
          </a:p>
          <a:p>
            <a:r>
              <a:rPr lang="en-GB" sz="3200" dirty="0"/>
              <a:t>Now using the short film as an example, write a scenario of an advert against smoking with a catchy slogan for the end!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Use the story board on the next page to write your scenario (draw roughly your scenes and write short sentences describing them).</a:t>
            </a:r>
          </a:p>
        </p:txBody>
      </p:sp>
      <p:pic>
        <p:nvPicPr>
          <p:cNvPr id="3" name="Picture 2" descr="C:\Users\Muriel\AppData\Local\Microsoft\Windows\Temporary Internet Files\Content.IE5\TSL5YZNQ\MC900439612[1]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2656"/>
            <a:ext cx="313939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3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103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Lampton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mhuet</dc:creator>
  <cp:lastModifiedBy>CUZNERM</cp:lastModifiedBy>
  <cp:revision>88</cp:revision>
  <cp:lastPrinted>2014-04-29T19:28:01Z</cp:lastPrinted>
  <dcterms:created xsi:type="dcterms:W3CDTF">2011-03-03T14:08:23Z</dcterms:created>
  <dcterms:modified xsi:type="dcterms:W3CDTF">2015-11-06T15:22:41Z</dcterms:modified>
</cp:coreProperties>
</file>