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67" r:id="rId13"/>
    <p:sldId id="259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9D4BC-6406-AA49-8143-F7FEB3187AC8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E64F7-BAAF-D242-8BE5-9D612E222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1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 outs of characters with names and pupils have the sentences</a:t>
            </a:r>
            <a:r>
              <a:rPr lang="en-US" baseline="0" dirty="0" smtClean="0"/>
              <a:t> to match to the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64F7-BAAF-D242-8BE5-9D612E222F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check that pupils</a:t>
            </a:r>
            <a:r>
              <a:rPr lang="en-US" baseline="0" dirty="0" smtClean="0"/>
              <a:t> have the correct pairs and worked out the right vocabulary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64F7-BAAF-D242-8BE5-9D612E222F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</a:t>
            </a:r>
            <a:r>
              <a:rPr lang="en-US" dirty="0" err="1" smtClean="0"/>
              <a:t>vs</a:t>
            </a:r>
            <a:r>
              <a:rPr lang="en-US" dirty="0" smtClean="0"/>
              <a:t> Pupils</a:t>
            </a:r>
            <a:r>
              <a:rPr lang="en-US" baseline="0" dirty="0" smtClean="0"/>
              <a:t> (repetition and work on pronunciation)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64F7-BAAF-D242-8BE5-9D612E222F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1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Pupils think in pairs for 2</a:t>
            </a:r>
            <a:r>
              <a:rPr lang="en-US" baseline="0" dirty="0" smtClean="0"/>
              <a:t> minutes why </a:t>
            </a:r>
            <a:r>
              <a:rPr lang="en-US" baseline="0" dirty="0" err="1" smtClean="0"/>
              <a:t>rojo</a:t>
            </a:r>
            <a:r>
              <a:rPr lang="en-US" baseline="0" dirty="0" smtClean="0"/>
              <a:t>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64F7-BAAF-D242-8BE5-9D612E222F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3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Pupils</a:t>
            </a:r>
            <a:r>
              <a:rPr lang="en-US" baseline="0" dirty="0" smtClean="0"/>
              <a:t> share with class what they think with this as a support if they are struggling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64F7-BAAF-D242-8BE5-9D612E222F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3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explains the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64F7-BAAF-D242-8BE5-9D612E222F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3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 outs of characters at the front and the pupils choose who they want to write about</a:t>
            </a:r>
          </a:p>
          <a:p>
            <a:r>
              <a:rPr lang="en-US" dirty="0" smtClean="0"/>
              <a:t>PLAY GUESS WHO (hot seat)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64F7-BAAF-D242-8BE5-9D612E222F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Pupils have print outs of the empty </a:t>
            </a:r>
            <a:r>
              <a:rPr lang="en-US" dirty="0" err="1" smtClean="0"/>
              <a:t>facebook</a:t>
            </a:r>
            <a:r>
              <a:rPr lang="en-US" baseline="0" dirty="0" smtClean="0"/>
              <a:t> profile and make their own during the lesson (then finish for homework)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64F7-BAAF-D242-8BE5-9D612E222F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9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8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5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9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8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270E0-5517-C045-AB2C-6949DF421C7F}" type="datetimeFigureOut">
              <a:rPr lang="en-US" smtClean="0"/>
              <a:t>22/06/2014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B389-036E-E64B-9C9D-EFCFA9EF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2363" y="661875"/>
            <a:ext cx="4006369" cy="2397058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¡</a:t>
            </a:r>
            <a:r>
              <a:rPr lang="en-US" sz="4000" i="1" dirty="0" err="1" smtClean="0">
                <a:solidFill>
                  <a:schemeClr val="bg1"/>
                </a:solidFill>
              </a:rPr>
              <a:t>Vamos</a:t>
            </a:r>
            <a:r>
              <a:rPr lang="en-US" sz="4000" i="1" dirty="0" smtClean="0">
                <a:solidFill>
                  <a:schemeClr val="bg1"/>
                </a:solidFill>
              </a:rPr>
              <a:t> a </a:t>
            </a:r>
            <a:r>
              <a:rPr lang="en-US" sz="4000" i="1" dirty="0" err="1" smtClean="0">
                <a:solidFill>
                  <a:schemeClr val="bg1"/>
                </a:solidFill>
              </a:rPr>
              <a:t>describir</a:t>
            </a:r>
            <a:r>
              <a:rPr lang="en-US" sz="4000" i="1" dirty="0" smtClean="0">
                <a:solidFill>
                  <a:schemeClr val="bg1"/>
                </a:solidFill>
              </a:rPr>
              <a:t> los </a:t>
            </a:r>
            <a:r>
              <a:rPr lang="en-US" sz="4000" i="1" dirty="0" err="1" smtClean="0">
                <a:solidFill>
                  <a:schemeClr val="bg1"/>
                </a:solidFill>
              </a:rPr>
              <a:t>caracteres</a:t>
            </a:r>
            <a:r>
              <a:rPr lang="en-US" sz="4000" i="1" dirty="0" smtClean="0">
                <a:solidFill>
                  <a:schemeClr val="bg1"/>
                </a:solidFill>
              </a:rPr>
              <a:t> y </a:t>
            </a:r>
            <a:r>
              <a:rPr lang="en-US" sz="4000" i="1" dirty="0" err="1" smtClean="0">
                <a:solidFill>
                  <a:schemeClr val="bg1"/>
                </a:solidFill>
              </a:rPr>
              <a:t>aprender</a:t>
            </a:r>
            <a:r>
              <a:rPr lang="en-US" sz="4000" i="1" dirty="0" smtClean="0">
                <a:solidFill>
                  <a:schemeClr val="bg1"/>
                </a:solidFill>
              </a:rPr>
              <a:t> la </a:t>
            </a:r>
            <a:r>
              <a:rPr lang="en-US" sz="4000" i="1" dirty="0" err="1" smtClean="0">
                <a:solidFill>
                  <a:schemeClr val="bg1"/>
                </a:solidFill>
              </a:rPr>
              <a:t>ropa</a:t>
            </a:r>
            <a:r>
              <a:rPr lang="en-US" sz="4000" i="1" dirty="0" smtClean="0">
                <a:solidFill>
                  <a:schemeClr val="bg1"/>
                </a:solidFill>
              </a:rPr>
              <a:t>!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5113"/>
            <a:ext cx="9144000" cy="1902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9303" b="5837"/>
          <a:stretch/>
        </p:blipFill>
        <p:spPr>
          <a:xfrm>
            <a:off x="712956" y="331102"/>
            <a:ext cx="3400768" cy="43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0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95000">
              <a:srgbClr val="FF0000"/>
            </a:gs>
            <a:gs pos="5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8194" y="170286"/>
            <a:ext cx="7162411" cy="1080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/>
              <a:t>Cambia</a:t>
            </a:r>
            <a:r>
              <a:rPr lang="en-US" sz="5000" i="1" dirty="0"/>
              <a:t> </a:t>
            </a:r>
            <a:r>
              <a:rPr lang="en-US" sz="5000" dirty="0" smtClean="0"/>
              <a:t>el color negro:</a:t>
            </a:r>
            <a:endParaRPr lang="en-US" sz="5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856" y="1665986"/>
            <a:ext cx="8835474" cy="3712105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Feminine: </a:t>
            </a:r>
            <a:r>
              <a:rPr lang="en-US" sz="4500" dirty="0" err="1" smtClean="0">
                <a:solidFill>
                  <a:srgbClr val="FF0000"/>
                </a:solidFill>
              </a:rPr>
              <a:t>una</a:t>
            </a:r>
            <a:r>
              <a:rPr lang="en-US" sz="4500" dirty="0" smtClean="0"/>
              <a:t> </a:t>
            </a:r>
            <a:r>
              <a:rPr lang="en-US" sz="4500" dirty="0" err="1" smtClean="0"/>
              <a:t>camiseta</a:t>
            </a:r>
            <a:r>
              <a:rPr lang="en-US" sz="4500" dirty="0" smtClean="0"/>
              <a:t> </a:t>
            </a:r>
            <a:r>
              <a:rPr lang="en-US" sz="4500" dirty="0" err="1" smtClean="0">
                <a:solidFill>
                  <a:srgbClr val="000000"/>
                </a:solidFill>
              </a:rPr>
              <a:t>negr</a:t>
            </a:r>
            <a:r>
              <a:rPr lang="en-US" sz="4500" dirty="0" err="1" smtClean="0">
                <a:solidFill>
                  <a:srgbClr val="FF0000"/>
                </a:solidFill>
              </a:rPr>
              <a:t>a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>
                <a:solidFill>
                  <a:srgbClr val="0000FF"/>
                </a:solidFill>
              </a:rPr>
              <a:t>Masculine: un</a:t>
            </a:r>
            <a:r>
              <a:rPr lang="en-US" sz="4500" dirty="0" smtClean="0"/>
              <a:t> </a:t>
            </a:r>
            <a:r>
              <a:rPr lang="en-US" sz="4500" dirty="0" err="1" smtClean="0"/>
              <a:t>vestido</a:t>
            </a:r>
            <a:r>
              <a:rPr lang="en-US" sz="4500" dirty="0" smtClean="0"/>
              <a:t>………..</a:t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>
                <a:solidFill>
                  <a:srgbClr val="008000"/>
                </a:solidFill>
              </a:rPr>
              <a:t>Masc. plural: </a:t>
            </a:r>
            <a:r>
              <a:rPr lang="en-US" sz="4500" dirty="0" err="1" smtClean="0">
                <a:solidFill>
                  <a:srgbClr val="008000"/>
                </a:solidFill>
              </a:rPr>
              <a:t>un</a:t>
            </a:r>
            <a:r>
              <a:rPr lang="en-US" sz="4500" u="sng" dirty="0" err="1" smtClean="0">
                <a:solidFill>
                  <a:srgbClr val="008000"/>
                </a:solidFill>
              </a:rPr>
              <a:t>os</a:t>
            </a:r>
            <a:r>
              <a:rPr lang="en-US" sz="4500" dirty="0" smtClean="0"/>
              <a:t> </a:t>
            </a:r>
            <a:r>
              <a:rPr lang="en-US" sz="4500" dirty="0" err="1" smtClean="0"/>
              <a:t>zapato</a:t>
            </a:r>
            <a:r>
              <a:rPr lang="en-US" sz="4500" u="sng" dirty="0" err="1" smtClean="0"/>
              <a:t>s</a:t>
            </a:r>
            <a:r>
              <a:rPr lang="en-US" sz="4500" dirty="0" smtClean="0"/>
              <a:t>………..</a:t>
            </a:r>
            <a:r>
              <a:rPr lang="en-US" sz="4500" dirty="0" smtClean="0">
                <a:solidFill>
                  <a:srgbClr val="008000"/>
                </a:solidFill>
              </a:rPr>
              <a:t/>
            </a:r>
            <a:br>
              <a:rPr lang="en-US" sz="4500" dirty="0" smtClean="0">
                <a:solidFill>
                  <a:srgbClr val="008000"/>
                </a:solidFill>
              </a:rPr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>
                <a:solidFill>
                  <a:srgbClr val="FF6600"/>
                </a:solidFill>
              </a:rPr>
              <a:t>Feminine plural: </a:t>
            </a:r>
            <a:r>
              <a:rPr lang="en-US" sz="4500" dirty="0" err="1" smtClean="0">
                <a:solidFill>
                  <a:srgbClr val="FF6600"/>
                </a:solidFill>
              </a:rPr>
              <a:t>un</a:t>
            </a:r>
            <a:r>
              <a:rPr lang="en-US" sz="4500" u="sng" dirty="0" err="1" smtClean="0">
                <a:solidFill>
                  <a:srgbClr val="FF6600"/>
                </a:solidFill>
              </a:rPr>
              <a:t>as</a:t>
            </a:r>
            <a:r>
              <a:rPr lang="en-US" sz="4500" dirty="0" smtClean="0"/>
              <a:t> </a:t>
            </a:r>
            <a:r>
              <a:rPr lang="en-US" sz="4500" dirty="0" err="1" smtClean="0"/>
              <a:t>corbata</a:t>
            </a:r>
            <a:r>
              <a:rPr lang="en-US" sz="4500" u="sng" dirty="0" err="1" smtClean="0"/>
              <a:t>s</a:t>
            </a:r>
            <a:r>
              <a:rPr lang="en-US" sz="4500" dirty="0" smtClean="0"/>
              <a:t>……….</a:t>
            </a:r>
            <a:endParaRPr lang="en-US" sz="45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5700" y="5919635"/>
            <a:ext cx="5306537" cy="70788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 err="1" smtClean="0"/>
              <a:t>Extenci</a:t>
            </a:r>
            <a:r>
              <a:rPr lang="en-US" sz="2000" dirty="0" err="1" smtClean="0"/>
              <a:t>ón</a:t>
            </a:r>
            <a:r>
              <a:rPr lang="en-US" sz="2000" dirty="0" smtClean="0"/>
              <a:t>: do the same with the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orange. </a:t>
            </a:r>
          </a:p>
          <a:p>
            <a:pPr algn="r"/>
            <a:r>
              <a:rPr lang="en-US" sz="2000" dirty="0" smtClean="0"/>
              <a:t>*Try and think of different items of clothes!*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53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100000">
              <a:srgbClr val="0000FF"/>
            </a:gs>
            <a:gs pos="93000">
              <a:srgbClr val="0EE5F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53" y="3389716"/>
            <a:ext cx="5386874" cy="2716656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7484" y="501247"/>
            <a:ext cx="8686993" cy="1938992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b="1" u="sng" dirty="0" smtClean="0">
                <a:solidFill>
                  <a:schemeClr val="tx1"/>
                </a:solidFill>
              </a:rPr>
              <a:t>DESCRIBE LA ROPA DEL HOMBRE Y LA MUJER.</a:t>
            </a:r>
          </a:p>
          <a:p>
            <a:endParaRPr lang="en-US" sz="3000" b="1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3000" b="1" dirty="0" smtClean="0">
                <a:solidFill>
                  <a:schemeClr val="tx1"/>
                </a:solidFill>
              </a:rPr>
              <a:t>DISCUTE LAS DESCRIPCI</a:t>
            </a:r>
            <a:r>
              <a:rPr lang="en-US" sz="3000" b="1" dirty="0" smtClean="0">
                <a:solidFill>
                  <a:schemeClr val="tx1"/>
                </a:solidFill>
              </a:rPr>
              <a:t>ONES </a:t>
            </a:r>
            <a:r>
              <a:rPr lang="en-US" sz="3000" b="1" dirty="0" smtClean="0">
                <a:solidFill>
                  <a:schemeClr val="tx1"/>
                </a:solidFill>
              </a:rPr>
              <a:t>CON TU COMPA</a:t>
            </a:r>
            <a:r>
              <a:rPr lang="en-US" sz="3000" b="1" dirty="0" smtClean="0">
                <a:solidFill>
                  <a:schemeClr val="tx1"/>
                </a:solidFill>
              </a:rPr>
              <a:t>ÑERO</a:t>
            </a:r>
          </a:p>
          <a:p>
            <a:pPr marL="342900" indent="-342900" algn="just">
              <a:buAutoNum type="arabicPeriod"/>
            </a:pPr>
            <a:r>
              <a:rPr lang="en-US" sz="3000" b="1" dirty="0" smtClean="0">
                <a:solidFill>
                  <a:schemeClr val="tx1"/>
                </a:solidFill>
              </a:rPr>
              <a:t>ESCRIBE LAS DESCRIPCIONES INDIVIDUALMENTE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9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103" t="33246" r="42684" b="18164"/>
          <a:stretch/>
        </p:blipFill>
        <p:spPr>
          <a:xfrm>
            <a:off x="250397" y="339882"/>
            <a:ext cx="1651622" cy="228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303" t="17415" r="31462" b="17072"/>
          <a:stretch/>
        </p:blipFill>
        <p:spPr>
          <a:xfrm>
            <a:off x="2222707" y="339882"/>
            <a:ext cx="1962515" cy="228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893" y="339883"/>
            <a:ext cx="1745189" cy="228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861" y="339883"/>
            <a:ext cx="2290187" cy="2286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967" y="2731158"/>
            <a:ext cx="17768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 Hombre Llama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22706" y="2736939"/>
            <a:ext cx="19625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 Hombre </a:t>
            </a:r>
            <a:r>
              <a:rPr lang="en-US" dirty="0" err="1" smtClean="0"/>
              <a:t>Oso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1700" y="2716780"/>
            <a:ext cx="16853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Cerdo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42862" y="2719745"/>
            <a:ext cx="22901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Abuela</a:t>
            </a:r>
            <a:r>
              <a:rPr lang="en-US" dirty="0" smtClean="0"/>
              <a:t> </a:t>
            </a:r>
            <a:r>
              <a:rPr lang="en-US" dirty="0" err="1" smtClean="0"/>
              <a:t>Grillo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019" y="3375395"/>
            <a:ext cx="1828497" cy="26161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2018" y="6120283"/>
            <a:ext cx="18284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 Hombre </a:t>
            </a:r>
            <a:r>
              <a:rPr lang="en-US" dirty="0" err="1" smtClean="0"/>
              <a:t>Zorra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1785" y="3375394"/>
            <a:ext cx="2090593" cy="25399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81784" y="6089741"/>
            <a:ext cx="20905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 Chico </a:t>
            </a:r>
            <a:r>
              <a:rPr lang="en-US" dirty="0" err="1" smtClean="0"/>
              <a:t>Gato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5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918" y="0"/>
            <a:ext cx="61928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26" y="558061"/>
            <a:ext cx="282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El </a:t>
            </a:r>
            <a:r>
              <a:rPr lang="en-US" sz="3000" dirty="0" err="1" smtClean="0">
                <a:solidFill>
                  <a:schemeClr val="bg1"/>
                </a:solidFill>
              </a:rPr>
              <a:t>perfil</a:t>
            </a:r>
            <a:r>
              <a:rPr lang="en-US" sz="3000" dirty="0" smtClean="0">
                <a:solidFill>
                  <a:schemeClr val="bg1"/>
                </a:solidFill>
              </a:rPr>
              <a:t> de ABUELA GRILLO: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2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60" y="28396"/>
            <a:ext cx="8835474" cy="6847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553" y="846138"/>
            <a:ext cx="6451101" cy="1640362"/>
          </a:xfrm>
        </p:spPr>
        <p:txBody>
          <a:bodyPr>
            <a:normAutofit/>
          </a:bodyPr>
          <a:lstStyle/>
          <a:p>
            <a:r>
              <a:rPr lang="en-US" i="1" u="sng" dirty="0" err="1" smtClean="0">
                <a:solidFill>
                  <a:srgbClr val="FF0000"/>
                </a:solidFill>
              </a:rPr>
              <a:t>Elije</a:t>
            </a:r>
            <a:r>
              <a:rPr lang="en-US" i="1" u="sng" dirty="0" smtClean="0">
                <a:solidFill>
                  <a:srgbClr val="FF0000"/>
                </a:solidFill>
              </a:rPr>
              <a:t> un </a:t>
            </a:r>
            <a:r>
              <a:rPr lang="en-US" i="1" u="sng" dirty="0" err="1" smtClean="0">
                <a:solidFill>
                  <a:srgbClr val="FF0000"/>
                </a:solidFill>
              </a:rPr>
              <a:t>car</a:t>
            </a:r>
            <a:r>
              <a:rPr lang="en-US" i="1" u="sng" dirty="0" err="1" smtClean="0">
                <a:solidFill>
                  <a:srgbClr val="FF0000"/>
                </a:solidFill>
              </a:rPr>
              <a:t>ácter</a:t>
            </a:r>
            <a:r>
              <a:rPr lang="en-US" i="1" u="sng" dirty="0" smtClean="0">
                <a:solidFill>
                  <a:srgbClr val="FF0000"/>
                </a:solidFill>
              </a:rPr>
              <a:t> y produce un </a:t>
            </a:r>
            <a:r>
              <a:rPr lang="en-US" i="1" u="sng" dirty="0" err="1" smtClean="0">
                <a:solidFill>
                  <a:srgbClr val="FF0000"/>
                </a:solidFill>
              </a:rPr>
              <a:t>perfil</a:t>
            </a:r>
            <a:r>
              <a:rPr lang="en-US" i="1" u="sng" dirty="0" smtClean="0">
                <a:solidFill>
                  <a:srgbClr val="FF0000"/>
                </a:solidFill>
              </a:rPr>
              <a:t> de Facebook:</a:t>
            </a:r>
            <a:endParaRPr lang="en-US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8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736" y="207243"/>
            <a:ext cx="852608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 err="1" smtClean="0"/>
              <a:t>Escribed</a:t>
            </a:r>
            <a:r>
              <a:rPr lang="en-US" sz="4500" dirty="0" smtClean="0"/>
              <a:t> </a:t>
            </a:r>
            <a:r>
              <a:rPr lang="en-US" sz="4500" dirty="0" err="1" smtClean="0"/>
              <a:t>todos</a:t>
            </a:r>
            <a:r>
              <a:rPr lang="en-US" sz="4500" dirty="0" smtClean="0"/>
              <a:t> los </a:t>
            </a:r>
            <a:r>
              <a:rPr lang="en-US" sz="4500" dirty="0" err="1" smtClean="0"/>
              <a:t>colores</a:t>
            </a:r>
            <a:r>
              <a:rPr lang="en-US" sz="4500" dirty="0" smtClean="0"/>
              <a:t> </a:t>
            </a:r>
            <a:r>
              <a:rPr lang="en-US" sz="4500" dirty="0" err="1" smtClean="0"/>
              <a:t>que</a:t>
            </a:r>
            <a:r>
              <a:rPr lang="en-US" sz="4500" dirty="0" smtClean="0"/>
              <a:t> </a:t>
            </a:r>
            <a:r>
              <a:rPr lang="en-US" sz="4500" dirty="0" err="1" smtClean="0"/>
              <a:t>recuerdas</a:t>
            </a:r>
            <a:r>
              <a:rPr lang="en-US" sz="4500" dirty="0" smtClean="0"/>
              <a:t> en la </a:t>
            </a:r>
            <a:r>
              <a:rPr lang="en-US" sz="4500" dirty="0" err="1" smtClean="0"/>
              <a:t>foto</a:t>
            </a:r>
            <a:r>
              <a:rPr lang="en-US" sz="4500" dirty="0" smtClean="0"/>
              <a:t> en 1 </a:t>
            </a:r>
            <a:r>
              <a:rPr lang="en-US" sz="4500" dirty="0" err="1" smtClean="0"/>
              <a:t>minuto</a:t>
            </a:r>
            <a:r>
              <a:rPr lang="en-US" sz="4500" dirty="0" smtClean="0"/>
              <a:t>:</a:t>
            </a:r>
            <a:endParaRPr lang="en-US" sz="4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6061"/>
            <a:ext cx="9144000" cy="46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5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0000"/>
            </a:gs>
            <a:gs pos="43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Empareja</a:t>
            </a:r>
            <a:r>
              <a:rPr lang="en-US" b="1" u="sng" dirty="0" smtClean="0"/>
              <a:t> los </a:t>
            </a:r>
            <a:r>
              <a:rPr lang="en-US" b="1" u="sng" dirty="0" err="1" smtClean="0"/>
              <a:t>caracteres</a:t>
            </a:r>
            <a:r>
              <a:rPr lang="en-US" b="1" u="sng" dirty="0" smtClean="0"/>
              <a:t> y </a:t>
            </a:r>
            <a:r>
              <a:rPr lang="en-US" b="1" u="sng" dirty="0" err="1" smtClean="0"/>
              <a:t>las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frases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2" y="1656222"/>
            <a:ext cx="8229600" cy="452596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Abuela</a:t>
            </a:r>
            <a:r>
              <a:rPr lang="en-US" dirty="0" smtClean="0"/>
              <a:t> </a:t>
            </a:r>
            <a:r>
              <a:rPr lang="en-US" dirty="0" err="1" smtClean="0"/>
              <a:t>Grillo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un </a:t>
            </a:r>
            <a:r>
              <a:rPr lang="en-US" dirty="0" err="1" smtClean="0"/>
              <a:t>vestido</a:t>
            </a:r>
            <a:r>
              <a:rPr lang="en-US" dirty="0" smtClean="0"/>
              <a:t> </a:t>
            </a:r>
            <a:r>
              <a:rPr lang="en-US" dirty="0" err="1" smtClean="0"/>
              <a:t>blanco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ombre Llama </a:t>
            </a:r>
            <a:r>
              <a:rPr lang="en-US" dirty="0" err="1" smtClean="0"/>
              <a:t>lleva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pantalones</a:t>
            </a:r>
            <a:r>
              <a:rPr lang="en-US" dirty="0" smtClean="0"/>
              <a:t> </a:t>
            </a:r>
            <a:r>
              <a:rPr lang="en-US" dirty="0" err="1" smtClean="0"/>
              <a:t>azules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ombre </a:t>
            </a:r>
            <a:r>
              <a:rPr lang="en-US" dirty="0" err="1" smtClean="0"/>
              <a:t>Oso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pantalones</a:t>
            </a:r>
            <a:r>
              <a:rPr lang="en-US" dirty="0" smtClean="0"/>
              <a:t> </a:t>
            </a:r>
            <a:r>
              <a:rPr lang="en-US" dirty="0" err="1" smtClean="0"/>
              <a:t>cortos</a:t>
            </a:r>
            <a:r>
              <a:rPr lang="en-US" dirty="0" smtClean="0"/>
              <a:t> </a:t>
            </a:r>
            <a:r>
              <a:rPr lang="en-US" dirty="0" err="1" smtClean="0"/>
              <a:t>marrones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Cerdo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camiseta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endParaRPr lang="en-US" dirty="0" smtClean="0"/>
          </a:p>
          <a:p>
            <a:r>
              <a:rPr lang="en-US" dirty="0" smtClean="0"/>
              <a:t>El Hombre </a:t>
            </a:r>
            <a:r>
              <a:rPr lang="en-US" dirty="0" err="1" smtClean="0"/>
              <a:t>Zorra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un </a:t>
            </a:r>
            <a:r>
              <a:rPr lang="en-US" dirty="0" err="1" smtClean="0"/>
              <a:t>traje</a:t>
            </a:r>
            <a:r>
              <a:rPr lang="en-US" dirty="0" smtClean="0"/>
              <a:t> negro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corbata</a:t>
            </a:r>
            <a:r>
              <a:rPr lang="en-US" dirty="0" smtClean="0"/>
              <a:t> </a:t>
            </a:r>
            <a:r>
              <a:rPr lang="en-US" dirty="0" err="1" smtClean="0"/>
              <a:t>morada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Abuela</a:t>
            </a:r>
            <a:r>
              <a:rPr lang="en-US" dirty="0" smtClean="0"/>
              <a:t> </a:t>
            </a:r>
            <a:r>
              <a:rPr lang="en-US" dirty="0" err="1" smtClean="0"/>
              <a:t>Grillo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</a:t>
            </a:r>
            <a:r>
              <a:rPr lang="en-US" dirty="0" err="1" smtClean="0"/>
              <a:t>zapatos</a:t>
            </a:r>
            <a:r>
              <a:rPr lang="en-US" dirty="0" smtClean="0"/>
              <a:t> </a:t>
            </a:r>
            <a:r>
              <a:rPr lang="en-US" dirty="0" err="1" smtClean="0"/>
              <a:t>negros</a:t>
            </a:r>
            <a:endParaRPr lang="en-US" dirty="0" smtClean="0"/>
          </a:p>
          <a:p>
            <a:r>
              <a:rPr lang="en-US" dirty="0" smtClean="0"/>
              <a:t>El Chico </a:t>
            </a:r>
            <a:r>
              <a:rPr lang="en-US" dirty="0" err="1" smtClean="0"/>
              <a:t>Gato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camiseta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6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103" t="33246" r="42684" b="18164"/>
          <a:stretch/>
        </p:blipFill>
        <p:spPr>
          <a:xfrm>
            <a:off x="250397" y="339882"/>
            <a:ext cx="1651622" cy="228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303" t="17415" r="31462" b="17072"/>
          <a:stretch/>
        </p:blipFill>
        <p:spPr>
          <a:xfrm>
            <a:off x="2222707" y="339882"/>
            <a:ext cx="1962515" cy="228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893" y="339883"/>
            <a:ext cx="1745189" cy="228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861" y="339883"/>
            <a:ext cx="2290187" cy="2286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967" y="2731158"/>
            <a:ext cx="17768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 Hombre Llama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22706" y="2736939"/>
            <a:ext cx="19625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 Hombre </a:t>
            </a:r>
            <a:r>
              <a:rPr lang="en-US" dirty="0" err="1" smtClean="0"/>
              <a:t>Oso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1700" y="2716780"/>
            <a:ext cx="16853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Cerdo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42862" y="2719745"/>
            <a:ext cx="22901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Abuela</a:t>
            </a:r>
            <a:r>
              <a:rPr lang="en-US" dirty="0" smtClean="0"/>
              <a:t> </a:t>
            </a:r>
            <a:r>
              <a:rPr lang="en-US" dirty="0" err="1" smtClean="0"/>
              <a:t>Grillo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458" y="3375395"/>
            <a:ext cx="1828497" cy="26161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8457" y="6120283"/>
            <a:ext cx="18284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 Hombre </a:t>
            </a:r>
            <a:r>
              <a:rPr lang="en-US" dirty="0" err="1" smtClean="0"/>
              <a:t>Zorra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21454" r="7533"/>
          <a:stretch/>
        </p:blipFill>
        <p:spPr>
          <a:xfrm>
            <a:off x="3346237" y="3375395"/>
            <a:ext cx="2518993" cy="26161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6236" y="6078179"/>
            <a:ext cx="25189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Abuela</a:t>
            </a:r>
            <a:r>
              <a:rPr lang="en-US" dirty="0" smtClean="0"/>
              <a:t> </a:t>
            </a:r>
            <a:r>
              <a:rPr lang="en-US" dirty="0" err="1" smtClean="0"/>
              <a:t>Grillo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1010" y="3375394"/>
            <a:ext cx="2090593" cy="25399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81009" y="6089741"/>
            <a:ext cx="20905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 Chico </a:t>
            </a:r>
            <a:r>
              <a:rPr lang="en-US" dirty="0" err="1" smtClean="0"/>
              <a:t>Gato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7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103" t="61373" r="42684" b="18164"/>
          <a:stretch/>
        </p:blipFill>
        <p:spPr>
          <a:xfrm>
            <a:off x="84789" y="500878"/>
            <a:ext cx="1994105" cy="1162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302" t="17415" r="34400" b="38444"/>
          <a:stretch/>
        </p:blipFill>
        <p:spPr>
          <a:xfrm>
            <a:off x="2222708" y="339882"/>
            <a:ext cx="1783662" cy="1540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97" y="2906793"/>
            <a:ext cx="1828497" cy="2616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1454" r="7533"/>
          <a:stretch/>
        </p:blipFill>
        <p:spPr>
          <a:xfrm>
            <a:off x="4793334" y="3382991"/>
            <a:ext cx="2060481" cy="2139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5754" t="50221" r="9816"/>
          <a:stretch/>
        </p:blipFill>
        <p:spPr>
          <a:xfrm>
            <a:off x="2229859" y="2947788"/>
            <a:ext cx="2297214" cy="1866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3258" t="20041" r="32507" b="26625"/>
          <a:stretch/>
        </p:blipFill>
        <p:spPr>
          <a:xfrm>
            <a:off x="7496048" y="3515685"/>
            <a:ext cx="1139546" cy="2539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8738" y="339884"/>
            <a:ext cx="1919624" cy="228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b="40623"/>
          <a:stretch/>
        </p:blipFill>
        <p:spPr>
          <a:xfrm>
            <a:off x="4338796" y="339884"/>
            <a:ext cx="2135781" cy="15407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446" y="1781219"/>
            <a:ext cx="20583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UNOS PANTALONES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22706" y="2011530"/>
            <a:ext cx="19625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UNA CAMISETA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27073" y="1987283"/>
            <a:ext cx="16853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UNA CAMISETA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8738" y="2739218"/>
            <a:ext cx="19268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VESTIDO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5600" y="5686326"/>
            <a:ext cx="16275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TRAJE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29859" y="4964996"/>
            <a:ext cx="22972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UNOS PANTALONES CORTOS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93334" y="5602118"/>
            <a:ext cx="20604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UNOS ZAPATOS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52959" y="6223186"/>
            <a:ext cx="16479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UNA CORBATA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103" t="61373" r="42684" b="18164"/>
          <a:stretch/>
        </p:blipFill>
        <p:spPr>
          <a:xfrm>
            <a:off x="289427" y="2097664"/>
            <a:ext cx="1651622" cy="963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302" t="17415" r="34400" b="38444"/>
          <a:stretch/>
        </p:blipFill>
        <p:spPr>
          <a:xfrm>
            <a:off x="2084863" y="1736968"/>
            <a:ext cx="1783662" cy="1540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2" y="3605336"/>
            <a:ext cx="1828497" cy="2616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1454" r="7533"/>
          <a:stretch/>
        </p:blipFill>
        <p:spPr>
          <a:xfrm>
            <a:off x="4051900" y="3783218"/>
            <a:ext cx="2518993" cy="2616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5754" t="50221" r="9816"/>
          <a:stretch/>
        </p:blipFill>
        <p:spPr>
          <a:xfrm>
            <a:off x="2092014" y="3783218"/>
            <a:ext cx="1776511" cy="1443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3258" t="20041" r="32507" b="26625"/>
          <a:stretch/>
        </p:blipFill>
        <p:spPr>
          <a:xfrm>
            <a:off x="7284670" y="3948720"/>
            <a:ext cx="1139546" cy="2539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893" y="1038427"/>
            <a:ext cx="1919624" cy="228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b="40623"/>
          <a:stretch/>
        </p:blipFill>
        <p:spPr>
          <a:xfrm>
            <a:off x="4200951" y="1736970"/>
            <a:ext cx="2135781" cy="1540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427" y="160996"/>
            <a:ext cx="534452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La </a:t>
            </a:r>
            <a:r>
              <a:rPr lang="en-US" sz="4000" u="sng" dirty="0" err="1" smtClean="0"/>
              <a:t>profesora</a:t>
            </a:r>
            <a:r>
              <a:rPr lang="en-US" sz="4000" u="sng" dirty="0" smtClean="0"/>
              <a:t> CONTRA los </a:t>
            </a:r>
            <a:r>
              <a:rPr lang="en-US" sz="4000" u="sng" dirty="0" err="1" smtClean="0"/>
              <a:t>alumnos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1083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">
              <a:schemeClr val="bg1"/>
            </a:gs>
            <a:gs pos="86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9964"/>
            <a:ext cx="8229600" cy="4561564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Una</a:t>
            </a:r>
            <a:r>
              <a:rPr lang="en-US" sz="6600" dirty="0" smtClean="0"/>
              <a:t> </a:t>
            </a:r>
            <a:r>
              <a:rPr lang="en-US" sz="6600" dirty="0" err="1" smtClean="0"/>
              <a:t>camiseta</a:t>
            </a:r>
            <a:r>
              <a:rPr lang="en-US" sz="6600" dirty="0" smtClean="0"/>
              <a:t> </a:t>
            </a:r>
            <a:r>
              <a:rPr lang="en-US" sz="6600" dirty="0" err="1" smtClean="0"/>
              <a:t>roja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Un </a:t>
            </a:r>
            <a:r>
              <a:rPr lang="en-US" sz="6600" dirty="0" err="1" smtClean="0"/>
              <a:t>vestido</a:t>
            </a:r>
            <a:r>
              <a:rPr lang="en-US" sz="6600" dirty="0" smtClean="0"/>
              <a:t> </a:t>
            </a:r>
            <a:r>
              <a:rPr lang="en-US" sz="6600" dirty="0" err="1" smtClean="0"/>
              <a:t>rojo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err="1" smtClean="0"/>
              <a:t>Unos</a:t>
            </a:r>
            <a:r>
              <a:rPr lang="en-US" sz="6600" dirty="0" smtClean="0"/>
              <a:t> </a:t>
            </a:r>
            <a:r>
              <a:rPr lang="en-US" sz="6600" dirty="0" err="1" smtClean="0"/>
              <a:t>zapatos</a:t>
            </a:r>
            <a:r>
              <a:rPr lang="en-US" sz="6600" dirty="0" smtClean="0"/>
              <a:t> </a:t>
            </a:r>
            <a:r>
              <a:rPr lang="en-US" sz="6600" dirty="0" err="1" smtClean="0"/>
              <a:t>rojos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err="1" smtClean="0"/>
              <a:t>Unas</a:t>
            </a:r>
            <a:r>
              <a:rPr lang="en-US" sz="6600" dirty="0" smtClean="0"/>
              <a:t> </a:t>
            </a:r>
            <a:r>
              <a:rPr lang="en-US" sz="6600" dirty="0" err="1" smtClean="0"/>
              <a:t>corbatas</a:t>
            </a:r>
            <a:r>
              <a:rPr lang="en-US" sz="6600" dirty="0" smtClean="0"/>
              <a:t> </a:t>
            </a:r>
            <a:r>
              <a:rPr lang="en-US" sz="6600" dirty="0" err="1" smtClean="0"/>
              <a:t>rojas</a:t>
            </a:r>
            <a:endParaRPr lang="en-US" sz="6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70285"/>
            <a:ext cx="8229600" cy="1314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¿</a:t>
            </a:r>
            <a:r>
              <a:rPr lang="en-US" sz="6600" dirty="0" err="1" smtClean="0"/>
              <a:t>Porqu</a:t>
            </a:r>
            <a:r>
              <a:rPr lang="en-US" sz="6600" dirty="0" err="1" smtClean="0"/>
              <a:t>é</a:t>
            </a:r>
            <a:r>
              <a:rPr lang="en-US" sz="6600" dirty="0" smtClean="0"/>
              <a:t> </a:t>
            </a:r>
            <a:r>
              <a:rPr lang="en-US" sz="6600" i="1" dirty="0" err="1" smtClean="0"/>
              <a:t>rojo</a:t>
            </a:r>
            <a:r>
              <a:rPr lang="en-US" sz="6600" i="1" dirty="0" smtClean="0"/>
              <a:t> </a:t>
            </a:r>
            <a:r>
              <a:rPr lang="en-US" sz="6600" dirty="0" smtClean="0"/>
              <a:t>cambia</a:t>
            </a:r>
            <a:r>
              <a:rPr lang="en-US" sz="6600" i="1" dirty="0" smtClean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3067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9964"/>
            <a:ext cx="8229600" cy="4561564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Una</a:t>
            </a:r>
            <a:r>
              <a:rPr lang="en-US" sz="6600" dirty="0" smtClean="0"/>
              <a:t> </a:t>
            </a:r>
            <a:r>
              <a:rPr lang="en-US" sz="6600" dirty="0" err="1" smtClean="0"/>
              <a:t>camiseta</a:t>
            </a:r>
            <a:r>
              <a:rPr lang="en-US" sz="6600" dirty="0" smtClean="0"/>
              <a:t> </a:t>
            </a:r>
            <a:r>
              <a:rPr lang="en-US" sz="6600" dirty="0" err="1" smtClean="0">
                <a:solidFill>
                  <a:srgbClr val="000000"/>
                </a:solidFill>
              </a:rPr>
              <a:t>roj</a:t>
            </a:r>
            <a:r>
              <a:rPr lang="en-US" sz="6600" dirty="0" err="1" smtClean="0">
                <a:solidFill>
                  <a:srgbClr val="FF0000"/>
                </a:solidFill>
              </a:rPr>
              <a:t>a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>
                <a:solidFill>
                  <a:srgbClr val="0000FF"/>
                </a:solidFill>
              </a:rPr>
              <a:t>Un</a:t>
            </a:r>
            <a:r>
              <a:rPr lang="en-US" sz="6600" dirty="0" smtClean="0"/>
              <a:t> </a:t>
            </a:r>
            <a:r>
              <a:rPr lang="en-US" sz="6600" dirty="0" err="1" smtClean="0"/>
              <a:t>vestido</a:t>
            </a:r>
            <a:r>
              <a:rPr lang="en-US" sz="6600" dirty="0" smtClean="0"/>
              <a:t> </a:t>
            </a:r>
            <a:r>
              <a:rPr lang="en-US" sz="6600" dirty="0" err="1" smtClean="0"/>
              <a:t>roj</a:t>
            </a:r>
            <a:r>
              <a:rPr lang="en-US" sz="6600" dirty="0" err="1" smtClean="0">
                <a:solidFill>
                  <a:srgbClr val="0000FF"/>
                </a:solidFill>
              </a:rPr>
              <a:t>o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err="1" smtClean="0">
                <a:solidFill>
                  <a:srgbClr val="008000"/>
                </a:solidFill>
              </a:rPr>
              <a:t>Un</a:t>
            </a:r>
            <a:r>
              <a:rPr lang="en-US" sz="6600" u="sng" dirty="0" err="1" smtClean="0">
                <a:solidFill>
                  <a:srgbClr val="008000"/>
                </a:solidFill>
              </a:rPr>
              <a:t>os</a:t>
            </a:r>
            <a:r>
              <a:rPr lang="en-US" sz="6600" dirty="0" smtClean="0"/>
              <a:t> </a:t>
            </a:r>
            <a:r>
              <a:rPr lang="en-US" sz="6600" dirty="0" err="1" smtClean="0"/>
              <a:t>zapato</a:t>
            </a:r>
            <a:r>
              <a:rPr lang="en-US" sz="6600" u="sng" dirty="0" err="1" smtClean="0"/>
              <a:t>s</a:t>
            </a:r>
            <a:r>
              <a:rPr lang="en-US" sz="6600" dirty="0" smtClean="0"/>
              <a:t> </a:t>
            </a:r>
            <a:r>
              <a:rPr lang="en-US" sz="6600" dirty="0" err="1" smtClean="0"/>
              <a:t>roj</a:t>
            </a:r>
            <a:r>
              <a:rPr lang="en-US" sz="6600" dirty="0" err="1" smtClean="0">
                <a:solidFill>
                  <a:srgbClr val="008000"/>
                </a:solidFill>
              </a:rPr>
              <a:t>os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err="1" smtClean="0">
                <a:solidFill>
                  <a:srgbClr val="FF6600"/>
                </a:solidFill>
              </a:rPr>
              <a:t>Un</a:t>
            </a:r>
            <a:r>
              <a:rPr lang="en-US" sz="6600" u="sng" dirty="0" err="1" smtClean="0">
                <a:solidFill>
                  <a:srgbClr val="FF6600"/>
                </a:solidFill>
              </a:rPr>
              <a:t>as</a:t>
            </a:r>
            <a:r>
              <a:rPr lang="en-US" sz="6600" dirty="0" smtClean="0"/>
              <a:t> </a:t>
            </a:r>
            <a:r>
              <a:rPr lang="en-US" sz="6600" dirty="0" err="1" smtClean="0"/>
              <a:t>corbata</a:t>
            </a:r>
            <a:r>
              <a:rPr lang="en-US" sz="6600" u="sng" dirty="0" err="1" smtClean="0"/>
              <a:t>s</a:t>
            </a:r>
            <a:r>
              <a:rPr lang="en-US" sz="6600" dirty="0" smtClean="0"/>
              <a:t> </a:t>
            </a:r>
            <a:r>
              <a:rPr lang="en-US" sz="6600" dirty="0" err="1" smtClean="0"/>
              <a:t>roj</a:t>
            </a:r>
            <a:r>
              <a:rPr lang="en-US" sz="6600" dirty="0" err="1" smtClean="0">
                <a:solidFill>
                  <a:srgbClr val="FF6600"/>
                </a:solidFill>
              </a:rPr>
              <a:t>as</a:t>
            </a:r>
            <a:endParaRPr lang="en-US" sz="6600" dirty="0">
              <a:solidFill>
                <a:srgbClr val="FF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70285"/>
            <a:ext cx="8229600" cy="1314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¿</a:t>
            </a:r>
            <a:r>
              <a:rPr lang="en-US" sz="6600" dirty="0" err="1" smtClean="0"/>
              <a:t>Porqu</a:t>
            </a:r>
            <a:r>
              <a:rPr lang="en-US" sz="6600" dirty="0" err="1" smtClean="0"/>
              <a:t>é</a:t>
            </a:r>
            <a:r>
              <a:rPr lang="en-US" sz="6600" dirty="0" smtClean="0"/>
              <a:t> </a:t>
            </a:r>
            <a:r>
              <a:rPr lang="en-US" sz="6600" i="1" dirty="0" err="1" smtClean="0"/>
              <a:t>rojo</a:t>
            </a:r>
            <a:r>
              <a:rPr lang="en-US" sz="6600" i="1" dirty="0" smtClean="0"/>
              <a:t> </a:t>
            </a:r>
            <a:r>
              <a:rPr lang="en-US" sz="6600" dirty="0" smtClean="0"/>
              <a:t>cambia</a:t>
            </a:r>
            <a:r>
              <a:rPr lang="en-US" sz="6600" i="1" dirty="0" smtClean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6710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6" y="1609963"/>
            <a:ext cx="8835474" cy="5080331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Feminine: </a:t>
            </a:r>
            <a:r>
              <a:rPr lang="en-US" sz="4500" dirty="0" err="1" smtClean="0">
                <a:solidFill>
                  <a:srgbClr val="FF0000"/>
                </a:solidFill>
              </a:rPr>
              <a:t>una</a:t>
            </a:r>
            <a:r>
              <a:rPr lang="en-US" sz="4500" dirty="0" smtClean="0"/>
              <a:t> </a:t>
            </a:r>
            <a:r>
              <a:rPr lang="en-US" sz="4500" dirty="0" err="1" smtClean="0"/>
              <a:t>camiseta</a:t>
            </a:r>
            <a:r>
              <a:rPr lang="en-US" sz="4500" dirty="0" smtClean="0"/>
              <a:t> </a:t>
            </a:r>
            <a:r>
              <a:rPr lang="en-US" sz="4500" dirty="0" err="1" smtClean="0">
                <a:solidFill>
                  <a:srgbClr val="000000"/>
                </a:solidFill>
              </a:rPr>
              <a:t>roj</a:t>
            </a:r>
            <a:r>
              <a:rPr lang="en-US" sz="4500" dirty="0" err="1" smtClean="0">
                <a:solidFill>
                  <a:srgbClr val="FF0000"/>
                </a:solidFill>
              </a:rPr>
              <a:t>a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>
                <a:solidFill>
                  <a:srgbClr val="0000FF"/>
                </a:solidFill>
              </a:rPr>
              <a:t>Masculine: un</a:t>
            </a:r>
            <a:r>
              <a:rPr lang="en-US" sz="4500" dirty="0" smtClean="0"/>
              <a:t> </a:t>
            </a:r>
            <a:r>
              <a:rPr lang="en-US" sz="4500" dirty="0" err="1" smtClean="0"/>
              <a:t>vestido</a:t>
            </a:r>
            <a:r>
              <a:rPr lang="en-US" sz="4500" dirty="0" smtClean="0"/>
              <a:t> </a:t>
            </a:r>
            <a:r>
              <a:rPr lang="en-US" sz="4500" dirty="0" err="1" smtClean="0"/>
              <a:t>roj</a:t>
            </a:r>
            <a:r>
              <a:rPr lang="en-US" sz="4500" dirty="0" err="1" smtClean="0">
                <a:solidFill>
                  <a:srgbClr val="0000FF"/>
                </a:solidFill>
              </a:rPr>
              <a:t>o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>
                <a:solidFill>
                  <a:srgbClr val="008000"/>
                </a:solidFill>
              </a:rPr>
              <a:t>Masc. plural: </a:t>
            </a:r>
            <a:r>
              <a:rPr lang="en-US" sz="4500" dirty="0" err="1" smtClean="0">
                <a:solidFill>
                  <a:srgbClr val="008000"/>
                </a:solidFill>
              </a:rPr>
              <a:t>un</a:t>
            </a:r>
            <a:r>
              <a:rPr lang="en-US" sz="4500" u="sng" dirty="0" err="1" smtClean="0">
                <a:solidFill>
                  <a:srgbClr val="008000"/>
                </a:solidFill>
              </a:rPr>
              <a:t>os</a:t>
            </a:r>
            <a:r>
              <a:rPr lang="en-US" sz="4500" dirty="0" smtClean="0"/>
              <a:t> </a:t>
            </a:r>
            <a:r>
              <a:rPr lang="en-US" sz="4500" dirty="0" err="1" smtClean="0"/>
              <a:t>zapato</a:t>
            </a:r>
            <a:r>
              <a:rPr lang="en-US" sz="4500" u="sng" dirty="0" err="1" smtClean="0"/>
              <a:t>s</a:t>
            </a:r>
            <a:r>
              <a:rPr lang="en-US" sz="4500" dirty="0" smtClean="0"/>
              <a:t> </a:t>
            </a:r>
            <a:r>
              <a:rPr lang="en-US" sz="4500" dirty="0" err="1" smtClean="0"/>
              <a:t>roj</a:t>
            </a:r>
            <a:r>
              <a:rPr lang="en-US" sz="4500" dirty="0" err="1" smtClean="0">
                <a:solidFill>
                  <a:srgbClr val="008000"/>
                </a:solidFill>
              </a:rPr>
              <a:t>os</a:t>
            </a:r>
            <a:r>
              <a:rPr lang="en-US" sz="4500" dirty="0" smtClean="0">
                <a:solidFill>
                  <a:srgbClr val="008000"/>
                </a:solidFill>
              </a:rPr>
              <a:t/>
            </a:r>
            <a:br>
              <a:rPr lang="en-US" sz="4500" dirty="0" smtClean="0">
                <a:solidFill>
                  <a:srgbClr val="008000"/>
                </a:solidFill>
              </a:rPr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>
                <a:solidFill>
                  <a:srgbClr val="FF6600"/>
                </a:solidFill>
              </a:rPr>
              <a:t>Feminine plural: </a:t>
            </a:r>
            <a:r>
              <a:rPr lang="en-US" sz="4500" dirty="0" err="1" smtClean="0">
                <a:solidFill>
                  <a:srgbClr val="FF6600"/>
                </a:solidFill>
              </a:rPr>
              <a:t>un</a:t>
            </a:r>
            <a:r>
              <a:rPr lang="en-US" sz="4500" u="sng" dirty="0" err="1" smtClean="0">
                <a:solidFill>
                  <a:srgbClr val="FF6600"/>
                </a:solidFill>
              </a:rPr>
              <a:t>as</a:t>
            </a:r>
            <a:r>
              <a:rPr lang="en-US" sz="4500" dirty="0" smtClean="0"/>
              <a:t> </a:t>
            </a:r>
            <a:r>
              <a:rPr lang="en-US" sz="4500" dirty="0" err="1" smtClean="0"/>
              <a:t>corbata</a:t>
            </a:r>
            <a:r>
              <a:rPr lang="en-US" sz="4500" u="sng" dirty="0" err="1" smtClean="0"/>
              <a:t>s</a:t>
            </a:r>
            <a:r>
              <a:rPr lang="en-US" sz="4500" dirty="0" smtClean="0"/>
              <a:t> </a:t>
            </a:r>
            <a:r>
              <a:rPr lang="en-US" sz="4500" dirty="0" err="1" smtClean="0"/>
              <a:t>roj</a:t>
            </a:r>
            <a:r>
              <a:rPr lang="en-US" sz="4500" dirty="0" err="1" smtClean="0">
                <a:solidFill>
                  <a:srgbClr val="FF6600"/>
                </a:solidFill>
              </a:rPr>
              <a:t>as</a:t>
            </a:r>
            <a:endParaRPr lang="en-US" sz="4500" dirty="0">
              <a:solidFill>
                <a:srgbClr val="FF66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0285"/>
            <a:ext cx="8229600" cy="1314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¿</a:t>
            </a:r>
            <a:r>
              <a:rPr lang="en-US" sz="6600" dirty="0" err="1" smtClean="0"/>
              <a:t>Porqu</a:t>
            </a:r>
            <a:r>
              <a:rPr lang="en-US" sz="6600" dirty="0" err="1" smtClean="0"/>
              <a:t>é</a:t>
            </a:r>
            <a:r>
              <a:rPr lang="en-US" sz="6600" dirty="0" smtClean="0"/>
              <a:t> </a:t>
            </a:r>
            <a:r>
              <a:rPr lang="en-US" sz="6600" i="1" dirty="0" err="1" smtClean="0"/>
              <a:t>rojo</a:t>
            </a:r>
            <a:r>
              <a:rPr lang="en-US" sz="6600" i="1" dirty="0" smtClean="0"/>
              <a:t> </a:t>
            </a:r>
            <a:r>
              <a:rPr lang="en-US" sz="6600" dirty="0" smtClean="0"/>
              <a:t>cambia</a:t>
            </a:r>
            <a:r>
              <a:rPr lang="en-US" sz="6600" i="1" dirty="0" smtClean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0474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355</Words>
  <Application>Microsoft Macintosh PowerPoint</Application>
  <PresentationFormat>On-screen Show (4:3)</PresentationFormat>
  <Paragraphs>65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Empareja los caracteres y las frases:</vt:lpstr>
      <vt:lpstr>PowerPoint Presentation</vt:lpstr>
      <vt:lpstr>PowerPoint Presentation</vt:lpstr>
      <vt:lpstr>PowerPoint Presentation</vt:lpstr>
      <vt:lpstr>Una camiseta roja Un vestido rojo Unos zapatos rojos Unas corbatas rojas</vt:lpstr>
      <vt:lpstr>Una camiseta roja Un vestido rojo Unos zapatos rojos Unas corbatas rojas</vt:lpstr>
      <vt:lpstr>Feminine: una camiseta roja  Masculine: un vestido rojo  Masc. plural: unos zapatos rojos  Feminine plural: unas corbatas rojas</vt:lpstr>
      <vt:lpstr>Feminine: una camiseta negra  Masculine: un vestido………..  Masc. plural: unos zapatos………..  Feminine plural: unas corbatas……….</vt:lpstr>
      <vt:lpstr>PowerPoint Presentation</vt:lpstr>
      <vt:lpstr>PowerPoint Presentation</vt:lpstr>
      <vt:lpstr>PowerPoint Presentation</vt:lpstr>
      <vt:lpstr>Elije un carácter y produce un perfil de Facebook: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Balfour</dc:creator>
  <cp:lastModifiedBy>Emma Balfour</cp:lastModifiedBy>
  <cp:revision>11</cp:revision>
  <dcterms:created xsi:type="dcterms:W3CDTF">2014-06-22T10:19:39Z</dcterms:created>
  <dcterms:modified xsi:type="dcterms:W3CDTF">2014-06-22T22:46:06Z</dcterms:modified>
</cp:coreProperties>
</file>