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314" r:id="rId3"/>
    <p:sldId id="315" r:id="rId4"/>
    <p:sldId id="316" r:id="rId5"/>
    <p:sldId id="384" r:id="rId6"/>
    <p:sldId id="385" r:id="rId7"/>
    <p:sldId id="322" r:id="rId8"/>
    <p:sldId id="325" r:id="rId9"/>
    <p:sldId id="326" r:id="rId10"/>
    <p:sldId id="327" r:id="rId11"/>
    <p:sldId id="328" r:id="rId12"/>
    <p:sldId id="371" r:id="rId13"/>
    <p:sldId id="386" r:id="rId14"/>
    <p:sldId id="329" r:id="rId15"/>
    <p:sldId id="331" r:id="rId16"/>
    <p:sldId id="332" r:id="rId17"/>
    <p:sldId id="333" r:id="rId18"/>
    <p:sldId id="334" r:id="rId19"/>
    <p:sldId id="340" r:id="rId20"/>
    <p:sldId id="335" r:id="rId21"/>
    <p:sldId id="336" r:id="rId22"/>
    <p:sldId id="338" r:id="rId23"/>
    <p:sldId id="337" r:id="rId24"/>
    <p:sldId id="341" r:id="rId25"/>
    <p:sldId id="339" r:id="rId26"/>
    <p:sldId id="319" r:id="rId27"/>
    <p:sldId id="320" r:id="rId28"/>
    <p:sldId id="321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66CC"/>
    <a:srgbClr val="FFFF99"/>
    <a:srgbClr val="0000FF"/>
    <a:srgbClr val="CCFFFF"/>
    <a:srgbClr val="99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660"/>
  </p:normalViewPr>
  <p:slideViewPr>
    <p:cSldViewPr>
      <p:cViewPr>
        <p:scale>
          <a:sx n="80" d="100"/>
          <a:sy n="80" d="100"/>
        </p:scale>
        <p:origin x="-272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D88CC-9B29-482A-A758-668BB31DFB93}" type="datetimeFigureOut">
              <a:rPr lang="en-GB" smtClean="0"/>
              <a:pPr/>
              <a:t>06/11/2015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D6299-AE15-4097-939C-D760D0E4AF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992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391CB-6ED4-46A7-9CC6-26DA239521C7}" type="datetimeFigureOut">
              <a:rPr lang="en-GB" smtClean="0"/>
              <a:pPr/>
              <a:t>06/11/2015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24E4-FA3A-43DC-B1F3-DF2722724A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1153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80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1376-7221-4223-9FA9-E8F2D01CDD83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1826-9BCE-48DC-92C2-8BDCB700D9DD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099-0D9B-4BD9-A251-93437D7E20EB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3AC84-072A-46CB-8728-BDC9B087202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6E33C-C9F1-4C61-8A7B-9C63D6D78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62ECB-3D98-4B76-9476-4823F53A04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DDA8-534F-4F27-B21B-8679BF5F03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46B84-B63D-4023-80A3-A728FAB6775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48521-93F8-40E9-81F8-839EC13DF0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D57B0-D1F4-426C-A512-E39448463AC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832A-314B-4B7C-A828-EE5CE626AF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437-F93F-4290-98BE-73D87AF69AEF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C615-A81B-4FCC-B254-3A45B12D051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AF4F-8A25-4504-A3D9-706D0C61D6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8E1B6-905D-4927-ADCE-A511A468181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63B-6424-422D-83D4-370F4B66A6B5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6BC4-2BBE-4566-B542-FA38DA9D56EF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E47B-4EC2-4F96-8AC1-AE5C9BF17188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11A6-678C-4400-B864-D70510401AEE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E063-2806-4CD3-84A5-4DB920EB4D78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8CBB-3CF1-40F9-A22C-40565AD496F8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CDD-4751-46A7-A7C0-FF691C957534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20CCB-52D2-436B-8406-9C47F53FC475}" type="datetime1">
              <a:rPr lang="en-GB" smtClean="0"/>
              <a:pPr/>
              <a:t>06/11/2015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ADAD181-C4C5-4577-B295-E67E416BB4BF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2743200" y="2133600"/>
            <a:ext cx="4114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6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/>
              </a:rPr>
              <a:t>Place des</a:t>
            </a:r>
          </a:p>
          <a:p>
            <a:pPr algn="ctr" rtl="0"/>
            <a:r>
              <a:rPr lang="en-GB" sz="6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/>
              </a:rPr>
              <a:t> fêtes</a:t>
            </a:r>
            <a:endParaRPr lang="en-GB" sz="6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0316">
            <a:off x="234596" y="468898"/>
            <a:ext cx="30194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2108">
            <a:off x="6118447" y="528790"/>
            <a:ext cx="2786380" cy="1729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589" y="4696177"/>
            <a:ext cx="4204970" cy="1945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334000" y="5105400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UN COURT-MÉTRAGE D’OLIVER SCHMITZ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33375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68413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716463" y="4149725"/>
            <a:ext cx="2551112" cy="579438"/>
          </a:xfrm>
          <a:prstGeom prst="rect">
            <a:avLst/>
          </a:prstGeom>
          <a:solidFill>
            <a:schemeClr val="tx1">
              <a:alpha val="67842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FFFFFF"/>
                </a:solidFill>
              </a:rPr>
              <a:t>fondu au noir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2420938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3635375" y="2492375"/>
            <a:ext cx="3168650" cy="2016125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GB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2" descr="MC90043477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1" y="228601"/>
            <a:ext cx="1202267" cy="12192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8600" y="302570"/>
            <a:ext cx="5726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2. Un peu de vocabulaire de cin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4191000" cy="297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1. au premier 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2. à l’arrière-plan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3. des effets spéciaux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4. un plan moyen / américain</a:t>
            </a:r>
            <a:endParaRPr kumimoji="0" lang="fr-FR" altLang="ja-JP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5. un gros 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6. un très gros 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7. caméra en contre plongée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8. un plan d’ensemble / général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105400" y="2057401"/>
            <a:ext cx="3657600" cy="2800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a) in the background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b) special effects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c) a close 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d) an extreme close 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e) a long shot (general)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f) in the foreground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g) a medium shot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h) a low angle shot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7000" y="2286000"/>
            <a:ext cx="2514600" cy="1676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3200" y="2286000"/>
            <a:ext cx="24384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76600" y="2590800"/>
            <a:ext cx="19050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62400" y="3276600"/>
            <a:ext cx="1219200" cy="990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62200" y="2971800"/>
            <a:ext cx="28194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95600" y="3352800"/>
            <a:ext cx="22098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38600" y="4191000"/>
            <a:ext cx="11430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305300" y="3695700"/>
            <a:ext cx="914400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5562600"/>
            <a:ext cx="4953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i="1" u="sng" dirty="0" smtClean="0">
                <a:latin typeface="Comic Sans MS" pitchFamily="66" charset="0"/>
              </a:rPr>
              <a:t>Challenge</a:t>
            </a:r>
            <a:r>
              <a:rPr lang="en-GB" sz="2800" dirty="0" smtClean="0">
                <a:latin typeface="Comic Sans MS" pitchFamily="66" charset="0"/>
              </a:rPr>
              <a:t>: fill in the gaps!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5181600" y="5410200"/>
            <a:ext cx="762000" cy="60960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2" t="33807" r="30966" b="20972"/>
          <a:stretch/>
        </p:blipFill>
        <p:spPr bwMode="auto">
          <a:xfrm>
            <a:off x="1295399" y="533400"/>
            <a:ext cx="609134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956" t="6657" r="9036" b="12141"/>
          <a:stretch>
            <a:fillRect/>
          </a:stretch>
        </p:blipFill>
        <p:spPr bwMode="auto">
          <a:xfrm>
            <a:off x="0" y="476250"/>
            <a:ext cx="3779838" cy="27892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17422" t="19762" r="18489" b="19711"/>
          <a:stretch>
            <a:fillRect/>
          </a:stretch>
        </p:blipFill>
        <p:spPr bwMode="auto">
          <a:xfrm>
            <a:off x="4284663" y="3213100"/>
            <a:ext cx="4535487" cy="32924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981075"/>
            <a:ext cx="1441450" cy="133508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981075"/>
            <a:ext cx="1441450" cy="133508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 l="24518" t="19922" r="26172" b="36523"/>
          <a:stretch>
            <a:fillRect/>
          </a:stretch>
        </p:blipFill>
        <p:spPr bwMode="auto">
          <a:xfrm>
            <a:off x="179388" y="3860800"/>
            <a:ext cx="3455987" cy="24415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765675" y="0"/>
            <a:ext cx="4378325" cy="579438"/>
          </a:xfrm>
          <a:prstGeom prst="rect">
            <a:avLst/>
          </a:prstGeom>
          <a:solidFill>
            <a:schemeClr val="tx1">
              <a:alpha val="67842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FFFFFF"/>
                </a:solidFill>
              </a:rPr>
              <a:t>L’angle de prise de vue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68313" y="1412875"/>
            <a:ext cx="2735262" cy="43180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609600" indent="-609600"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11188" y="3068638"/>
            <a:ext cx="2735262" cy="43180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211638" y="2205038"/>
            <a:ext cx="1728787" cy="504825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779838" y="4076700"/>
            <a:ext cx="1800225" cy="43180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7019925" y="4724400"/>
            <a:ext cx="1800225" cy="43180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563938" y="6237288"/>
            <a:ext cx="1800225" cy="43180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6443663" y="6237288"/>
            <a:ext cx="1800225" cy="43180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6011863" y="3357563"/>
            <a:ext cx="1800225" cy="43180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827088" y="6021388"/>
            <a:ext cx="1944687" cy="64770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659563" y="2205038"/>
            <a:ext cx="1728787" cy="504825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651500" y="2565400"/>
            <a:ext cx="17399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000000"/>
                </a:solidFill>
              </a:rPr>
              <a:t>plongée</a:t>
            </a:r>
            <a:r>
              <a:rPr lang="en-GB" sz="320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95513" y="4868863"/>
            <a:ext cx="30019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000000"/>
                </a:solidFill>
              </a:rPr>
              <a:t>contre-plongée</a:t>
            </a:r>
            <a:r>
              <a:rPr lang="en-GB" sz="320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219700" y="1268413"/>
            <a:ext cx="26638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000000"/>
                </a:solidFill>
              </a:rPr>
              <a:t>panoramique</a:t>
            </a:r>
            <a:r>
              <a:rPr lang="en-GB" sz="320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84213" y="620713"/>
            <a:ext cx="293528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000000"/>
                </a:solidFill>
              </a:rPr>
              <a:t>plan américain</a:t>
            </a:r>
            <a:r>
              <a:rPr lang="en-GB" sz="320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148263" y="4221163"/>
            <a:ext cx="32385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000000"/>
                </a:solidFill>
              </a:rPr>
              <a:t>plan d'ensemble</a:t>
            </a:r>
            <a:r>
              <a:rPr lang="en-GB" sz="320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95288" y="3644900"/>
            <a:ext cx="252888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000000"/>
                </a:solidFill>
              </a:rPr>
              <a:t>plan général</a:t>
            </a:r>
            <a:r>
              <a:rPr lang="en-GB" sz="320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651500" y="5661025"/>
            <a:ext cx="23939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000000"/>
                </a:solidFill>
              </a:rPr>
              <a:t>plan moyen</a:t>
            </a:r>
            <a:r>
              <a:rPr lang="en-GB" sz="320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39750" y="5805488"/>
            <a:ext cx="19653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000000"/>
                </a:solidFill>
              </a:rPr>
              <a:t>gros plan</a:t>
            </a:r>
            <a:r>
              <a:rPr lang="en-GB" sz="320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55650" y="2349500"/>
            <a:ext cx="27765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000000"/>
                </a:solidFill>
              </a:rPr>
              <a:t>contre-champ</a:t>
            </a:r>
            <a:r>
              <a:rPr lang="en-GB" sz="320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572000" y="260350"/>
            <a:ext cx="25511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000000"/>
                </a:solidFill>
              </a:rPr>
              <a:t>fondu au noir</a:t>
            </a:r>
            <a:endParaRPr lang="en-GB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908050"/>
            <a:ext cx="2819400" cy="2609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908050"/>
            <a:ext cx="2819400" cy="2609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01850" y="3924300"/>
            <a:ext cx="3295650" cy="17478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Gros plan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Panoramique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Fondu au noir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700338" y="4581525"/>
            <a:ext cx="2879725" cy="576263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836613"/>
            <a:ext cx="2819400" cy="2609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36613"/>
            <a:ext cx="2819400" cy="2609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101850" y="3924300"/>
            <a:ext cx="3589338" cy="17478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Contre-plongée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Gros plan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Contre-champ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700338" y="5157788"/>
            <a:ext cx="2879725" cy="576262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836613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101850" y="3924300"/>
            <a:ext cx="3589338" cy="17478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Plongée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Contre-plongée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Contre-champ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771775" y="3933825"/>
            <a:ext cx="2879725" cy="576263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549275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27313" y="3933825"/>
            <a:ext cx="3589337" cy="17478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Plongée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Contre-plongée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Contre-champ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276600" y="4581525"/>
            <a:ext cx="3024188" cy="576263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620713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339975" y="3933825"/>
            <a:ext cx="3794125" cy="17478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Plan général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Plan américain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Plan d’ensemble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916238" y="5157788"/>
            <a:ext cx="3240087" cy="576262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il_fi" descr="http://t2.gstatic.com/images?q=tbn:YvPietALzrCfMM:http://www.impawards.com/2007/posters/paris_je_taime.jpg&amp;t=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4015" y="0"/>
            <a:ext cx="1149985" cy="14478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28600" y="0"/>
            <a:ext cx="7087197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Place des fêtes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C’est quoi le titre? Qu’est-ce que ça peut représenter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600200"/>
          <a:ext cx="8686800" cy="3925694"/>
        </p:xfrm>
        <a:graphic>
          <a:graphicData uri="http://schemas.openxmlformats.org/drawingml/2006/table">
            <a:tbl>
              <a:tblPr/>
              <a:tblGrid>
                <a:gridCol w="4267200"/>
                <a:gridCol w="4419600"/>
              </a:tblGrid>
              <a:tr h="1822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entury Gothic"/>
                          <a:ea typeface="Calibri"/>
                          <a:cs typeface="Times New Roman"/>
                        </a:rPr>
                        <a:t>Le lieu – the place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latin typeface="Century Gothic"/>
                          <a:ea typeface="Calibri"/>
                          <a:cs typeface="Times New Roman"/>
                        </a:rPr>
                        <a:t>Les</a:t>
                      </a:r>
                      <a:r>
                        <a:rPr lang="fr-FR" sz="2400" baseline="0" dirty="0" smtClean="0">
                          <a:latin typeface="Century Gothic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400" dirty="0" smtClean="0">
                          <a:latin typeface="Century Gothic"/>
                          <a:ea typeface="Calibri"/>
                          <a:cs typeface="Times New Roman"/>
                        </a:rPr>
                        <a:t>personnages </a:t>
                      </a:r>
                      <a:r>
                        <a:rPr lang="fr-FR" sz="2400" dirty="0">
                          <a:latin typeface="Century Gothic"/>
                          <a:ea typeface="Calibri"/>
                          <a:cs typeface="Times New Roman"/>
                        </a:rPr>
                        <a:t>– the </a:t>
                      </a:r>
                      <a:r>
                        <a:rPr lang="fr-FR" sz="2400" dirty="0" err="1" smtClean="0">
                          <a:latin typeface="Century Gothic"/>
                          <a:ea typeface="Calibri"/>
                          <a:cs typeface="Times New Roman"/>
                        </a:rPr>
                        <a:t>characters</a:t>
                      </a:r>
                      <a:endParaRPr lang="fr-FR" sz="2400" dirty="0" smtClean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4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entury Gothic"/>
                          <a:ea typeface="Calibri"/>
                          <a:cs typeface="Times New Roman"/>
                        </a:rPr>
                        <a:t>L’histoire - the </a:t>
                      </a:r>
                      <a:r>
                        <a:rPr lang="fr-FR" sz="2400" dirty="0" smtClean="0">
                          <a:latin typeface="Century Gothic"/>
                          <a:ea typeface="Calibri"/>
                          <a:cs typeface="Times New Roman"/>
                        </a:rPr>
                        <a:t>plot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914400"/>
            <a:ext cx="67056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u="sng" dirty="0" smtClean="0"/>
              <a:t>1. Décris la mise-en-scène – </a:t>
            </a:r>
            <a:r>
              <a:rPr lang="fr-FR" sz="2400" b="1" u="sng" dirty="0" err="1" smtClean="0"/>
              <a:t>describe</a:t>
            </a:r>
            <a:r>
              <a:rPr lang="fr-FR" sz="2400" b="1" u="sng" dirty="0" smtClean="0"/>
              <a:t> the setting.</a:t>
            </a:r>
            <a:endParaRPr lang="en-GB" sz="2400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5610136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Look at some examples of places in French – which one is suitable for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this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film?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Lieu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= supermarché – parc – cinéma – collège – stade – banlieue (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suburbs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) – petite ville – place (square) – Paris – capitale de la France – grande ville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8" name="Picture 7" descr="C:\Documents and Settings\mhuet.LAMPTON.007\Local Settings\Temporary Internet Files\Content.IE5\HV21EMHP\MC90029093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0014">
            <a:off x="8434786" y="5174876"/>
            <a:ext cx="608956" cy="80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2057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Une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place / Paris, la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capitale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de la France /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une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banlieue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590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Un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homme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et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une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femme 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(a man and a women)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962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Un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homme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est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blessé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/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une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infirmière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l’aide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476250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101850" y="3924300"/>
            <a:ext cx="3478213" cy="17478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Plan ensemble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Gros plan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Plan américain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771775" y="4508500"/>
            <a:ext cx="2879725" cy="576263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33375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268413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2420938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3635375" y="2492375"/>
            <a:ext cx="3168650" cy="2016125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GB" sz="3200" smtClean="0">
              <a:solidFill>
                <a:srgbClr val="FFFFFF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59338" y="4508500"/>
            <a:ext cx="3589337" cy="17478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Contre-plongée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Plan moyen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Fondu au noir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5508625" y="5661025"/>
            <a:ext cx="2879725" cy="576263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692150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24075" y="3933825"/>
            <a:ext cx="3478213" cy="17478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Plan américain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Plan moyen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Gros plan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771775" y="4581525"/>
            <a:ext cx="2879725" cy="576263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620713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627313" y="3933825"/>
            <a:ext cx="3478212" cy="17478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Plan américain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Plan ensemble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Gros plan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276600" y="3933825"/>
            <a:ext cx="3024188" cy="576263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549275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339975" y="3933825"/>
            <a:ext cx="3794125" cy="17478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Plan général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Plan américain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FontTx/>
              <a:buAutoNum type="alphaLcParenR"/>
            </a:pPr>
            <a:r>
              <a:rPr lang="en-GB" sz="3200" smtClean="0">
                <a:solidFill>
                  <a:srgbClr val="FFFFFF"/>
                </a:solidFill>
              </a:rPr>
              <a:t>Plan d’ensemble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916238" y="3944938"/>
            <a:ext cx="3240087" cy="576262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smtClean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5344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u="sng" dirty="0" smtClean="0"/>
              <a:t>QUIZ – COMPETITION</a:t>
            </a:r>
            <a:endParaRPr lang="en-GB" sz="2400" dirty="0" smtClean="0"/>
          </a:p>
          <a:p>
            <a:r>
              <a:rPr lang="fr-FR" sz="2400" dirty="0" smtClean="0"/>
              <a:t> </a:t>
            </a:r>
            <a:endParaRPr lang="en-GB" sz="2400" dirty="0" smtClean="0"/>
          </a:p>
          <a:p>
            <a:r>
              <a:rPr lang="fr-FR" sz="2400" dirty="0" smtClean="0"/>
              <a:t> 1. La scène se passe…</a:t>
            </a:r>
            <a:endParaRPr lang="en-GB" sz="2400" dirty="0" smtClean="0"/>
          </a:p>
          <a:p>
            <a:r>
              <a:rPr lang="fr-FR" sz="2400" dirty="0" smtClean="0"/>
              <a:t> </a:t>
            </a:r>
            <a:endParaRPr lang="en-GB" sz="2400" dirty="0" smtClean="0"/>
          </a:p>
          <a:p>
            <a:r>
              <a:rPr lang="en-GB" sz="2400" dirty="0" smtClean="0"/>
              <a:t> </a:t>
            </a:r>
            <a:r>
              <a:rPr lang="fr-FR" sz="2400" dirty="0" smtClean="0"/>
              <a:t>a) à Londres			b) à la campagne</a:t>
            </a:r>
          </a:p>
          <a:p>
            <a:r>
              <a:rPr lang="en-GB" sz="2400" dirty="0" smtClean="0"/>
              <a:t> </a:t>
            </a:r>
            <a:r>
              <a:rPr lang="fr-FR" sz="2400" dirty="0" smtClean="0"/>
              <a:t>c) en Afrique			d) à Paris</a:t>
            </a:r>
            <a:endParaRPr lang="en-GB" sz="2400" dirty="0" smtClean="0"/>
          </a:p>
          <a:p>
            <a:r>
              <a:rPr lang="fr-FR" sz="2400" dirty="0" smtClean="0"/>
              <a:t> </a:t>
            </a:r>
            <a:endParaRPr lang="en-GB" sz="2400" dirty="0" smtClean="0"/>
          </a:p>
          <a:p>
            <a:pPr lvl="0"/>
            <a:r>
              <a:rPr lang="fr-FR" sz="2400" dirty="0" smtClean="0"/>
              <a:t>2. Le personnage principal (l’homme) est…</a:t>
            </a:r>
            <a:endParaRPr lang="en-GB" sz="2400" dirty="0" smtClean="0"/>
          </a:p>
          <a:p>
            <a:r>
              <a:rPr lang="fr-FR" sz="2400" dirty="0" smtClean="0"/>
              <a:t> </a:t>
            </a:r>
            <a:endParaRPr lang="en-GB" sz="2400" dirty="0" smtClean="0"/>
          </a:p>
          <a:p>
            <a:r>
              <a:rPr lang="fr-FR" sz="2400" dirty="0" smtClean="0"/>
              <a:t>a) anglais			b) nigérian</a:t>
            </a:r>
            <a:endParaRPr lang="en-GB" sz="2400" dirty="0" smtClean="0"/>
          </a:p>
          <a:p>
            <a:r>
              <a:rPr lang="fr-FR" sz="2400" dirty="0" smtClean="0"/>
              <a:t>c) italien			d) tunisien</a:t>
            </a:r>
            <a:endParaRPr lang="en-GB" sz="2400" dirty="0" smtClean="0"/>
          </a:p>
          <a:p>
            <a:r>
              <a:rPr lang="fr-FR" sz="2400" dirty="0" smtClean="0"/>
              <a:t> </a:t>
            </a:r>
            <a:endParaRPr lang="en-GB" sz="2400" dirty="0" smtClean="0"/>
          </a:p>
          <a:p>
            <a:pPr lvl="0"/>
            <a:r>
              <a:rPr lang="fr-FR" sz="2400" dirty="0" smtClean="0"/>
              <a:t>3. L’actrice principale (la femme) est…</a:t>
            </a:r>
            <a:endParaRPr lang="en-GB" sz="2400" dirty="0" smtClean="0"/>
          </a:p>
          <a:p>
            <a:r>
              <a:rPr lang="fr-FR" sz="2400" dirty="0" smtClean="0"/>
              <a:t> </a:t>
            </a:r>
            <a:endParaRPr lang="en-GB" sz="2400" dirty="0" smtClean="0"/>
          </a:p>
          <a:p>
            <a:r>
              <a:rPr lang="fr-FR" sz="2400" dirty="0" smtClean="0"/>
              <a:t>a) secrétaire			b) serveuse</a:t>
            </a:r>
            <a:endParaRPr lang="en-GB" sz="2400" dirty="0" smtClean="0"/>
          </a:p>
          <a:p>
            <a:r>
              <a:rPr lang="fr-FR" sz="2400" dirty="0" smtClean="0"/>
              <a:t>c) infirmière			d) vendeuse</a:t>
            </a:r>
            <a:endParaRPr lang="en-GB" sz="2400" dirty="0" smtClean="0"/>
          </a:p>
          <a:p>
            <a:r>
              <a:rPr lang="fr-FR" sz="2000" dirty="0" smtClean="0"/>
              <a:t> </a:t>
            </a:r>
            <a:endParaRPr lang="en-GB" sz="2000" dirty="0" smtClean="0"/>
          </a:p>
          <a:p>
            <a:r>
              <a:rPr lang="fr-FR" sz="2000" dirty="0" smtClean="0"/>
              <a:t> 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477000" y="1676400"/>
            <a:ext cx="2667000" cy="48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AIDE / HELP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se passe =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takes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places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le personnage = the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character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l’homme = the man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infirmière = nurse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serveuse =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waitress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une vendeuse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 shop assistant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dort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sleeps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(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dormir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=to sleep)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est mort =  a bike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est blessé =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hurt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un accident de voiture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 car accident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malade =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ill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s’est fait poignardé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has been stabbed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tomber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= to fall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Muriel\AppData\Local\Microsoft\Windows\Temporary Internet Files\Content.IE5\YLQTQ9C9\MC900441906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mhuet.LAMPTON.007\Local Settings\Temporary Internet Files\Content.IE5\HV21EMHP\MC90029093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0014">
            <a:off x="8364987" y="989268"/>
            <a:ext cx="663747" cy="9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581400" y="1905000"/>
            <a:ext cx="1524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733800" y="3276600"/>
            <a:ext cx="1524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0" y="5486400"/>
            <a:ext cx="1676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 smtClean="0"/>
              <a:t>4. L’homme dort dans…</a:t>
            </a:r>
            <a:endParaRPr lang="en-GB" sz="2400" dirty="0" smtClean="0"/>
          </a:p>
          <a:p>
            <a:r>
              <a:rPr lang="fr-FR" sz="2400" dirty="0" smtClean="0"/>
              <a:t> </a:t>
            </a:r>
            <a:endParaRPr lang="en-GB" sz="2400" dirty="0" smtClean="0"/>
          </a:p>
          <a:p>
            <a:r>
              <a:rPr lang="fr-FR" sz="2400" dirty="0" smtClean="0"/>
              <a:t>a) un parking			b) un parc</a:t>
            </a:r>
            <a:endParaRPr lang="en-GB" sz="2400" dirty="0" smtClean="0"/>
          </a:p>
          <a:p>
            <a:r>
              <a:rPr lang="fr-FR" sz="2400" dirty="0" smtClean="0"/>
              <a:t>c) un cinéma			d) une maison</a:t>
            </a:r>
            <a:endParaRPr lang="en-GB" sz="2400" dirty="0" smtClean="0"/>
          </a:p>
          <a:p>
            <a:r>
              <a:rPr lang="fr-FR" sz="2400" dirty="0" smtClean="0"/>
              <a:t> </a:t>
            </a:r>
            <a:endParaRPr lang="en-GB" sz="2400" dirty="0" smtClean="0"/>
          </a:p>
          <a:p>
            <a:pPr lvl="0"/>
            <a:r>
              <a:rPr lang="fr-FR" sz="2400" dirty="0" smtClean="0"/>
              <a:t>5. L’homme est blessé, car …</a:t>
            </a:r>
            <a:endParaRPr lang="en-GB" sz="2400" dirty="0" smtClean="0"/>
          </a:p>
          <a:p>
            <a:r>
              <a:rPr lang="fr-FR" sz="2400" dirty="0" smtClean="0"/>
              <a:t> </a:t>
            </a:r>
            <a:endParaRPr lang="en-GB" sz="2400" dirty="0" smtClean="0"/>
          </a:p>
          <a:p>
            <a:r>
              <a:rPr lang="fr-FR" sz="2400" dirty="0" smtClean="0"/>
              <a:t>a) il a un accident de voiture	b) il est malade</a:t>
            </a:r>
            <a:endParaRPr lang="en-GB" sz="2400" dirty="0" smtClean="0"/>
          </a:p>
          <a:p>
            <a:r>
              <a:rPr lang="fr-FR" sz="2400" dirty="0" smtClean="0"/>
              <a:t>c) il s’est fait poignardé	d) il est tombé de vélo</a:t>
            </a:r>
            <a:endParaRPr lang="en-GB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8077200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u="sng" dirty="0" smtClean="0"/>
              <a:t>BONUS</a:t>
            </a:r>
            <a:r>
              <a:rPr lang="en-GB" sz="2400" dirty="0" smtClean="0"/>
              <a:t> :</a:t>
            </a:r>
          </a:p>
          <a:p>
            <a:r>
              <a:rPr lang="en-GB" sz="2400" dirty="0" smtClean="0"/>
              <a:t> </a:t>
            </a:r>
          </a:p>
          <a:p>
            <a:r>
              <a:rPr lang="en-GB" sz="2400" dirty="0" smtClean="0"/>
              <a:t>What cinema effect is used in the film to tell the story?</a:t>
            </a:r>
          </a:p>
          <a:p>
            <a:r>
              <a:rPr lang="en-GB" sz="2400" b="1" dirty="0" smtClean="0"/>
              <a:t> </a:t>
            </a:r>
            <a:r>
              <a:rPr lang="en-GB" sz="2400" b="1" dirty="0" smtClean="0">
                <a:solidFill>
                  <a:srgbClr val="0000FF"/>
                </a:solidFill>
              </a:rPr>
              <a:t>FLASHBACK.</a:t>
            </a:r>
            <a:endParaRPr lang="en-GB" sz="2400" b="1" dirty="0" smtClean="0"/>
          </a:p>
          <a:p>
            <a:r>
              <a:rPr lang="en-GB" sz="2400" dirty="0" smtClean="0"/>
              <a:t> </a:t>
            </a:r>
          </a:p>
          <a:p>
            <a:r>
              <a:rPr lang="en-GB" sz="2400" dirty="0" smtClean="0"/>
              <a:t>What is the story behind the 2 cups of coffee?</a:t>
            </a:r>
          </a:p>
          <a:p>
            <a:r>
              <a:rPr lang="en-GB" sz="2400" b="1" dirty="0" smtClean="0">
                <a:solidFill>
                  <a:srgbClr val="0000FF"/>
                </a:solidFill>
              </a:rPr>
              <a:t>THE MAN INVITED THE WOMAN FOR A COFFEE BEFORE HE GOT STABBED.</a:t>
            </a:r>
            <a:endParaRPr lang="en-GB" sz="2400" dirty="0" smtClean="0"/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8077200" y="3505200"/>
            <a:ext cx="762000" cy="762000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0" y="685800"/>
            <a:ext cx="1752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0" y="2971800"/>
            <a:ext cx="3429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mhuet.LAMPTON\Local Settings\Temporary Internet Files\Content.IE5\0VXYH8YQ\MC900434411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81000"/>
            <a:ext cx="1671637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1000" y="0"/>
            <a:ext cx="640592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WELL DONE!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YOU FINISHED ALL ACTIVITIES ON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‘PLACE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DES FÊTES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’.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NOW STATE 2 THINGS YOU HAVE LEARNT: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(French words, anything on the film, etc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371600" y="2743200"/>
            <a:ext cx="2438400" cy="1828800"/>
          </a:xfrm>
          <a:prstGeom prst="wedgeEllipseCallout">
            <a:avLst>
              <a:gd name="adj1" fmla="val -74941"/>
              <a:gd name="adj2" fmla="val 572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800600" y="2667000"/>
            <a:ext cx="2943225" cy="2000250"/>
          </a:xfrm>
          <a:prstGeom prst="cloudCallout">
            <a:avLst>
              <a:gd name="adj1" fmla="val 82064"/>
              <a:gd name="adj2" fmla="val -5003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613910"/>
            <a:ext cx="3352800" cy="224409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129" name="AutoShape 1"/>
          <p:cNvSpPr>
            <a:spLocks noChangeArrowheads="1"/>
          </p:cNvSpPr>
          <p:nvPr/>
        </p:nvSpPr>
        <p:spPr bwMode="auto">
          <a:xfrm>
            <a:off x="7543800" y="228600"/>
            <a:ext cx="762000" cy="685800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CHALLENGE</a:t>
            </a:r>
            <a:r>
              <a:rPr kumimoji="0" lang="en-GB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GB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Décris</a:t>
            </a:r>
            <a:r>
              <a:rPr kumimoji="0" lang="en-GB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les </a:t>
            </a:r>
            <a:r>
              <a:rPr kumimoji="0" lang="en-GB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personnages</a:t>
            </a:r>
            <a:r>
              <a:rPr kumimoji="0" lang="en-GB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/describe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characters in French (use </a:t>
            </a:r>
            <a:r>
              <a:rPr kumimoji="0" lang="en-GB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vocab</a:t>
            </a:r>
            <a:r>
              <a:rPr kumimoji="0" lang="en-GB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’ help at end of booklet)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2743200" cy="28194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86200"/>
            <a:ext cx="2971800" cy="238061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4572000" y="1371600"/>
            <a:ext cx="4010025" cy="1838325"/>
          </a:xfrm>
          <a:prstGeom prst="wedgeRoundRectCallout">
            <a:avLst>
              <a:gd name="adj1" fmla="val -74177"/>
              <a:gd name="adj2" fmla="val 119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990600" y="4495800"/>
            <a:ext cx="4010025" cy="1838325"/>
          </a:xfrm>
          <a:prstGeom prst="wedgeRoundRectCallout">
            <a:avLst>
              <a:gd name="adj1" fmla="val 74104"/>
              <a:gd name="adj2" fmla="val 671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28600" y="22860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2. Creative writing in pairs: imagine a dialogue between the 2 characters.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2438400" cy="1981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133600"/>
            <a:ext cx="2362200" cy="18573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2514600" cy="201866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724400"/>
            <a:ext cx="2609850" cy="185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3048000" y="1143000"/>
            <a:ext cx="3486150" cy="912812"/>
          </a:xfrm>
          <a:prstGeom prst="wedgeEllipseCallout">
            <a:avLst>
              <a:gd name="adj1" fmla="val -51458"/>
              <a:gd name="adj2" fmla="val 6474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2971800" y="3962400"/>
            <a:ext cx="3276600" cy="990600"/>
          </a:xfrm>
          <a:prstGeom prst="wedgeEllipseCallout">
            <a:avLst>
              <a:gd name="adj1" fmla="val -56491"/>
              <a:gd name="adj2" fmla="val 5480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3048000" y="2438400"/>
            <a:ext cx="3248025" cy="1085850"/>
          </a:xfrm>
          <a:prstGeom prst="cloudCallout">
            <a:avLst>
              <a:gd name="adj1" fmla="val 65632"/>
              <a:gd name="adj2" fmla="val 3527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971800" y="5486400"/>
            <a:ext cx="3248025" cy="1085850"/>
          </a:xfrm>
          <a:prstGeom prst="cloudCallout">
            <a:avLst>
              <a:gd name="adj1" fmla="val 64468"/>
              <a:gd name="adj2" fmla="val 1040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726676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572000"/>
                <a:gridCol w="4572000"/>
              </a:tblGrid>
              <a:tr h="52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fr-FR" sz="1800" dirty="0">
                          <a:latin typeface="Century Gothic" pitchFamily="34" charset="0"/>
                        </a:rPr>
                        <a:t>Tu veux prendre un café avec moi ?</a:t>
                      </a:r>
                      <a:endParaRPr lang="en-GB" sz="14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en-GB" sz="1800">
                          <a:latin typeface="Century Gothic" pitchFamily="34" charset="0"/>
                        </a:rPr>
                        <a:t>Do you want a coffee with me?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fr-FR" sz="1800">
                          <a:latin typeface="Century Gothic" pitchFamily="34" charset="0"/>
                        </a:rPr>
                        <a:t>Tu veux sortir avec moi ?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en-GB" sz="1800">
                          <a:latin typeface="Century Gothic" pitchFamily="34" charset="0"/>
                        </a:rPr>
                        <a:t>Do you want to go out with me?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fr-FR" sz="1800" dirty="0">
                          <a:latin typeface="Century Gothic" pitchFamily="34" charset="0"/>
                        </a:rPr>
                        <a:t>Je voudrais …</a:t>
                      </a:r>
                      <a:endParaRPr lang="en-GB" sz="14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en-GB" sz="1800">
                          <a:latin typeface="Century Gothic" pitchFamily="34" charset="0"/>
                        </a:rPr>
                        <a:t>I would like…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52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fr-FR" sz="1800">
                          <a:latin typeface="Century Gothic" pitchFamily="34" charset="0"/>
                        </a:rPr>
                        <a:t>Tu as de beaux yeux, tu sais.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en-GB" sz="1800">
                          <a:latin typeface="Century Gothic" pitchFamily="34" charset="0"/>
                        </a:rPr>
                        <a:t>You have beautiful eyes, you know.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793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fr-FR" sz="1800">
                          <a:latin typeface="Century Gothic" pitchFamily="34" charset="0"/>
                        </a:rPr>
                        <a:t>Tu dois avoir mal aux pieds, car tu as passé la nuit à courir dans mes rêves.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en-GB" sz="1800">
                          <a:latin typeface="Century Gothic" pitchFamily="34" charset="0"/>
                        </a:rPr>
                        <a:t>Your feet must hurt, because you spent the night running in my dreams.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793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fr-FR" sz="1800" dirty="0">
                          <a:latin typeface="Century Gothic" pitchFamily="34" charset="0"/>
                        </a:rPr>
                        <a:t>Ta mère est une voleuse, elle a volé les étoiles pour les mettre dans tes yeux.</a:t>
                      </a:r>
                      <a:endParaRPr lang="en-GB" sz="14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en-GB" sz="1800">
                          <a:latin typeface="Century Gothic" pitchFamily="34" charset="0"/>
                        </a:rPr>
                        <a:t>Your mum is a thief, she stole the stars to put them in your eyes.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fr-FR" sz="1800">
                          <a:latin typeface="Century Gothic" pitchFamily="34" charset="0"/>
                        </a:rPr>
                        <a:t>Tu habites chez tes parents ?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en-GB" sz="1800">
                          <a:latin typeface="Century Gothic" pitchFamily="34" charset="0"/>
                        </a:rPr>
                        <a:t>Do you live at your parents?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fr-FR" sz="1800">
                          <a:latin typeface="Century Gothic" pitchFamily="34" charset="0"/>
                        </a:rPr>
                        <a:t>Tu me plais.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en-GB" sz="1800">
                          <a:latin typeface="Century Gothic" pitchFamily="34" charset="0"/>
                        </a:rPr>
                        <a:t>I like you.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fr-FR" sz="1800">
                          <a:latin typeface="Century Gothic" pitchFamily="34" charset="0"/>
                        </a:rPr>
                        <a:t>Tu es si joli(e) !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en-GB" sz="1800">
                          <a:latin typeface="Century Gothic" pitchFamily="34" charset="0"/>
                        </a:rPr>
                        <a:t>You’re so pretty!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52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fr-FR" sz="1800">
                          <a:latin typeface="Century Gothic" pitchFamily="34" charset="0"/>
                        </a:rPr>
                        <a:t>Tu es tellement beau / belle !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en-GB" sz="1800" dirty="0">
                          <a:latin typeface="Century Gothic" pitchFamily="34" charset="0"/>
                        </a:rPr>
                        <a:t>You are so handsome / beautiful!</a:t>
                      </a:r>
                      <a:endParaRPr lang="en-GB" sz="14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26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fr-FR" sz="1800">
                          <a:latin typeface="Century Gothic" pitchFamily="34" charset="0"/>
                        </a:rPr>
                        <a:t>Tu as des yeux de biche.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en-GB" sz="1800" dirty="0">
                          <a:latin typeface="Century Gothic" pitchFamily="34" charset="0"/>
                        </a:rPr>
                        <a:t>You have </a:t>
                      </a:r>
                      <a:r>
                        <a:rPr lang="en-GB" sz="1800" dirty="0" err="1">
                          <a:latin typeface="Century Gothic" pitchFamily="34" charset="0"/>
                        </a:rPr>
                        <a:t>bambi</a:t>
                      </a:r>
                      <a:r>
                        <a:rPr lang="en-GB" sz="1800" dirty="0">
                          <a:latin typeface="Century Gothic" pitchFamily="34" charset="0"/>
                        </a:rPr>
                        <a:t> eyes.</a:t>
                      </a:r>
                      <a:endParaRPr lang="en-GB" sz="14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513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fr-FR" sz="1800">
                          <a:latin typeface="Century Gothic" pitchFamily="34" charset="0"/>
                        </a:rPr>
                        <a:t>Tu me fais craquer.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  <a:tab pos="2124075" algn="l"/>
                        </a:tabLst>
                      </a:pPr>
                      <a:r>
                        <a:rPr lang="en-GB" sz="1800" dirty="0">
                          <a:latin typeface="Century Gothic" pitchFamily="34" charset="0"/>
                        </a:rPr>
                        <a:t>I’m attracted to you.	</a:t>
                      </a:r>
                      <a:endParaRPr lang="en-GB" sz="14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52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fr-FR" sz="1800">
                          <a:latin typeface="Century Gothic" pitchFamily="34" charset="0"/>
                        </a:rPr>
                        <a:t>Tu veux aller au cinéma avec moi ?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en-GB" sz="1800" dirty="0">
                          <a:latin typeface="Century Gothic" pitchFamily="34" charset="0"/>
                        </a:rPr>
                        <a:t>Do you want to go to cinema with me?</a:t>
                      </a:r>
                      <a:endParaRPr lang="en-GB" sz="14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52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fr-FR" sz="1800">
                          <a:latin typeface="Century Gothic" pitchFamily="34" charset="0"/>
                        </a:rPr>
                        <a:t>On va prendre un verre ? Je t’invite…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en-GB" sz="1800" dirty="0">
                          <a:latin typeface="Century Gothic" pitchFamily="34" charset="0"/>
                        </a:rPr>
                        <a:t>We go for a drink? I invite you...</a:t>
                      </a:r>
                      <a:endParaRPr lang="en-GB" sz="14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  <a:tr h="528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fr-FR" sz="1800">
                          <a:latin typeface="Century Gothic" pitchFamily="34" charset="0"/>
                        </a:rPr>
                        <a:t>Est-ce que je peux avoir ton numéro de téléphone ?</a:t>
                      </a:r>
                      <a:endParaRPr lang="en-GB" sz="140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en-GB" sz="1800" dirty="0">
                          <a:latin typeface="Century Gothic" pitchFamily="34" charset="0"/>
                        </a:rPr>
                        <a:t>Can I have your telephone number?</a:t>
                      </a:r>
                      <a:endParaRPr lang="en-GB" sz="14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36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55650" y="1557338"/>
            <a:ext cx="7848600" cy="3959225"/>
          </a:xfrm>
          <a:prstGeom prst="rect">
            <a:avLst/>
          </a:prstGeom>
          <a:solidFill>
            <a:schemeClr val="tx1">
              <a:alpha val="67842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609600" indent="-609600" algn="ctr" fontAlgn="base">
              <a:spcBef>
                <a:spcPct val="20000"/>
              </a:spcBef>
              <a:spcAft>
                <a:spcPct val="0"/>
              </a:spcAft>
            </a:pPr>
            <a:r>
              <a:rPr lang="fr-FR" sz="4000" smtClean="0">
                <a:solidFill>
                  <a:srgbClr val="FFFFFF"/>
                </a:solidFill>
              </a:rPr>
              <a:t>Le caméra est l’œil du réalisateur </a:t>
            </a:r>
          </a:p>
        </p:txBody>
      </p:sp>
      <p:pic>
        <p:nvPicPr>
          <p:cNvPr id="6147" name="Picture 3" descr="MCj02812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765175"/>
            <a:ext cx="2560638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MCj04326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652963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MCj033417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797425"/>
            <a:ext cx="1800225" cy="178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2124075" y="3789363"/>
            <a:ext cx="576263" cy="10795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GB" sz="3200" smtClean="0">
              <a:solidFill>
                <a:srgbClr val="FFFFFF"/>
              </a:solidFill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4787900" y="2060575"/>
            <a:ext cx="71438" cy="10810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GB" sz="3200" smtClean="0">
              <a:solidFill>
                <a:srgbClr val="FFFFFF"/>
              </a:solidFill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7451725" y="3789363"/>
            <a:ext cx="215900" cy="863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GB" sz="32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819400" cy="2609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33375"/>
            <a:ext cx="2819400" cy="2609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835150" y="2205038"/>
            <a:ext cx="2663825" cy="579437"/>
          </a:xfrm>
          <a:prstGeom prst="rect">
            <a:avLst/>
          </a:prstGeom>
          <a:solidFill>
            <a:schemeClr val="tx1">
              <a:alpha val="67842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FFFFFF"/>
                </a:solidFill>
              </a:rPr>
              <a:t>panoramique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573463"/>
            <a:ext cx="2819400" cy="2609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3573463"/>
            <a:ext cx="2819400" cy="2609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924300" y="5445125"/>
            <a:ext cx="2776538" cy="579438"/>
          </a:xfrm>
          <a:prstGeom prst="rect">
            <a:avLst/>
          </a:prstGeom>
          <a:solidFill>
            <a:schemeClr val="tx1">
              <a:alpha val="67842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FFFFFF"/>
                </a:solidFill>
              </a:rPr>
              <a:t>contre-champ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0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77050" y="2060575"/>
            <a:ext cx="1965325" cy="579438"/>
          </a:xfrm>
          <a:prstGeom prst="rect">
            <a:avLst/>
          </a:prstGeom>
          <a:solidFill>
            <a:schemeClr val="tx1">
              <a:alpha val="67842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FFFFFF"/>
                </a:solidFill>
              </a:rPr>
              <a:t>gros plan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48150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9388" y="6278563"/>
            <a:ext cx="2393950" cy="579437"/>
          </a:xfrm>
          <a:prstGeom prst="rect">
            <a:avLst/>
          </a:prstGeom>
          <a:solidFill>
            <a:schemeClr val="tx1">
              <a:alpha val="67842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FFFFFF"/>
                </a:solidFill>
              </a:rPr>
              <a:t>plan moyen 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248150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443663" y="6278563"/>
            <a:ext cx="2528887" cy="579437"/>
          </a:xfrm>
          <a:prstGeom prst="rect">
            <a:avLst/>
          </a:prstGeom>
          <a:solidFill>
            <a:schemeClr val="tx1">
              <a:alpha val="67842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FFFFFF"/>
                </a:solidFill>
              </a:rPr>
              <a:t>plan général 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2060575"/>
            <a:ext cx="3238500" cy="579438"/>
          </a:xfrm>
          <a:prstGeom prst="rect">
            <a:avLst/>
          </a:prstGeom>
          <a:solidFill>
            <a:schemeClr val="tx1">
              <a:alpha val="67842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FFFFFF"/>
                </a:solidFill>
              </a:rPr>
              <a:t>plan d'ensemble 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565400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132138" y="4581525"/>
            <a:ext cx="2935287" cy="579438"/>
          </a:xfrm>
          <a:prstGeom prst="rect">
            <a:avLst/>
          </a:prstGeom>
          <a:solidFill>
            <a:schemeClr val="tx1">
              <a:alpha val="67842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FFFFFF"/>
                </a:solidFill>
              </a:rPr>
              <a:t>plan américain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933825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716463" y="5949950"/>
            <a:ext cx="3001962" cy="579438"/>
          </a:xfrm>
          <a:prstGeom prst="rect">
            <a:avLst/>
          </a:prstGeom>
          <a:solidFill>
            <a:schemeClr val="tx1">
              <a:alpha val="67842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FFFFFF"/>
                </a:solidFill>
              </a:rPr>
              <a:t>contre-plongée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765175"/>
            <a:ext cx="2819400" cy="2609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619250" y="2781300"/>
            <a:ext cx="1739900" cy="579438"/>
          </a:xfrm>
          <a:prstGeom prst="rect">
            <a:avLst/>
          </a:prstGeom>
          <a:solidFill>
            <a:schemeClr val="tx1">
              <a:alpha val="67842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smtClean="0">
                <a:solidFill>
                  <a:srgbClr val="FFFFFF"/>
                </a:solidFill>
              </a:rPr>
              <a:t>plongée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646</Words>
  <Application>Microsoft Office PowerPoint</Application>
  <PresentationFormat>On-screen Show (4:3)</PresentationFormat>
  <Paragraphs>181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Lampton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mhuet</dc:creator>
  <cp:lastModifiedBy>CUZNERM</cp:lastModifiedBy>
  <cp:revision>85</cp:revision>
  <cp:lastPrinted>2014-04-29T19:28:01Z</cp:lastPrinted>
  <dcterms:created xsi:type="dcterms:W3CDTF">2011-03-03T14:08:23Z</dcterms:created>
  <dcterms:modified xsi:type="dcterms:W3CDTF">2015-11-06T15:20:56Z</dcterms:modified>
</cp:coreProperties>
</file>